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heme/themeOverride1.xml" ContentType="application/vnd.openxmlformats-officedocument.themeOverr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6.xml" ContentType="application/vnd.openxmlformats-officedocument.presentationml.tags+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7.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16" r:id="rId5"/>
  </p:sldMasterIdLst>
  <p:notesMasterIdLst>
    <p:notesMasterId r:id="rId42"/>
  </p:notesMasterIdLst>
  <p:handoutMasterIdLst>
    <p:handoutMasterId r:id="rId43"/>
  </p:handoutMasterIdLst>
  <p:sldIdLst>
    <p:sldId id="318" r:id="rId6"/>
    <p:sldId id="371" r:id="rId7"/>
    <p:sldId id="337" r:id="rId8"/>
    <p:sldId id="455" r:id="rId9"/>
    <p:sldId id="452" r:id="rId10"/>
    <p:sldId id="458" r:id="rId11"/>
    <p:sldId id="459" r:id="rId12"/>
    <p:sldId id="461" r:id="rId13"/>
    <p:sldId id="460" r:id="rId14"/>
    <p:sldId id="463" r:id="rId15"/>
    <p:sldId id="462" r:id="rId16"/>
    <p:sldId id="496" r:id="rId17"/>
    <p:sldId id="468" r:id="rId18"/>
    <p:sldId id="469" r:id="rId19"/>
    <p:sldId id="475" r:id="rId20"/>
    <p:sldId id="429" r:id="rId21"/>
    <p:sldId id="474" r:id="rId22"/>
    <p:sldId id="481" r:id="rId23"/>
    <p:sldId id="477" r:id="rId24"/>
    <p:sldId id="478" r:id="rId25"/>
    <p:sldId id="479" r:id="rId26"/>
    <p:sldId id="342" r:id="rId27"/>
    <p:sldId id="431" r:id="rId28"/>
    <p:sldId id="483" r:id="rId29"/>
    <p:sldId id="487" r:id="rId30"/>
    <p:sldId id="485" r:id="rId31"/>
    <p:sldId id="488" r:id="rId32"/>
    <p:sldId id="486" r:id="rId33"/>
    <p:sldId id="489" r:id="rId34"/>
    <p:sldId id="494" r:id="rId35"/>
    <p:sldId id="492" r:id="rId36"/>
    <p:sldId id="490" r:id="rId37"/>
    <p:sldId id="491" r:id="rId38"/>
    <p:sldId id="449" r:id="rId39"/>
    <p:sldId id="447" r:id="rId40"/>
    <p:sldId id="41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orient="horz" pos="1344" userDrawn="1">
          <p15:clr>
            <a:srgbClr val="A4A3A4"/>
          </p15:clr>
        </p15:guide>
        <p15:guide id="3" orient="horz" pos="845" userDrawn="1">
          <p15:clr>
            <a:srgbClr val="A4A3A4"/>
          </p15:clr>
        </p15:guide>
        <p15:guide id="4" orient="horz" pos="4200" userDrawn="1">
          <p15:clr>
            <a:srgbClr val="A4A3A4"/>
          </p15:clr>
        </p15:guide>
        <p15:guide id="5" pos="7315" userDrawn="1">
          <p15:clr>
            <a:srgbClr val="A4A3A4"/>
          </p15:clr>
        </p15:guide>
        <p15:guide id="6" pos="27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75F"/>
    <a:srgbClr val="676A6E"/>
    <a:srgbClr val="404040"/>
    <a:srgbClr val="84BD00"/>
    <a:srgbClr val="00843D"/>
    <a:srgbClr val="00A3E0"/>
    <a:srgbClr val="000000"/>
    <a:srgbClr val="E0684A"/>
    <a:srgbClr val="1A4891"/>
    <a:srgbClr val="50A6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87542" autoAdjust="0"/>
  </p:normalViewPr>
  <p:slideViewPr>
    <p:cSldViewPr snapToGrid="0">
      <p:cViewPr varScale="1">
        <p:scale>
          <a:sx n="55" d="100"/>
          <a:sy n="55" d="100"/>
        </p:scale>
        <p:origin x="1116" y="48"/>
      </p:cViewPr>
      <p:guideLst>
        <p:guide orient="horz" pos="4032"/>
        <p:guide orient="horz" pos="1344"/>
        <p:guide orient="horz" pos="845"/>
        <p:guide orient="horz" pos="4200"/>
        <p:guide pos="7315"/>
        <p:guide pos="2784"/>
      </p:guideLst>
    </p:cSldViewPr>
  </p:slideViewPr>
  <p:outlineViewPr>
    <p:cViewPr>
      <p:scale>
        <a:sx n="33" d="100"/>
        <a:sy n="33" d="100"/>
      </p:scale>
      <p:origin x="0" y="-12808"/>
    </p:cViewPr>
  </p:outlineViewPr>
  <p:notesTextViewPr>
    <p:cViewPr>
      <p:scale>
        <a:sx n="100" d="100"/>
        <a:sy n="100" d="100"/>
      </p:scale>
      <p:origin x="0" y="0"/>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2D79E-FBC3-4DDA-9BC0-4A2E9820CC30}"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D40FA502-61A2-4C4E-B107-D7F7B6CF0092}">
      <dgm:prSet custT="1"/>
      <dgm:spPr/>
      <dgm:t>
        <a:bodyPr/>
        <a:lstStyle/>
        <a:p>
          <a:r>
            <a:rPr lang="en-US" sz="1800" dirty="0"/>
            <a:t>Using Examples from Hydrocarbon Industry</a:t>
          </a:r>
        </a:p>
      </dgm:t>
    </dgm:pt>
    <dgm:pt modelId="{81BEF064-0F58-40EF-A29D-7F651EED9C39}" type="parTrans" cxnId="{9389EF6C-EC29-44EB-9ACA-5CF7BE61C708}">
      <dgm:prSet/>
      <dgm:spPr/>
      <dgm:t>
        <a:bodyPr/>
        <a:lstStyle/>
        <a:p>
          <a:endParaRPr lang="en-US"/>
        </a:p>
      </dgm:t>
    </dgm:pt>
    <dgm:pt modelId="{2B7AECFF-D590-4B3A-9FC6-C73C70DCAAB8}" type="sibTrans" cxnId="{9389EF6C-EC29-44EB-9ACA-5CF7BE61C708}">
      <dgm:prSet/>
      <dgm:spPr/>
      <dgm:t>
        <a:bodyPr/>
        <a:lstStyle/>
        <a:p>
          <a:endParaRPr lang="en-US"/>
        </a:p>
      </dgm:t>
    </dgm:pt>
    <dgm:pt modelId="{BDB4FD99-8C22-4AE4-8F82-65545B09E2F1}">
      <dgm:prSet custT="1"/>
      <dgm:spPr/>
      <dgm:t>
        <a:bodyPr/>
        <a:lstStyle/>
        <a:p>
          <a:r>
            <a:rPr lang="en-US" sz="1800">
              <a:solidFill>
                <a:schemeClr val="tx1"/>
              </a:solidFill>
              <a:effectLst/>
              <a:latin typeface="+mn-lt"/>
              <a:ea typeface="+mn-ea"/>
              <a:cs typeface="+mn-cs"/>
            </a:rPr>
            <a:t>For asset owners, </a:t>
          </a:r>
          <a:r>
            <a:rPr lang="en-US" sz="1800" dirty="0">
              <a:solidFill>
                <a:schemeClr val="tx1"/>
              </a:solidFill>
              <a:effectLst/>
              <a:latin typeface="+mn-lt"/>
              <a:ea typeface="+mn-ea"/>
              <a:cs typeface="+mn-cs"/>
            </a:rPr>
            <a:t>PSSR facilitators and the technical safety community. </a:t>
          </a:r>
          <a:endParaRPr lang="en-US" sz="1800" dirty="0"/>
        </a:p>
      </dgm:t>
    </dgm:pt>
    <dgm:pt modelId="{E2B90D4F-4560-4E88-8648-D11EC5A2C808}" type="parTrans" cxnId="{04DFA5BE-7C5C-4979-AE79-B69CC816E686}">
      <dgm:prSet/>
      <dgm:spPr/>
      <dgm:t>
        <a:bodyPr/>
        <a:lstStyle/>
        <a:p>
          <a:endParaRPr lang="en-US"/>
        </a:p>
      </dgm:t>
    </dgm:pt>
    <dgm:pt modelId="{18B2D5B4-2F05-4287-AEE7-836CAA84ADE1}" type="sibTrans" cxnId="{04DFA5BE-7C5C-4979-AE79-B69CC816E686}">
      <dgm:prSet/>
      <dgm:spPr/>
      <dgm:t>
        <a:bodyPr/>
        <a:lstStyle/>
        <a:p>
          <a:endParaRPr lang="en-US"/>
        </a:p>
      </dgm:t>
    </dgm:pt>
    <dgm:pt modelId="{244B9065-6575-41F3-A1AD-65AC080BF0B3}">
      <dgm:prSet custT="1"/>
      <dgm:spPr/>
      <dgm:t>
        <a:bodyPr/>
        <a:lstStyle/>
        <a:p>
          <a:r>
            <a:rPr lang="en-US" sz="1800" dirty="0"/>
            <a:t>Insights presented can be applied to a broad spectrum of industries</a:t>
          </a:r>
        </a:p>
      </dgm:t>
    </dgm:pt>
    <dgm:pt modelId="{79B42927-77F2-410A-9C4C-F45A8E92C4D0}" type="parTrans" cxnId="{CCE072E2-A5F7-4C96-B455-1BEED748DED4}">
      <dgm:prSet/>
      <dgm:spPr/>
      <dgm:t>
        <a:bodyPr/>
        <a:lstStyle/>
        <a:p>
          <a:endParaRPr lang="en-US"/>
        </a:p>
      </dgm:t>
    </dgm:pt>
    <dgm:pt modelId="{6C68422B-6A90-45C6-BD48-49C807AF5CD2}" type="sibTrans" cxnId="{CCE072E2-A5F7-4C96-B455-1BEED748DED4}">
      <dgm:prSet/>
      <dgm:spPr/>
      <dgm:t>
        <a:bodyPr/>
        <a:lstStyle/>
        <a:p>
          <a:endParaRPr lang="en-US"/>
        </a:p>
      </dgm:t>
    </dgm:pt>
    <dgm:pt modelId="{E3E9ADE6-114E-408C-8383-5D83BD466F7E}" type="pres">
      <dgm:prSet presAssocID="{25A2D79E-FBC3-4DDA-9BC0-4A2E9820CC30}" presName="hierChild1" presStyleCnt="0">
        <dgm:presLayoutVars>
          <dgm:chPref val="1"/>
          <dgm:dir/>
          <dgm:animOne val="branch"/>
          <dgm:animLvl val="lvl"/>
          <dgm:resizeHandles/>
        </dgm:presLayoutVars>
      </dgm:prSet>
      <dgm:spPr/>
    </dgm:pt>
    <dgm:pt modelId="{8BA1420D-7E63-489D-AB8E-6F89E36BCD11}" type="pres">
      <dgm:prSet presAssocID="{D40FA502-61A2-4C4E-B107-D7F7B6CF0092}" presName="hierRoot1" presStyleCnt="0"/>
      <dgm:spPr/>
    </dgm:pt>
    <dgm:pt modelId="{9622AED6-804B-491B-B474-F444C2C1FF84}" type="pres">
      <dgm:prSet presAssocID="{D40FA502-61A2-4C4E-B107-D7F7B6CF0092}" presName="composite" presStyleCnt="0"/>
      <dgm:spPr/>
    </dgm:pt>
    <dgm:pt modelId="{934921B7-890F-4564-BBFF-613CF3A51DCC}" type="pres">
      <dgm:prSet presAssocID="{D40FA502-61A2-4C4E-B107-D7F7B6CF0092}" presName="background" presStyleLbl="node0" presStyleIdx="0" presStyleCnt="3"/>
      <dgm:spPr/>
    </dgm:pt>
    <dgm:pt modelId="{C029D80E-B23A-4D05-AC6D-12BF0B4973FF}" type="pres">
      <dgm:prSet presAssocID="{D40FA502-61A2-4C4E-B107-D7F7B6CF0092}" presName="text" presStyleLbl="fgAcc0" presStyleIdx="0" presStyleCnt="3" custLinFactNeighborX="-73547" custLinFactNeighborY="-16683">
        <dgm:presLayoutVars>
          <dgm:chPref val="3"/>
        </dgm:presLayoutVars>
      </dgm:prSet>
      <dgm:spPr/>
    </dgm:pt>
    <dgm:pt modelId="{2190A2DC-DFBA-4C24-8014-4CEE7D179E3E}" type="pres">
      <dgm:prSet presAssocID="{D40FA502-61A2-4C4E-B107-D7F7B6CF0092}" presName="hierChild2" presStyleCnt="0"/>
      <dgm:spPr/>
    </dgm:pt>
    <dgm:pt modelId="{CA9BC465-37A5-4900-8801-026D8FE68CA6}" type="pres">
      <dgm:prSet presAssocID="{BDB4FD99-8C22-4AE4-8F82-65545B09E2F1}" presName="hierRoot1" presStyleCnt="0"/>
      <dgm:spPr/>
    </dgm:pt>
    <dgm:pt modelId="{FF09E7DA-F22F-4703-84B9-2014186A8C70}" type="pres">
      <dgm:prSet presAssocID="{BDB4FD99-8C22-4AE4-8F82-65545B09E2F1}" presName="composite" presStyleCnt="0"/>
      <dgm:spPr/>
    </dgm:pt>
    <dgm:pt modelId="{9AA10EE4-053C-4F21-BCDB-AC8B26FCE0DB}" type="pres">
      <dgm:prSet presAssocID="{BDB4FD99-8C22-4AE4-8F82-65545B09E2F1}" presName="background" presStyleLbl="node0" presStyleIdx="1" presStyleCnt="3"/>
      <dgm:spPr/>
    </dgm:pt>
    <dgm:pt modelId="{5196C63A-44E9-4F04-BFB1-5DF6058758AC}" type="pres">
      <dgm:prSet presAssocID="{BDB4FD99-8C22-4AE4-8F82-65545B09E2F1}" presName="text" presStyleLbl="fgAcc0" presStyleIdx="1" presStyleCnt="3" custLinFactNeighborX="13568" custLinFactNeighborY="-15600">
        <dgm:presLayoutVars>
          <dgm:chPref val="3"/>
        </dgm:presLayoutVars>
      </dgm:prSet>
      <dgm:spPr/>
    </dgm:pt>
    <dgm:pt modelId="{799B8F99-DBE8-400C-BF50-4D09313B89D3}" type="pres">
      <dgm:prSet presAssocID="{BDB4FD99-8C22-4AE4-8F82-65545B09E2F1}" presName="hierChild2" presStyleCnt="0"/>
      <dgm:spPr/>
    </dgm:pt>
    <dgm:pt modelId="{2FF0D254-0EB1-4964-9A2B-379A901B5DD5}" type="pres">
      <dgm:prSet presAssocID="{244B9065-6575-41F3-A1AD-65AC080BF0B3}" presName="hierRoot1" presStyleCnt="0"/>
      <dgm:spPr/>
    </dgm:pt>
    <dgm:pt modelId="{B56BDB0C-CBD6-41A4-A567-20CA39F6192F}" type="pres">
      <dgm:prSet presAssocID="{244B9065-6575-41F3-A1AD-65AC080BF0B3}" presName="composite" presStyleCnt="0"/>
      <dgm:spPr/>
    </dgm:pt>
    <dgm:pt modelId="{379F3300-D253-443C-BBF6-AA3AA00E0085}" type="pres">
      <dgm:prSet presAssocID="{244B9065-6575-41F3-A1AD-65AC080BF0B3}" presName="background" presStyleLbl="node0" presStyleIdx="2" presStyleCnt="3"/>
      <dgm:spPr/>
    </dgm:pt>
    <dgm:pt modelId="{65352C6A-0793-456A-A36A-C168F03DEC0E}" type="pres">
      <dgm:prSet presAssocID="{244B9065-6575-41F3-A1AD-65AC080BF0B3}" presName="text" presStyleLbl="fgAcc0" presStyleIdx="2" presStyleCnt="3" custLinFactNeighborX="88681" custLinFactNeighborY="-15540">
        <dgm:presLayoutVars>
          <dgm:chPref val="3"/>
        </dgm:presLayoutVars>
      </dgm:prSet>
      <dgm:spPr/>
    </dgm:pt>
    <dgm:pt modelId="{7E327C11-8776-4FD9-9DA0-9F83E585DCF6}" type="pres">
      <dgm:prSet presAssocID="{244B9065-6575-41F3-A1AD-65AC080BF0B3}" presName="hierChild2" presStyleCnt="0"/>
      <dgm:spPr/>
    </dgm:pt>
  </dgm:ptLst>
  <dgm:cxnLst>
    <dgm:cxn modelId="{BBB2175F-EE5A-442C-AFBD-95777357A2B3}" type="presOf" srcId="{244B9065-6575-41F3-A1AD-65AC080BF0B3}" destId="{65352C6A-0793-456A-A36A-C168F03DEC0E}" srcOrd="0" destOrd="0" presId="urn:microsoft.com/office/officeart/2005/8/layout/hierarchy1"/>
    <dgm:cxn modelId="{44E03642-3198-4825-8099-B2B9BBA36545}" type="presOf" srcId="{D40FA502-61A2-4C4E-B107-D7F7B6CF0092}" destId="{C029D80E-B23A-4D05-AC6D-12BF0B4973FF}" srcOrd="0" destOrd="0" presId="urn:microsoft.com/office/officeart/2005/8/layout/hierarchy1"/>
    <dgm:cxn modelId="{9389EF6C-EC29-44EB-9ACA-5CF7BE61C708}" srcId="{25A2D79E-FBC3-4DDA-9BC0-4A2E9820CC30}" destId="{D40FA502-61A2-4C4E-B107-D7F7B6CF0092}" srcOrd="0" destOrd="0" parTransId="{81BEF064-0F58-40EF-A29D-7F651EED9C39}" sibTransId="{2B7AECFF-D590-4B3A-9FC6-C73C70DCAAB8}"/>
    <dgm:cxn modelId="{DF9F064D-B780-4400-AF39-FE575D586893}" type="presOf" srcId="{25A2D79E-FBC3-4DDA-9BC0-4A2E9820CC30}" destId="{E3E9ADE6-114E-408C-8383-5D83BD466F7E}" srcOrd="0" destOrd="0" presId="urn:microsoft.com/office/officeart/2005/8/layout/hierarchy1"/>
    <dgm:cxn modelId="{1DD40575-3267-45EC-89CD-0992DF14A2B9}" type="presOf" srcId="{BDB4FD99-8C22-4AE4-8F82-65545B09E2F1}" destId="{5196C63A-44E9-4F04-BFB1-5DF6058758AC}" srcOrd="0" destOrd="0" presId="urn:microsoft.com/office/officeart/2005/8/layout/hierarchy1"/>
    <dgm:cxn modelId="{04DFA5BE-7C5C-4979-AE79-B69CC816E686}" srcId="{25A2D79E-FBC3-4DDA-9BC0-4A2E9820CC30}" destId="{BDB4FD99-8C22-4AE4-8F82-65545B09E2F1}" srcOrd="1" destOrd="0" parTransId="{E2B90D4F-4560-4E88-8648-D11EC5A2C808}" sibTransId="{18B2D5B4-2F05-4287-AEE7-836CAA84ADE1}"/>
    <dgm:cxn modelId="{CCE072E2-A5F7-4C96-B455-1BEED748DED4}" srcId="{25A2D79E-FBC3-4DDA-9BC0-4A2E9820CC30}" destId="{244B9065-6575-41F3-A1AD-65AC080BF0B3}" srcOrd="2" destOrd="0" parTransId="{79B42927-77F2-410A-9C4C-F45A8E92C4D0}" sibTransId="{6C68422B-6A90-45C6-BD48-49C807AF5CD2}"/>
    <dgm:cxn modelId="{E72F5D34-BFF7-4F51-8598-0BA099D093CF}" type="presParOf" srcId="{E3E9ADE6-114E-408C-8383-5D83BD466F7E}" destId="{8BA1420D-7E63-489D-AB8E-6F89E36BCD11}" srcOrd="0" destOrd="0" presId="urn:microsoft.com/office/officeart/2005/8/layout/hierarchy1"/>
    <dgm:cxn modelId="{DFB25FCF-6434-467A-B9EA-3E09467C370D}" type="presParOf" srcId="{8BA1420D-7E63-489D-AB8E-6F89E36BCD11}" destId="{9622AED6-804B-491B-B474-F444C2C1FF84}" srcOrd="0" destOrd="0" presId="urn:microsoft.com/office/officeart/2005/8/layout/hierarchy1"/>
    <dgm:cxn modelId="{ABDDA244-A81D-4F40-A7A9-CE5D933E824B}" type="presParOf" srcId="{9622AED6-804B-491B-B474-F444C2C1FF84}" destId="{934921B7-890F-4564-BBFF-613CF3A51DCC}" srcOrd="0" destOrd="0" presId="urn:microsoft.com/office/officeart/2005/8/layout/hierarchy1"/>
    <dgm:cxn modelId="{9E941DFB-DC44-4A8D-9607-91149F62B931}" type="presParOf" srcId="{9622AED6-804B-491B-B474-F444C2C1FF84}" destId="{C029D80E-B23A-4D05-AC6D-12BF0B4973FF}" srcOrd="1" destOrd="0" presId="urn:microsoft.com/office/officeart/2005/8/layout/hierarchy1"/>
    <dgm:cxn modelId="{C72EB406-644E-4C30-959D-913FABBE75A9}" type="presParOf" srcId="{8BA1420D-7E63-489D-AB8E-6F89E36BCD11}" destId="{2190A2DC-DFBA-4C24-8014-4CEE7D179E3E}" srcOrd="1" destOrd="0" presId="urn:microsoft.com/office/officeart/2005/8/layout/hierarchy1"/>
    <dgm:cxn modelId="{3BAA410A-7CAA-49B9-A7B2-97B04657BF29}" type="presParOf" srcId="{E3E9ADE6-114E-408C-8383-5D83BD466F7E}" destId="{CA9BC465-37A5-4900-8801-026D8FE68CA6}" srcOrd="1" destOrd="0" presId="urn:microsoft.com/office/officeart/2005/8/layout/hierarchy1"/>
    <dgm:cxn modelId="{B49BB4CC-4BC6-4647-B409-213BF0CE8519}" type="presParOf" srcId="{CA9BC465-37A5-4900-8801-026D8FE68CA6}" destId="{FF09E7DA-F22F-4703-84B9-2014186A8C70}" srcOrd="0" destOrd="0" presId="urn:microsoft.com/office/officeart/2005/8/layout/hierarchy1"/>
    <dgm:cxn modelId="{44EE3780-62B6-48CE-AD0E-FA9B02847C46}" type="presParOf" srcId="{FF09E7DA-F22F-4703-84B9-2014186A8C70}" destId="{9AA10EE4-053C-4F21-BCDB-AC8B26FCE0DB}" srcOrd="0" destOrd="0" presId="urn:microsoft.com/office/officeart/2005/8/layout/hierarchy1"/>
    <dgm:cxn modelId="{5ED43C58-CED9-4B50-9C76-54736ECBF7BF}" type="presParOf" srcId="{FF09E7DA-F22F-4703-84B9-2014186A8C70}" destId="{5196C63A-44E9-4F04-BFB1-5DF6058758AC}" srcOrd="1" destOrd="0" presId="urn:microsoft.com/office/officeart/2005/8/layout/hierarchy1"/>
    <dgm:cxn modelId="{EF9F3FD5-FB95-4CE7-9009-AA6A2A6F6792}" type="presParOf" srcId="{CA9BC465-37A5-4900-8801-026D8FE68CA6}" destId="{799B8F99-DBE8-400C-BF50-4D09313B89D3}" srcOrd="1" destOrd="0" presId="urn:microsoft.com/office/officeart/2005/8/layout/hierarchy1"/>
    <dgm:cxn modelId="{00BD1FAE-3E56-4093-B237-738B4B7B02BA}" type="presParOf" srcId="{E3E9ADE6-114E-408C-8383-5D83BD466F7E}" destId="{2FF0D254-0EB1-4964-9A2B-379A901B5DD5}" srcOrd="2" destOrd="0" presId="urn:microsoft.com/office/officeart/2005/8/layout/hierarchy1"/>
    <dgm:cxn modelId="{0A4E8904-8BE6-44D6-A3CF-332E52D5AD60}" type="presParOf" srcId="{2FF0D254-0EB1-4964-9A2B-379A901B5DD5}" destId="{B56BDB0C-CBD6-41A4-A567-20CA39F6192F}" srcOrd="0" destOrd="0" presId="urn:microsoft.com/office/officeart/2005/8/layout/hierarchy1"/>
    <dgm:cxn modelId="{D02A31F7-D975-40B3-9FC6-4D5393BB170D}" type="presParOf" srcId="{B56BDB0C-CBD6-41A4-A567-20CA39F6192F}" destId="{379F3300-D253-443C-BBF6-AA3AA00E0085}" srcOrd="0" destOrd="0" presId="urn:microsoft.com/office/officeart/2005/8/layout/hierarchy1"/>
    <dgm:cxn modelId="{F0B01A6F-7D67-4A40-8029-3EF279BA2114}" type="presParOf" srcId="{B56BDB0C-CBD6-41A4-A567-20CA39F6192F}" destId="{65352C6A-0793-456A-A36A-C168F03DEC0E}" srcOrd="1" destOrd="0" presId="urn:microsoft.com/office/officeart/2005/8/layout/hierarchy1"/>
    <dgm:cxn modelId="{5A1D9244-5D35-4337-83A4-FA2746EA126F}" type="presParOf" srcId="{2FF0D254-0EB1-4964-9A2B-379A901B5DD5}" destId="{7E327C11-8776-4FD9-9DA0-9F83E585DCF6}"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A5E75A-2696-419A-9E4C-4DD776976FC8}"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144293CA-2B7C-478E-BFD3-E0A8CEAE69A8}">
      <dgm:prSet phldrT="[Text]"/>
      <dgm:spPr/>
      <dgm:t>
        <a:bodyPr/>
        <a:lstStyle/>
        <a:p>
          <a:r>
            <a:rPr lang="en-US" dirty="0"/>
            <a:t>Actions</a:t>
          </a:r>
        </a:p>
      </dgm:t>
    </dgm:pt>
    <dgm:pt modelId="{F8C9FFAC-CDA3-44DB-A811-162115D4132B}" type="parTrans" cxnId="{F57B91DA-7993-4415-8D8D-A5C3525164E7}">
      <dgm:prSet/>
      <dgm:spPr/>
      <dgm:t>
        <a:bodyPr/>
        <a:lstStyle/>
        <a:p>
          <a:endParaRPr lang="en-US"/>
        </a:p>
      </dgm:t>
    </dgm:pt>
    <dgm:pt modelId="{D07958ED-45A9-44B8-AE0B-BA3E843731F7}" type="sibTrans" cxnId="{F57B91DA-7993-4415-8D8D-A5C3525164E7}">
      <dgm:prSet/>
      <dgm:spPr/>
      <dgm:t>
        <a:bodyPr/>
        <a:lstStyle/>
        <a:p>
          <a:endParaRPr lang="en-US"/>
        </a:p>
      </dgm:t>
    </dgm:pt>
    <dgm:pt modelId="{E433CD90-97F8-4E21-B01D-786B72C0B054}">
      <dgm:prSet phldrT="[Text]"/>
      <dgm:spPr/>
      <dgm:t>
        <a:bodyPr/>
        <a:lstStyle/>
        <a:p>
          <a:r>
            <a:rPr lang="en-US" dirty="0"/>
            <a:t>Pre Start-up</a:t>
          </a:r>
        </a:p>
      </dgm:t>
    </dgm:pt>
    <dgm:pt modelId="{0FBDE924-8E09-40FD-8267-00FA37112DF2}" type="parTrans" cxnId="{789E9E90-160F-4B66-A9CA-BB7703C48A34}">
      <dgm:prSet/>
      <dgm:spPr>
        <a:ln>
          <a:solidFill>
            <a:schemeClr val="bg2">
              <a:lumMod val="60000"/>
              <a:lumOff val="40000"/>
            </a:schemeClr>
          </a:solidFill>
        </a:ln>
      </dgm:spPr>
      <dgm:t>
        <a:bodyPr/>
        <a:lstStyle/>
        <a:p>
          <a:endParaRPr lang="en-US"/>
        </a:p>
      </dgm:t>
    </dgm:pt>
    <dgm:pt modelId="{2F8272F2-FECF-4670-B52E-33ED98EDBB6C}" type="sibTrans" cxnId="{789E9E90-160F-4B66-A9CA-BB7703C48A34}">
      <dgm:prSet/>
      <dgm:spPr/>
      <dgm:t>
        <a:bodyPr/>
        <a:lstStyle/>
        <a:p>
          <a:endParaRPr lang="en-US"/>
        </a:p>
      </dgm:t>
    </dgm:pt>
    <dgm:pt modelId="{93D952BB-235B-4195-BDE7-B3D56BCA621D}">
      <dgm:prSet phldrT="[Text]"/>
      <dgm:spPr/>
      <dgm:t>
        <a:bodyPr/>
        <a:lstStyle/>
        <a:p>
          <a:r>
            <a:rPr lang="en-US" dirty="0"/>
            <a:t>Post Start-up</a:t>
          </a:r>
        </a:p>
      </dgm:t>
    </dgm:pt>
    <dgm:pt modelId="{07E36F34-555A-4FA6-9732-A28C77E3ABA2}" type="parTrans" cxnId="{8EFC9CF8-ABE6-42C8-BE4A-9B1C6DCC53E4}">
      <dgm:prSet/>
      <dgm:spPr>
        <a:ln w="31750">
          <a:solidFill>
            <a:schemeClr val="bg2">
              <a:lumMod val="60000"/>
              <a:lumOff val="40000"/>
            </a:schemeClr>
          </a:solidFill>
        </a:ln>
      </dgm:spPr>
      <dgm:t>
        <a:bodyPr/>
        <a:lstStyle/>
        <a:p>
          <a:endParaRPr lang="en-US"/>
        </a:p>
      </dgm:t>
    </dgm:pt>
    <dgm:pt modelId="{FA6951B8-B492-4077-9530-0386696BB402}" type="sibTrans" cxnId="{8EFC9CF8-ABE6-42C8-BE4A-9B1C6DCC53E4}">
      <dgm:prSet/>
      <dgm:spPr/>
      <dgm:t>
        <a:bodyPr/>
        <a:lstStyle/>
        <a:p>
          <a:endParaRPr lang="en-US"/>
        </a:p>
      </dgm:t>
    </dgm:pt>
    <dgm:pt modelId="{C3FA5C5F-A315-4787-B318-A01B8F4261C1}" type="pres">
      <dgm:prSet presAssocID="{E1A5E75A-2696-419A-9E4C-4DD776976FC8}" presName="hierChild1" presStyleCnt="0">
        <dgm:presLayoutVars>
          <dgm:orgChart val="1"/>
          <dgm:chPref val="1"/>
          <dgm:dir/>
          <dgm:animOne val="branch"/>
          <dgm:animLvl val="lvl"/>
          <dgm:resizeHandles/>
        </dgm:presLayoutVars>
      </dgm:prSet>
      <dgm:spPr/>
    </dgm:pt>
    <dgm:pt modelId="{C197F55E-B30D-47F9-B21B-25F0FC3E6978}" type="pres">
      <dgm:prSet presAssocID="{144293CA-2B7C-478E-BFD3-E0A8CEAE69A8}" presName="hierRoot1" presStyleCnt="0">
        <dgm:presLayoutVars>
          <dgm:hierBranch val="init"/>
        </dgm:presLayoutVars>
      </dgm:prSet>
      <dgm:spPr/>
    </dgm:pt>
    <dgm:pt modelId="{A327464F-5004-4EA8-8151-F0D5BC188707}" type="pres">
      <dgm:prSet presAssocID="{144293CA-2B7C-478E-BFD3-E0A8CEAE69A8}" presName="rootComposite1" presStyleCnt="0"/>
      <dgm:spPr/>
    </dgm:pt>
    <dgm:pt modelId="{8EDF0418-2820-4544-B21E-917B03F74829}" type="pres">
      <dgm:prSet presAssocID="{144293CA-2B7C-478E-BFD3-E0A8CEAE69A8}" presName="rootText1" presStyleLbl="node0" presStyleIdx="0" presStyleCnt="1">
        <dgm:presLayoutVars>
          <dgm:chMax/>
          <dgm:chPref val="3"/>
        </dgm:presLayoutVars>
      </dgm:prSet>
      <dgm:spPr/>
    </dgm:pt>
    <dgm:pt modelId="{F0325295-120E-4B19-92AC-8B5B8D564AEE}" type="pres">
      <dgm:prSet presAssocID="{144293CA-2B7C-478E-BFD3-E0A8CEAE69A8}" presName="titleText1" presStyleLbl="fgAcc0" presStyleIdx="0" presStyleCnt="1">
        <dgm:presLayoutVars>
          <dgm:chMax val="0"/>
          <dgm:chPref val="0"/>
        </dgm:presLayoutVars>
      </dgm:prSet>
      <dgm:spPr/>
    </dgm:pt>
    <dgm:pt modelId="{B0FEBC4B-4F46-4F98-B767-2FE84BAD01B7}" type="pres">
      <dgm:prSet presAssocID="{144293CA-2B7C-478E-BFD3-E0A8CEAE69A8}" presName="rootConnector1" presStyleLbl="node1" presStyleIdx="0" presStyleCnt="2"/>
      <dgm:spPr/>
    </dgm:pt>
    <dgm:pt modelId="{DB9715D0-161D-4495-8335-759DB922967C}" type="pres">
      <dgm:prSet presAssocID="{144293CA-2B7C-478E-BFD3-E0A8CEAE69A8}" presName="hierChild2" presStyleCnt="0"/>
      <dgm:spPr/>
    </dgm:pt>
    <dgm:pt modelId="{5B0B766D-695A-4512-9662-C1B17EF1EE69}" type="pres">
      <dgm:prSet presAssocID="{0FBDE924-8E09-40FD-8267-00FA37112DF2}" presName="Name37" presStyleLbl="parChTrans1D2" presStyleIdx="0" presStyleCnt="2"/>
      <dgm:spPr/>
    </dgm:pt>
    <dgm:pt modelId="{D44D60D4-9F0B-4578-8CCF-DD7125455461}" type="pres">
      <dgm:prSet presAssocID="{E433CD90-97F8-4E21-B01D-786B72C0B054}" presName="hierRoot2" presStyleCnt="0">
        <dgm:presLayoutVars>
          <dgm:hierBranch val="init"/>
        </dgm:presLayoutVars>
      </dgm:prSet>
      <dgm:spPr/>
    </dgm:pt>
    <dgm:pt modelId="{3C27C5DC-5C3B-4C8B-8E23-C52DF4A3F795}" type="pres">
      <dgm:prSet presAssocID="{E433CD90-97F8-4E21-B01D-786B72C0B054}" presName="rootComposite" presStyleCnt="0"/>
      <dgm:spPr/>
    </dgm:pt>
    <dgm:pt modelId="{B174D36D-1335-43A6-832E-13F49BE73832}" type="pres">
      <dgm:prSet presAssocID="{E433CD90-97F8-4E21-B01D-786B72C0B054}" presName="rootText" presStyleLbl="node1" presStyleIdx="0" presStyleCnt="2">
        <dgm:presLayoutVars>
          <dgm:chMax/>
          <dgm:chPref val="3"/>
        </dgm:presLayoutVars>
      </dgm:prSet>
      <dgm:spPr/>
    </dgm:pt>
    <dgm:pt modelId="{C6BA1C06-AB53-483D-A944-E271A2DE02A6}" type="pres">
      <dgm:prSet presAssocID="{E433CD90-97F8-4E21-B01D-786B72C0B054}" presName="titleText2" presStyleLbl="fgAcc1" presStyleIdx="0" presStyleCnt="2">
        <dgm:presLayoutVars>
          <dgm:chMax val="0"/>
          <dgm:chPref val="0"/>
        </dgm:presLayoutVars>
      </dgm:prSet>
      <dgm:spPr/>
    </dgm:pt>
    <dgm:pt modelId="{B4847F96-749D-4913-BAB9-BFCA7D66E927}" type="pres">
      <dgm:prSet presAssocID="{E433CD90-97F8-4E21-B01D-786B72C0B054}" presName="rootConnector" presStyleLbl="node2" presStyleIdx="0" presStyleCnt="0"/>
      <dgm:spPr/>
    </dgm:pt>
    <dgm:pt modelId="{E5969E57-3AD7-4F16-A1BA-4EF90E66044E}" type="pres">
      <dgm:prSet presAssocID="{E433CD90-97F8-4E21-B01D-786B72C0B054}" presName="hierChild4" presStyleCnt="0"/>
      <dgm:spPr/>
    </dgm:pt>
    <dgm:pt modelId="{16DDFE53-D737-4A96-B68D-730D8DBFCD2E}" type="pres">
      <dgm:prSet presAssocID="{E433CD90-97F8-4E21-B01D-786B72C0B054}" presName="hierChild5" presStyleCnt="0"/>
      <dgm:spPr/>
    </dgm:pt>
    <dgm:pt modelId="{EAEA0B2C-2511-4123-9554-95E21CA277CD}" type="pres">
      <dgm:prSet presAssocID="{07E36F34-555A-4FA6-9732-A28C77E3ABA2}" presName="Name37" presStyleLbl="parChTrans1D2" presStyleIdx="1" presStyleCnt="2"/>
      <dgm:spPr/>
    </dgm:pt>
    <dgm:pt modelId="{0176DBB5-1C0B-4F4F-B729-3CF06486C5DE}" type="pres">
      <dgm:prSet presAssocID="{93D952BB-235B-4195-BDE7-B3D56BCA621D}" presName="hierRoot2" presStyleCnt="0">
        <dgm:presLayoutVars>
          <dgm:hierBranch val="init"/>
        </dgm:presLayoutVars>
      </dgm:prSet>
      <dgm:spPr/>
    </dgm:pt>
    <dgm:pt modelId="{5B2B9F1D-11DB-4E93-832C-5DB241F2922F}" type="pres">
      <dgm:prSet presAssocID="{93D952BB-235B-4195-BDE7-B3D56BCA621D}" presName="rootComposite" presStyleCnt="0"/>
      <dgm:spPr/>
    </dgm:pt>
    <dgm:pt modelId="{AEFBFB78-23C5-4928-8665-9F1038707691}" type="pres">
      <dgm:prSet presAssocID="{93D952BB-235B-4195-BDE7-B3D56BCA621D}" presName="rootText" presStyleLbl="node1" presStyleIdx="1" presStyleCnt="2">
        <dgm:presLayoutVars>
          <dgm:chMax/>
          <dgm:chPref val="3"/>
        </dgm:presLayoutVars>
      </dgm:prSet>
      <dgm:spPr/>
    </dgm:pt>
    <dgm:pt modelId="{BCD2AFF1-1894-4C13-AA31-D8F0601A2280}" type="pres">
      <dgm:prSet presAssocID="{93D952BB-235B-4195-BDE7-B3D56BCA621D}" presName="titleText2" presStyleLbl="fgAcc1" presStyleIdx="1" presStyleCnt="2">
        <dgm:presLayoutVars>
          <dgm:chMax val="0"/>
          <dgm:chPref val="0"/>
        </dgm:presLayoutVars>
      </dgm:prSet>
      <dgm:spPr/>
    </dgm:pt>
    <dgm:pt modelId="{765E05E1-81F8-42D8-BC7A-7837323AFC69}" type="pres">
      <dgm:prSet presAssocID="{93D952BB-235B-4195-BDE7-B3D56BCA621D}" presName="rootConnector" presStyleLbl="node2" presStyleIdx="0" presStyleCnt="0"/>
      <dgm:spPr/>
    </dgm:pt>
    <dgm:pt modelId="{533BF3C6-DBD6-4245-9577-765A6498B67E}" type="pres">
      <dgm:prSet presAssocID="{93D952BB-235B-4195-BDE7-B3D56BCA621D}" presName="hierChild4" presStyleCnt="0"/>
      <dgm:spPr/>
    </dgm:pt>
    <dgm:pt modelId="{3CC9F52A-DAD1-4B66-B5F8-66DB3E909018}" type="pres">
      <dgm:prSet presAssocID="{93D952BB-235B-4195-BDE7-B3D56BCA621D}" presName="hierChild5" presStyleCnt="0"/>
      <dgm:spPr/>
    </dgm:pt>
    <dgm:pt modelId="{35BA51FB-E413-4E8F-BD4D-979EBFFCC616}" type="pres">
      <dgm:prSet presAssocID="{144293CA-2B7C-478E-BFD3-E0A8CEAE69A8}" presName="hierChild3" presStyleCnt="0"/>
      <dgm:spPr/>
    </dgm:pt>
  </dgm:ptLst>
  <dgm:cxnLst>
    <dgm:cxn modelId="{F85E7215-394F-4F07-9E0D-A1613A91435D}" type="presOf" srcId="{E1A5E75A-2696-419A-9E4C-4DD776976FC8}" destId="{C3FA5C5F-A315-4787-B318-A01B8F4261C1}" srcOrd="0" destOrd="0" presId="urn:microsoft.com/office/officeart/2008/layout/NameandTitleOrganizationalChart"/>
    <dgm:cxn modelId="{FF20EA28-E40C-4A40-BA47-E2FC3CF157BC}" type="presOf" srcId="{93D952BB-235B-4195-BDE7-B3D56BCA621D}" destId="{765E05E1-81F8-42D8-BC7A-7837323AFC69}" srcOrd="1" destOrd="0" presId="urn:microsoft.com/office/officeart/2008/layout/NameandTitleOrganizationalChart"/>
    <dgm:cxn modelId="{35C0A440-CD62-4888-8E92-DA4501F555E4}" type="presOf" srcId="{144293CA-2B7C-478E-BFD3-E0A8CEAE69A8}" destId="{B0FEBC4B-4F46-4F98-B767-2FE84BAD01B7}" srcOrd="1" destOrd="0" presId="urn:microsoft.com/office/officeart/2008/layout/NameandTitleOrganizationalChart"/>
    <dgm:cxn modelId="{D6B7CE5F-4A33-40AB-A9DD-29B0FF9E3EF0}" type="presOf" srcId="{07E36F34-555A-4FA6-9732-A28C77E3ABA2}" destId="{EAEA0B2C-2511-4123-9554-95E21CA277CD}" srcOrd="0" destOrd="0" presId="urn:microsoft.com/office/officeart/2008/layout/NameandTitleOrganizationalChart"/>
    <dgm:cxn modelId="{9A550C67-690B-4C26-B6ED-A81833463D87}" type="presOf" srcId="{FA6951B8-B492-4077-9530-0386696BB402}" destId="{BCD2AFF1-1894-4C13-AA31-D8F0601A2280}" srcOrd="0" destOrd="0" presId="urn:microsoft.com/office/officeart/2008/layout/NameandTitleOrganizationalChart"/>
    <dgm:cxn modelId="{789E9E90-160F-4B66-A9CA-BB7703C48A34}" srcId="{144293CA-2B7C-478E-BFD3-E0A8CEAE69A8}" destId="{E433CD90-97F8-4E21-B01D-786B72C0B054}" srcOrd="0" destOrd="0" parTransId="{0FBDE924-8E09-40FD-8267-00FA37112DF2}" sibTransId="{2F8272F2-FECF-4670-B52E-33ED98EDBB6C}"/>
    <dgm:cxn modelId="{50BD449B-5C5E-49C3-8638-EF3C8A6F8A30}" type="presOf" srcId="{144293CA-2B7C-478E-BFD3-E0A8CEAE69A8}" destId="{8EDF0418-2820-4544-B21E-917B03F74829}" srcOrd="0" destOrd="0" presId="urn:microsoft.com/office/officeart/2008/layout/NameandTitleOrganizationalChart"/>
    <dgm:cxn modelId="{CE30D79D-F647-4319-B8E2-1F27E2DF3B90}" type="presOf" srcId="{0FBDE924-8E09-40FD-8267-00FA37112DF2}" destId="{5B0B766D-695A-4512-9662-C1B17EF1EE69}" srcOrd="0" destOrd="0" presId="urn:microsoft.com/office/officeart/2008/layout/NameandTitleOrganizationalChart"/>
    <dgm:cxn modelId="{E919BB9F-9AFF-4E0B-A248-A8789D506365}" type="presOf" srcId="{2F8272F2-FECF-4670-B52E-33ED98EDBB6C}" destId="{C6BA1C06-AB53-483D-A944-E271A2DE02A6}" srcOrd="0" destOrd="0" presId="urn:microsoft.com/office/officeart/2008/layout/NameandTitleOrganizationalChart"/>
    <dgm:cxn modelId="{30927DA5-944C-4819-8B8E-46F285E5AF5E}" type="presOf" srcId="{93D952BB-235B-4195-BDE7-B3D56BCA621D}" destId="{AEFBFB78-23C5-4928-8665-9F1038707691}" srcOrd="0" destOrd="0" presId="urn:microsoft.com/office/officeart/2008/layout/NameandTitleOrganizationalChart"/>
    <dgm:cxn modelId="{62FF21AD-AD99-4821-8E5A-AAE2A565DA0C}" type="presOf" srcId="{E433CD90-97F8-4E21-B01D-786B72C0B054}" destId="{B4847F96-749D-4913-BAB9-BFCA7D66E927}" srcOrd="1" destOrd="0" presId="urn:microsoft.com/office/officeart/2008/layout/NameandTitleOrganizationalChart"/>
    <dgm:cxn modelId="{DCA312BF-D986-4306-9297-A83BBF72F1A6}" type="presOf" srcId="{D07958ED-45A9-44B8-AE0B-BA3E843731F7}" destId="{F0325295-120E-4B19-92AC-8B5B8D564AEE}" srcOrd="0" destOrd="0" presId="urn:microsoft.com/office/officeart/2008/layout/NameandTitleOrganizationalChart"/>
    <dgm:cxn modelId="{F57B91DA-7993-4415-8D8D-A5C3525164E7}" srcId="{E1A5E75A-2696-419A-9E4C-4DD776976FC8}" destId="{144293CA-2B7C-478E-BFD3-E0A8CEAE69A8}" srcOrd="0" destOrd="0" parTransId="{F8C9FFAC-CDA3-44DB-A811-162115D4132B}" sibTransId="{D07958ED-45A9-44B8-AE0B-BA3E843731F7}"/>
    <dgm:cxn modelId="{A96F44E6-C744-4C92-9620-5E6BBF37547E}" type="presOf" srcId="{E433CD90-97F8-4E21-B01D-786B72C0B054}" destId="{B174D36D-1335-43A6-832E-13F49BE73832}" srcOrd="0" destOrd="0" presId="urn:microsoft.com/office/officeart/2008/layout/NameandTitleOrganizationalChart"/>
    <dgm:cxn modelId="{8EFC9CF8-ABE6-42C8-BE4A-9B1C6DCC53E4}" srcId="{144293CA-2B7C-478E-BFD3-E0A8CEAE69A8}" destId="{93D952BB-235B-4195-BDE7-B3D56BCA621D}" srcOrd="1" destOrd="0" parTransId="{07E36F34-555A-4FA6-9732-A28C77E3ABA2}" sibTransId="{FA6951B8-B492-4077-9530-0386696BB402}"/>
    <dgm:cxn modelId="{B54318AA-3C9A-4204-8871-EC9FD57836DC}" type="presParOf" srcId="{C3FA5C5F-A315-4787-B318-A01B8F4261C1}" destId="{C197F55E-B30D-47F9-B21B-25F0FC3E6978}" srcOrd="0" destOrd="0" presId="urn:microsoft.com/office/officeart/2008/layout/NameandTitleOrganizationalChart"/>
    <dgm:cxn modelId="{B6C09F0E-B983-4AE9-8F76-D13782AF8C39}" type="presParOf" srcId="{C197F55E-B30D-47F9-B21B-25F0FC3E6978}" destId="{A327464F-5004-4EA8-8151-F0D5BC188707}" srcOrd="0" destOrd="0" presId="urn:microsoft.com/office/officeart/2008/layout/NameandTitleOrganizationalChart"/>
    <dgm:cxn modelId="{2BC4641A-0BF1-4BE6-8A85-25ACD7E53DB4}" type="presParOf" srcId="{A327464F-5004-4EA8-8151-F0D5BC188707}" destId="{8EDF0418-2820-4544-B21E-917B03F74829}" srcOrd="0" destOrd="0" presId="urn:microsoft.com/office/officeart/2008/layout/NameandTitleOrganizationalChart"/>
    <dgm:cxn modelId="{5BD0597E-891C-472B-BB9D-F26A6541F9BB}" type="presParOf" srcId="{A327464F-5004-4EA8-8151-F0D5BC188707}" destId="{F0325295-120E-4B19-92AC-8B5B8D564AEE}" srcOrd="1" destOrd="0" presId="urn:microsoft.com/office/officeart/2008/layout/NameandTitleOrganizationalChart"/>
    <dgm:cxn modelId="{3770F7D1-92A2-4650-B56C-43EA67AAED9C}" type="presParOf" srcId="{A327464F-5004-4EA8-8151-F0D5BC188707}" destId="{B0FEBC4B-4F46-4F98-B767-2FE84BAD01B7}" srcOrd="2" destOrd="0" presId="urn:microsoft.com/office/officeart/2008/layout/NameandTitleOrganizationalChart"/>
    <dgm:cxn modelId="{B4779750-57AB-4CEC-BE2D-B1D5E4B4C115}" type="presParOf" srcId="{C197F55E-B30D-47F9-B21B-25F0FC3E6978}" destId="{DB9715D0-161D-4495-8335-759DB922967C}" srcOrd="1" destOrd="0" presId="urn:microsoft.com/office/officeart/2008/layout/NameandTitleOrganizationalChart"/>
    <dgm:cxn modelId="{A705B1EA-D196-4478-92E4-B4F3EC585EC9}" type="presParOf" srcId="{DB9715D0-161D-4495-8335-759DB922967C}" destId="{5B0B766D-695A-4512-9662-C1B17EF1EE69}" srcOrd="0" destOrd="0" presId="urn:microsoft.com/office/officeart/2008/layout/NameandTitleOrganizationalChart"/>
    <dgm:cxn modelId="{2FFBC058-AC2C-44E1-987C-5D2A55816DFB}" type="presParOf" srcId="{DB9715D0-161D-4495-8335-759DB922967C}" destId="{D44D60D4-9F0B-4578-8CCF-DD7125455461}" srcOrd="1" destOrd="0" presId="urn:microsoft.com/office/officeart/2008/layout/NameandTitleOrganizationalChart"/>
    <dgm:cxn modelId="{061919EE-36BA-4944-B1B4-6F9CC5381139}" type="presParOf" srcId="{D44D60D4-9F0B-4578-8CCF-DD7125455461}" destId="{3C27C5DC-5C3B-4C8B-8E23-C52DF4A3F795}" srcOrd="0" destOrd="0" presId="urn:microsoft.com/office/officeart/2008/layout/NameandTitleOrganizationalChart"/>
    <dgm:cxn modelId="{A03BDA1C-E67C-4BA1-B0E0-25D3B45A96D7}" type="presParOf" srcId="{3C27C5DC-5C3B-4C8B-8E23-C52DF4A3F795}" destId="{B174D36D-1335-43A6-832E-13F49BE73832}" srcOrd="0" destOrd="0" presId="urn:microsoft.com/office/officeart/2008/layout/NameandTitleOrganizationalChart"/>
    <dgm:cxn modelId="{C2EF3021-5006-4CD5-BFE5-B1DBACAC5CD2}" type="presParOf" srcId="{3C27C5DC-5C3B-4C8B-8E23-C52DF4A3F795}" destId="{C6BA1C06-AB53-483D-A944-E271A2DE02A6}" srcOrd="1" destOrd="0" presId="urn:microsoft.com/office/officeart/2008/layout/NameandTitleOrganizationalChart"/>
    <dgm:cxn modelId="{32672442-17A0-4E8B-994B-22D5243A8170}" type="presParOf" srcId="{3C27C5DC-5C3B-4C8B-8E23-C52DF4A3F795}" destId="{B4847F96-749D-4913-BAB9-BFCA7D66E927}" srcOrd="2" destOrd="0" presId="urn:microsoft.com/office/officeart/2008/layout/NameandTitleOrganizationalChart"/>
    <dgm:cxn modelId="{C17F2A69-5115-4A8E-84D3-948C21555B6D}" type="presParOf" srcId="{D44D60D4-9F0B-4578-8CCF-DD7125455461}" destId="{E5969E57-3AD7-4F16-A1BA-4EF90E66044E}" srcOrd="1" destOrd="0" presId="urn:microsoft.com/office/officeart/2008/layout/NameandTitleOrganizationalChart"/>
    <dgm:cxn modelId="{932166F4-2C62-4B6D-9F54-5B7895560E7C}" type="presParOf" srcId="{D44D60D4-9F0B-4578-8CCF-DD7125455461}" destId="{16DDFE53-D737-4A96-B68D-730D8DBFCD2E}" srcOrd="2" destOrd="0" presId="urn:microsoft.com/office/officeart/2008/layout/NameandTitleOrganizationalChart"/>
    <dgm:cxn modelId="{774B39EE-8CB1-4271-A1C0-6BC94D738DF2}" type="presParOf" srcId="{DB9715D0-161D-4495-8335-759DB922967C}" destId="{EAEA0B2C-2511-4123-9554-95E21CA277CD}" srcOrd="2" destOrd="0" presId="urn:microsoft.com/office/officeart/2008/layout/NameandTitleOrganizationalChart"/>
    <dgm:cxn modelId="{3240D309-034E-447D-B7E3-01669F0EF7DC}" type="presParOf" srcId="{DB9715D0-161D-4495-8335-759DB922967C}" destId="{0176DBB5-1C0B-4F4F-B729-3CF06486C5DE}" srcOrd="3" destOrd="0" presId="urn:microsoft.com/office/officeart/2008/layout/NameandTitleOrganizationalChart"/>
    <dgm:cxn modelId="{8D3DF590-4614-4E9B-B3C5-2D36E87AFE45}" type="presParOf" srcId="{0176DBB5-1C0B-4F4F-B729-3CF06486C5DE}" destId="{5B2B9F1D-11DB-4E93-832C-5DB241F2922F}" srcOrd="0" destOrd="0" presId="urn:microsoft.com/office/officeart/2008/layout/NameandTitleOrganizationalChart"/>
    <dgm:cxn modelId="{2F118D78-21AD-4FB5-8526-0581D0891AC6}" type="presParOf" srcId="{5B2B9F1D-11DB-4E93-832C-5DB241F2922F}" destId="{AEFBFB78-23C5-4928-8665-9F1038707691}" srcOrd="0" destOrd="0" presId="urn:microsoft.com/office/officeart/2008/layout/NameandTitleOrganizationalChart"/>
    <dgm:cxn modelId="{63CE4608-E8F9-4519-8C22-A8166EBD230C}" type="presParOf" srcId="{5B2B9F1D-11DB-4E93-832C-5DB241F2922F}" destId="{BCD2AFF1-1894-4C13-AA31-D8F0601A2280}" srcOrd="1" destOrd="0" presId="urn:microsoft.com/office/officeart/2008/layout/NameandTitleOrganizationalChart"/>
    <dgm:cxn modelId="{5F9EF2D5-A9EB-46B4-A0E2-DD1214A567C7}" type="presParOf" srcId="{5B2B9F1D-11DB-4E93-832C-5DB241F2922F}" destId="{765E05E1-81F8-42D8-BC7A-7837323AFC69}" srcOrd="2" destOrd="0" presId="urn:microsoft.com/office/officeart/2008/layout/NameandTitleOrganizationalChart"/>
    <dgm:cxn modelId="{30911449-B53C-4E42-88D2-40CE1B9DF5E9}" type="presParOf" srcId="{0176DBB5-1C0B-4F4F-B729-3CF06486C5DE}" destId="{533BF3C6-DBD6-4245-9577-765A6498B67E}" srcOrd="1" destOrd="0" presId="urn:microsoft.com/office/officeart/2008/layout/NameandTitleOrganizationalChart"/>
    <dgm:cxn modelId="{F7E92081-85F1-45A0-A25F-8C70B4D1E5E1}" type="presParOf" srcId="{0176DBB5-1C0B-4F4F-B729-3CF06486C5DE}" destId="{3CC9F52A-DAD1-4B66-B5F8-66DB3E909018}" srcOrd="2" destOrd="0" presId="urn:microsoft.com/office/officeart/2008/layout/NameandTitleOrganizationalChart"/>
    <dgm:cxn modelId="{F6CB81D4-6ADB-4BC4-ACA4-0EB507333012}" type="presParOf" srcId="{C197F55E-B30D-47F9-B21B-25F0FC3E6978}" destId="{35BA51FB-E413-4E8F-BD4D-979EBFFCC616}" srcOrd="2" destOrd="0" presId="urn:microsoft.com/office/officeart/2008/layout/NameandTitleOrganizational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34A9CB-8F05-4CF4-BD24-4C2C4B68D6D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D8A5224D-7381-4B94-9EA5-5E46B5B595E1}">
      <dgm:prSet phldrT="[Text]"/>
      <dgm:spPr/>
      <dgm:t>
        <a:bodyPr/>
        <a:lstStyle/>
        <a:p>
          <a:r>
            <a:rPr lang="en-US" dirty="0"/>
            <a:t>Aramco PSSR</a:t>
          </a:r>
        </a:p>
      </dgm:t>
    </dgm:pt>
    <dgm:pt modelId="{B395B9AD-D590-432C-AD19-8806CAFAC589}" type="parTrans" cxnId="{488BA7C8-642E-4736-AF25-C3F06D05D233}">
      <dgm:prSet/>
      <dgm:spPr/>
      <dgm:t>
        <a:bodyPr/>
        <a:lstStyle/>
        <a:p>
          <a:endParaRPr lang="en-US"/>
        </a:p>
      </dgm:t>
    </dgm:pt>
    <dgm:pt modelId="{94C112C3-6D0D-4D7C-860B-26D179F79CC9}" type="sibTrans" cxnId="{488BA7C8-642E-4736-AF25-C3F06D05D233}">
      <dgm:prSet/>
      <dgm:spPr/>
      <dgm:t>
        <a:bodyPr/>
        <a:lstStyle/>
        <a:p>
          <a:endParaRPr lang="en-US"/>
        </a:p>
      </dgm:t>
    </dgm:pt>
    <dgm:pt modelId="{4C11FFF4-4D02-44C1-A2E3-70338A79D0E9}">
      <dgm:prSet phldrT="[Text]"/>
      <dgm:spPr/>
      <dgm:t>
        <a:bodyPr/>
        <a:lstStyle/>
        <a:p>
          <a:r>
            <a:rPr lang="en-US" dirty="0"/>
            <a:t>Plan</a:t>
          </a:r>
        </a:p>
      </dgm:t>
    </dgm:pt>
    <dgm:pt modelId="{EC2D3818-7DE3-4A6B-91AF-9641CFC693B9}" type="parTrans" cxnId="{5DE8D08E-3B7E-4155-820F-3181BF65D33A}">
      <dgm:prSet/>
      <dgm:spPr/>
      <dgm:t>
        <a:bodyPr/>
        <a:lstStyle/>
        <a:p>
          <a:endParaRPr lang="en-US"/>
        </a:p>
      </dgm:t>
    </dgm:pt>
    <dgm:pt modelId="{B77C971D-C287-4B2B-8CF6-7B8AA19A7FA5}" type="sibTrans" cxnId="{5DE8D08E-3B7E-4155-820F-3181BF65D33A}">
      <dgm:prSet/>
      <dgm:spPr>
        <a:solidFill>
          <a:srgbClr val="84BD00"/>
        </a:solidFill>
      </dgm:spPr>
      <dgm:t>
        <a:bodyPr/>
        <a:lstStyle/>
        <a:p>
          <a:endParaRPr lang="en-US"/>
        </a:p>
      </dgm:t>
    </dgm:pt>
    <dgm:pt modelId="{51A706D7-C0A6-4158-A32C-CD1B0EE14EA7}">
      <dgm:prSet phldrT="[Text]"/>
      <dgm:spPr/>
      <dgm:t>
        <a:bodyPr/>
        <a:lstStyle/>
        <a:p>
          <a:r>
            <a:rPr lang="en-US" dirty="0"/>
            <a:t>Do</a:t>
          </a:r>
        </a:p>
      </dgm:t>
    </dgm:pt>
    <dgm:pt modelId="{6F747634-2316-403D-B85B-7B7FD3B8F1EB}" type="parTrans" cxnId="{5FED1FC9-A2AA-412B-A543-89729BD09750}">
      <dgm:prSet/>
      <dgm:spPr/>
      <dgm:t>
        <a:bodyPr/>
        <a:lstStyle/>
        <a:p>
          <a:endParaRPr lang="en-US"/>
        </a:p>
      </dgm:t>
    </dgm:pt>
    <dgm:pt modelId="{E0DD9083-736A-4221-B737-C2D4694FF298}" type="sibTrans" cxnId="{5FED1FC9-A2AA-412B-A543-89729BD09750}">
      <dgm:prSet/>
      <dgm:spPr>
        <a:solidFill>
          <a:srgbClr val="84BD00"/>
        </a:solidFill>
      </dgm:spPr>
      <dgm:t>
        <a:bodyPr/>
        <a:lstStyle/>
        <a:p>
          <a:endParaRPr lang="en-US"/>
        </a:p>
      </dgm:t>
    </dgm:pt>
    <dgm:pt modelId="{A101000F-A2E9-45C3-A5CF-43B392873053}">
      <dgm:prSet phldrT="[Text]"/>
      <dgm:spPr/>
      <dgm:t>
        <a:bodyPr/>
        <a:lstStyle/>
        <a:p>
          <a:r>
            <a:rPr lang="en-US" dirty="0"/>
            <a:t>Check</a:t>
          </a:r>
        </a:p>
      </dgm:t>
    </dgm:pt>
    <dgm:pt modelId="{1AAF54CF-BAD3-4115-8806-A7562CC141E7}" type="parTrans" cxnId="{A6015572-02ED-416F-904C-4BEBD4B24281}">
      <dgm:prSet/>
      <dgm:spPr/>
      <dgm:t>
        <a:bodyPr/>
        <a:lstStyle/>
        <a:p>
          <a:endParaRPr lang="en-US"/>
        </a:p>
      </dgm:t>
    </dgm:pt>
    <dgm:pt modelId="{04B2E16C-83A4-4CCA-B63D-8ECC481EDAF7}" type="sibTrans" cxnId="{A6015572-02ED-416F-904C-4BEBD4B24281}">
      <dgm:prSet/>
      <dgm:spPr>
        <a:solidFill>
          <a:srgbClr val="84BD00"/>
        </a:solidFill>
      </dgm:spPr>
      <dgm:t>
        <a:bodyPr/>
        <a:lstStyle/>
        <a:p>
          <a:endParaRPr lang="en-US"/>
        </a:p>
      </dgm:t>
    </dgm:pt>
    <dgm:pt modelId="{1D9A58CE-6B62-4A8E-8B96-D313443019FB}">
      <dgm:prSet phldrT="[Text]"/>
      <dgm:spPr/>
      <dgm:t>
        <a:bodyPr/>
        <a:lstStyle/>
        <a:p>
          <a:r>
            <a:rPr lang="en-US" dirty="0"/>
            <a:t>Act</a:t>
          </a:r>
        </a:p>
      </dgm:t>
    </dgm:pt>
    <dgm:pt modelId="{1942456F-91BF-490E-8685-9EA1A2A3EDAC}" type="parTrans" cxnId="{33ACEE95-1D37-4159-B641-C0776F29BD92}">
      <dgm:prSet/>
      <dgm:spPr/>
      <dgm:t>
        <a:bodyPr/>
        <a:lstStyle/>
        <a:p>
          <a:endParaRPr lang="en-US"/>
        </a:p>
      </dgm:t>
    </dgm:pt>
    <dgm:pt modelId="{8B64444B-EA3A-474F-9B34-BC3BB7896296}" type="sibTrans" cxnId="{33ACEE95-1D37-4159-B641-C0776F29BD92}">
      <dgm:prSet/>
      <dgm:spPr>
        <a:solidFill>
          <a:srgbClr val="84BD00"/>
        </a:solidFill>
      </dgm:spPr>
      <dgm:t>
        <a:bodyPr/>
        <a:lstStyle/>
        <a:p>
          <a:endParaRPr lang="en-US"/>
        </a:p>
      </dgm:t>
    </dgm:pt>
    <dgm:pt modelId="{82302E86-0B94-4A05-84DD-67E9779C2FBA}" type="pres">
      <dgm:prSet presAssocID="{6D34A9CB-8F05-4CF4-BD24-4C2C4B68D6DC}" presName="Name0" presStyleCnt="0">
        <dgm:presLayoutVars>
          <dgm:chMax val="1"/>
          <dgm:dir/>
          <dgm:animLvl val="ctr"/>
          <dgm:resizeHandles val="exact"/>
        </dgm:presLayoutVars>
      </dgm:prSet>
      <dgm:spPr/>
    </dgm:pt>
    <dgm:pt modelId="{1A110716-00D4-4B52-81CC-FE9AFD1C45B5}" type="pres">
      <dgm:prSet presAssocID="{D8A5224D-7381-4B94-9EA5-5E46B5B595E1}" presName="centerShape" presStyleLbl="node0" presStyleIdx="0" presStyleCnt="1"/>
      <dgm:spPr/>
    </dgm:pt>
    <dgm:pt modelId="{B53B82F0-5359-4CF1-A725-1E732598CEE2}" type="pres">
      <dgm:prSet presAssocID="{4C11FFF4-4D02-44C1-A2E3-70338A79D0E9}" presName="node" presStyleLbl="node1" presStyleIdx="0" presStyleCnt="4">
        <dgm:presLayoutVars>
          <dgm:bulletEnabled val="1"/>
        </dgm:presLayoutVars>
      </dgm:prSet>
      <dgm:spPr/>
    </dgm:pt>
    <dgm:pt modelId="{36958EAF-CF80-4A9B-A268-16143D7DDE78}" type="pres">
      <dgm:prSet presAssocID="{4C11FFF4-4D02-44C1-A2E3-70338A79D0E9}" presName="dummy" presStyleCnt="0"/>
      <dgm:spPr/>
    </dgm:pt>
    <dgm:pt modelId="{54C1F16D-F81A-41C0-A475-E975378A3660}" type="pres">
      <dgm:prSet presAssocID="{B77C971D-C287-4B2B-8CF6-7B8AA19A7FA5}" presName="sibTrans" presStyleLbl="sibTrans2D1" presStyleIdx="0" presStyleCnt="4"/>
      <dgm:spPr/>
    </dgm:pt>
    <dgm:pt modelId="{B017D8AF-B238-4914-837D-7F7A0862552F}" type="pres">
      <dgm:prSet presAssocID="{51A706D7-C0A6-4158-A32C-CD1B0EE14EA7}" presName="node" presStyleLbl="node1" presStyleIdx="1" presStyleCnt="4">
        <dgm:presLayoutVars>
          <dgm:bulletEnabled val="1"/>
        </dgm:presLayoutVars>
      </dgm:prSet>
      <dgm:spPr/>
    </dgm:pt>
    <dgm:pt modelId="{C84C8BD9-3A3A-4DBF-9A1A-D67A8ADFCD18}" type="pres">
      <dgm:prSet presAssocID="{51A706D7-C0A6-4158-A32C-CD1B0EE14EA7}" presName="dummy" presStyleCnt="0"/>
      <dgm:spPr/>
    </dgm:pt>
    <dgm:pt modelId="{9426F762-9F05-4206-925C-20001D61865D}" type="pres">
      <dgm:prSet presAssocID="{E0DD9083-736A-4221-B737-C2D4694FF298}" presName="sibTrans" presStyleLbl="sibTrans2D1" presStyleIdx="1" presStyleCnt="4"/>
      <dgm:spPr/>
    </dgm:pt>
    <dgm:pt modelId="{338372C5-00F9-4A83-AFFA-F88E727367BC}" type="pres">
      <dgm:prSet presAssocID="{A101000F-A2E9-45C3-A5CF-43B392873053}" presName="node" presStyleLbl="node1" presStyleIdx="2" presStyleCnt="4">
        <dgm:presLayoutVars>
          <dgm:bulletEnabled val="1"/>
        </dgm:presLayoutVars>
      </dgm:prSet>
      <dgm:spPr/>
    </dgm:pt>
    <dgm:pt modelId="{BD70209F-E898-45CA-B41D-D4E91BF37B61}" type="pres">
      <dgm:prSet presAssocID="{A101000F-A2E9-45C3-A5CF-43B392873053}" presName="dummy" presStyleCnt="0"/>
      <dgm:spPr/>
    </dgm:pt>
    <dgm:pt modelId="{6226DCF7-78BE-4D5B-B96A-E39ED835BE06}" type="pres">
      <dgm:prSet presAssocID="{04B2E16C-83A4-4CCA-B63D-8ECC481EDAF7}" presName="sibTrans" presStyleLbl="sibTrans2D1" presStyleIdx="2" presStyleCnt="4"/>
      <dgm:spPr/>
    </dgm:pt>
    <dgm:pt modelId="{02C102A2-C108-4C57-A7A9-8E749AEFDDCE}" type="pres">
      <dgm:prSet presAssocID="{1D9A58CE-6B62-4A8E-8B96-D313443019FB}" presName="node" presStyleLbl="node1" presStyleIdx="3" presStyleCnt="4">
        <dgm:presLayoutVars>
          <dgm:bulletEnabled val="1"/>
        </dgm:presLayoutVars>
      </dgm:prSet>
      <dgm:spPr/>
    </dgm:pt>
    <dgm:pt modelId="{44423755-530B-4256-8A6E-7647749EA603}" type="pres">
      <dgm:prSet presAssocID="{1D9A58CE-6B62-4A8E-8B96-D313443019FB}" presName="dummy" presStyleCnt="0"/>
      <dgm:spPr/>
    </dgm:pt>
    <dgm:pt modelId="{E7F977CA-F7F6-4767-99DC-3380B540D9AF}" type="pres">
      <dgm:prSet presAssocID="{8B64444B-EA3A-474F-9B34-BC3BB7896296}" presName="sibTrans" presStyleLbl="sibTrans2D1" presStyleIdx="3" presStyleCnt="4"/>
      <dgm:spPr/>
    </dgm:pt>
  </dgm:ptLst>
  <dgm:cxnLst>
    <dgm:cxn modelId="{A0BDD326-6DA4-4731-8B08-842A5C19C505}" type="presOf" srcId="{E0DD9083-736A-4221-B737-C2D4694FF298}" destId="{9426F762-9F05-4206-925C-20001D61865D}" srcOrd="0" destOrd="0" presId="urn:microsoft.com/office/officeart/2005/8/layout/radial6"/>
    <dgm:cxn modelId="{DF92AB38-CE27-48AF-8844-9B46A05DCA4D}" type="presOf" srcId="{1D9A58CE-6B62-4A8E-8B96-D313443019FB}" destId="{02C102A2-C108-4C57-A7A9-8E749AEFDDCE}" srcOrd="0" destOrd="0" presId="urn:microsoft.com/office/officeart/2005/8/layout/radial6"/>
    <dgm:cxn modelId="{58FD3648-EDD7-437F-BBAD-9B8E398A18CA}" type="presOf" srcId="{04B2E16C-83A4-4CCA-B63D-8ECC481EDAF7}" destId="{6226DCF7-78BE-4D5B-B96A-E39ED835BE06}" srcOrd="0" destOrd="0" presId="urn:microsoft.com/office/officeart/2005/8/layout/radial6"/>
    <dgm:cxn modelId="{8DB9E469-CA40-4367-B333-CF9C4C55F71D}" type="presOf" srcId="{A101000F-A2E9-45C3-A5CF-43B392873053}" destId="{338372C5-00F9-4A83-AFFA-F88E727367BC}" srcOrd="0" destOrd="0" presId="urn:microsoft.com/office/officeart/2005/8/layout/radial6"/>
    <dgm:cxn modelId="{5F48DF4A-EDF6-40C5-8F39-FE6E1F0C48D6}" type="presOf" srcId="{D8A5224D-7381-4B94-9EA5-5E46B5B595E1}" destId="{1A110716-00D4-4B52-81CC-FE9AFD1C45B5}" srcOrd="0" destOrd="0" presId="urn:microsoft.com/office/officeart/2005/8/layout/radial6"/>
    <dgm:cxn modelId="{A6015572-02ED-416F-904C-4BEBD4B24281}" srcId="{D8A5224D-7381-4B94-9EA5-5E46B5B595E1}" destId="{A101000F-A2E9-45C3-A5CF-43B392873053}" srcOrd="2" destOrd="0" parTransId="{1AAF54CF-BAD3-4115-8806-A7562CC141E7}" sibTransId="{04B2E16C-83A4-4CCA-B63D-8ECC481EDAF7}"/>
    <dgm:cxn modelId="{5DE8D08E-3B7E-4155-820F-3181BF65D33A}" srcId="{D8A5224D-7381-4B94-9EA5-5E46B5B595E1}" destId="{4C11FFF4-4D02-44C1-A2E3-70338A79D0E9}" srcOrd="0" destOrd="0" parTransId="{EC2D3818-7DE3-4A6B-91AF-9641CFC693B9}" sibTransId="{B77C971D-C287-4B2B-8CF6-7B8AA19A7FA5}"/>
    <dgm:cxn modelId="{33ACEE95-1D37-4159-B641-C0776F29BD92}" srcId="{D8A5224D-7381-4B94-9EA5-5E46B5B595E1}" destId="{1D9A58CE-6B62-4A8E-8B96-D313443019FB}" srcOrd="3" destOrd="0" parTransId="{1942456F-91BF-490E-8685-9EA1A2A3EDAC}" sibTransId="{8B64444B-EA3A-474F-9B34-BC3BB7896296}"/>
    <dgm:cxn modelId="{C91CE69D-3B3B-47FF-8D25-B5AD2B3945BC}" type="presOf" srcId="{B77C971D-C287-4B2B-8CF6-7B8AA19A7FA5}" destId="{54C1F16D-F81A-41C0-A475-E975378A3660}" srcOrd="0" destOrd="0" presId="urn:microsoft.com/office/officeart/2005/8/layout/radial6"/>
    <dgm:cxn modelId="{D3816C9E-CC2A-407E-8B3E-BE34FB1AB994}" type="presOf" srcId="{6D34A9CB-8F05-4CF4-BD24-4C2C4B68D6DC}" destId="{82302E86-0B94-4A05-84DD-67E9779C2FBA}" srcOrd="0" destOrd="0" presId="urn:microsoft.com/office/officeart/2005/8/layout/radial6"/>
    <dgm:cxn modelId="{B315A5BB-A6C9-4D58-963A-BB42D63D2CC5}" type="presOf" srcId="{4C11FFF4-4D02-44C1-A2E3-70338A79D0E9}" destId="{B53B82F0-5359-4CF1-A725-1E732598CEE2}" srcOrd="0" destOrd="0" presId="urn:microsoft.com/office/officeart/2005/8/layout/radial6"/>
    <dgm:cxn modelId="{488BA7C8-642E-4736-AF25-C3F06D05D233}" srcId="{6D34A9CB-8F05-4CF4-BD24-4C2C4B68D6DC}" destId="{D8A5224D-7381-4B94-9EA5-5E46B5B595E1}" srcOrd="0" destOrd="0" parTransId="{B395B9AD-D590-432C-AD19-8806CAFAC589}" sibTransId="{94C112C3-6D0D-4D7C-860B-26D179F79CC9}"/>
    <dgm:cxn modelId="{5FED1FC9-A2AA-412B-A543-89729BD09750}" srcId="{D8A5224D-7381-4B94-9EA5-5E46B5B595E1}" destId="{51A706D7-C0A6-4158-A32C-CD1B0EE14EA7}" srcOrd="1" destOrd="0" parTransId="{6F747634-2316-403D-B85B-7B7FD3B8F1EB}" sibTransId="{E0DD9083-736A-4221-B737-C2D4694FF298}"/>
    <dgm:cxn modelId="{9FD0F0CB-0A3F-4906-B226-39A470E4D3D1}" type="presOf" srcId="{51A706D7-C0A6-4158-A32C-CD1B0EE14EA7}" destId="{B017D8AF-B238-4914-837D-7F7A0862552F}" srcOrd="0" destOrd="0" presId="urn:microsoft.com/office/officeart/2005/8/layout/radial6"/>
    <dgm:cxn modelId="{7AC359F2-70B8-4736-BB5B-FAEB051A1830}" type="presOf" srcId="{8B64444B-EA3A-474F-9B34-BC3BB7896296}" destId="{E7F977CA-F7F6-4767-99DC-3380B540D9AF}" srcOrd="0" destOrd="0" presId="urn:microsoft.com/office/officeart/2005/8/layout/radial6"/>
    <dgm:cxn modelId="{37FFD4F5-3B4A-4239-9EA0-03BA81A56225}" type="presParOf" srcId="{82302E86-0B94-4A05-84DD-67E9779C2FBA}" destId="{1A110716-00D4-4B52-81CC-FE9AFD1C45B5}" srcOrd="0" destOrd="0" presId="urn:microsoft.com/office/officeart/2005/8/layout/radial6"/>
    <dgm:cxn modelId="{36E556E1-2F3B-418B-8F44-8369EAB33D9D}" type="presParOf" srcId="{82302E86-0B94-4A05-84DD-67E9779C2FBA}" destId="{B53B82F0-5359-4CF1-A725-1E732598CEE2}" srcOrd="1" destOrd="0" presId="urn:microsoft.com/office/officeart/2005/8/layout/radial6"/>
    <dgm:cxn modelId="{4489C5C4-E359-4BC5-B380-9C9371268098}" type="presParOf" srcId="{82302E86-0B94-4A05-84DD-67E9779C2FBA}" destId="{36958EAF-CF80-4A9B-A268-16143D7DDE78}" srcOrd="2" destOrd="0" presId="urn:microsoft.com/office/officeart/2005/8/layout/radial6"/>
    <dgm:cxn modelId="{9FF5EB93-2E0E-41FE-94FD-796EC3CF018D}" type="presParOf" srcId="{82302E86-0B94-4A05-84DD-67E9779C2FBA}" destId="{54C1F16D-F81A-41C0-A475-E975378A3660}" srcOrd="3" destOrd="0" presId="urn:microsoft.com/office/officeart/2005/8/layout/radial6"/>
    <dgm:cxn modelId="{3B7D7319-58B0-4063-98DC-27930D0577F1}" type="presParOf" srcId="{82302E86-0B94-4A05-84DD-67E9779C2FBA}" destId="{B017D8AF-B238-4914-837D-7F7A0862552F}" srcOrd="4" destOrd="0" presId="urn:microsoft.com/office/officeart/2005/8/layout/radial6"/>
    <dgm:cxn modelId="{03B325BE-1AE5-4FF0-A828-D9CA11E37D10}" type="presParOf" srcId="{82302E86-0B94-4A05-84DD-67E9779C2FBA}" destId="{C84C8BD9-3A3A-4DBF-9A1A-D67A8ADFCD18}" srcOrd="5" destOrd="0" presId="urn:microsoft.com/office/officeart/2005/8/layout/radial6"/>
    <dgm:cxn modelId="{6AE5B70C-ED6D-4AAE-96E1-6F5E5323CD8C}" type="presParOf" srcId="{82302E86-0B94-4A05-84DD-67E9779C2FBA}" destId="{9426F762-9F05-4206-925C-20001D61865D}" srcOrd="6" destOrd="0" presId="urn:microsoft.com/office/officeart/2005/8/layout/radial6"/>
    <dgm:cxn modelId="{FC21B8F2-BE1A-41C3-A1F2-99589A0E2011}" type="presParOf" srcId="{82302E86-0B94-4A05-84DD-67E9779C2FBA}" destId="{338372C5-00F9-4A83-AFFA-F88E727367BC}" srcOrd="7" destOrd="0" presId="urn:microsoft.com/office/officeart/2005/8/layout/radial6"/>
    <dgm:cxn modelId="{890E7711-3FB2-4302-B96E-A4DBBA06F132}" type="presParOf" srcId="{82302E86-0B94-4A05-84DD-67E9779C2FBA}" destId="{BD70209F-E898-45CA-B41D-D4E91BF37B61}" srcOrd="8" destOrd="0" presId="urn:microsoft.com/office/officeart/2005/8/layout/radial6"/>
    <dgm:cxn modelId="{3075A84E-B75D-4136-9293-11E988A9D808}" type="presParOf" srcId="{82302E86-0B94-4A05-84DD-67E9779C2FBA}" destId="{6226DCF7-78BE-4D5B-B96A-E39ED835BE06}" srcOrd="9" destOrd="0" presId="urn:microsoft.com/office/officeart/2005/8/layout/radial6"/>
    <dgm:cxn modelId="{8CB8B055-233B-472B-90AA-E4F0BB54E960}" type="presParOf" srcId="{82302E86-0B94-4A05-84DD-67E9779C2FBA}" destId="{02C102A2-C108-4C57-A7A9-8E749AEFDDCE}" srcOrd="10" destOrd="0" presId="urn:microsoft.com/office/officeart/2005/8/layout/radial6"/>
    <dgm:cxn modelId="{0680F300-0634-47F0-9725-0FA10FDDB1A2}" type="presParOf" srcId="{82302E86-0B94-4A05-84DD-67E9779C2FBA}" destId="{44423755-530B-4256-8A6E-7647749EA603}" srcOrd="11" destOrd="0" presId="urn:microsoft.com/office/officeart/2005/8/layout/radial6"/>
    <dgm:cxn modelId="{EE2772C3-4B41-4C03-88A1-67745233B285}" type="presParOf" srcId="{82302E86-0B94-4A05-84DD-67E9779C2FBA}" destId="{E7F977CA-F7F6-4767-99DC-3380B540D9AF}"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921B7-890F-4564-BBFF-613CF3A51DCC}">
      <dsp:nvSpPr>
        <dsp:cNvPr id="0" name=""/>
        <dsp:cNvSpPr/>
      </dsp:nvSpPr>
      <dsp:spPr>
        <a:xfrm>
          <a:off x="313935" y="-218964"/>
          <a:ext cx="2074409" cy="13172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29D80E-B23A-4D05-AC6D-12BF0B4973FF}">
      <dsp:nvSpPr>
        <dsp:cNvPr id="0" name=""/>
        <dsp:cNvSpPr/>
      </dsp:nvSpPr>
      <dsp:spPr>
        <a:xfrm>
          <a:off x="544425" y="1"/>
          <a:ext cx="2074409" cy="13172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Using Examples from Hydrocarbon Industry</a:t>
          </a:r>
        </a:p>
      </dsp:txBody>
      <dsp:txXfrm>
        <a:off x="583006" y="38582"/>
        <a:ext cx="1997247" cy="1240088"/>
      </dsp:txXfrm>
    </dsp:sp>
    <dsp:sp modelId="{9AA10EE4-053C-4F21-BCDB-AC8B26FCE0DB}">
      <dsp:nvSpPr>
        <dsp:cNvPr id="0" name=""/>
        <dsp:cNvSpPr/>
      </dsp:nvSpPr>
      <dsp:spPr>
        <a:xfrm>
          <a:off x="4656447" y="-204698"/>
          <a:ext cx="2074409" cy="13172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96C63A-44E9-4F04-BFB1-5DF6058758AC}">
      <dsp:nvSpPr>
        <dsp:cNvPr id="0" name=""/>
        <dsp:cNvSpPr/>
      </dsp:nvSpPr>
      <dsp:spPr>
        <a:xfrm>
          <a:off x="4886937" y="14267"/>
          <a:ext cx="2074409" cy="13172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effectLst/>
              <a:latin typeface="+mn-lt"/>
              <a:ea typeface="+mn-ea"/>
              <a:cs typeface="+mn-cs"/>
            </a:rPr>
            <a:t>For asset owners, </a:t>
          </a:r>
          <a:r>
            <a:rPr lang="en-US" sz="1800" kern="1200" dirty="0">
              <a:solidFill>
                <a:schemeClr val="tx1"/>
              </a:solidFill>
              <a:effectLst/>
              <a:latin typeface="+mn-lt"/>
              <a:ea typeface="+mn-ea"/>
              <a:cs typeface="+mn-cs"/>
            </a:rPr>
            <a:t>PSSR facilitators and the technical safety community. </a:t>
          </a:r>
          <a:endParaRPr lang="en-US" sz="1800" kern="1200" dirty="0"/>
        </a:p>
      </dsp:txBody>
      <dsp:txXfrm>
        <a:off x="4925518" y="52848"/>
        <a:ext cx="1997247" cy="1240088"/>
      </dsp:txXfrm>
    </dsp:sp>
    <dsp:sp modelId="{379F3300-D253-443C-BBF6-AA3AA00E0085}">
      <dsp:nvSpPr>
        <dsp:cNvPr id="0" name=""/>
        <dsp:cNvSpPr/>
      </dsp:nvSpPr>
      <dsp:spPr>
        <a:xfrm>
          <a:off x="8749983" y="-203908"/>
          <a:ext cx="2074409" cy="13172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352C6A-0793-456A-A36A-C168F03DEC0E}">
      <dsp:nvSpPr>
        <dsp:cNvPr id="0" name=""/>
        <dsp:cNvSpPr/>
      </dsp:nvSpPr>
      <dsp:spPr>
        <a:xfrm>
          <a:off x="8980473" y="15057"/>
          <a:ext cx="2074409" cy="13172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Insights presented can be applied to a broad spectrum of industries</a:t>
          </a:r>
        </a:p>
      </dsp:txBody>
      <dsp:txXfrm>
        <a:off x="9019054" y="53638"/>
        <a:ext cx="1997247" cy="1240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A0B2C-2511-4123-9554-95E21CA277CD}">
      <dsp:nvSpPr>
        <dsp:cNvPr id="0" name=""/>
        <dsp:cNvSpPr/>
      </dsp:nvSpPr>
      <dsp:spPr>
        <a:xfrm>
          <a:off x="2722629" y="725032"/>
          <a:ext cx="939099" cy="418791"/>
        </a:xfrm>
        <a:custGeom>
          <a:avLst/>
          <a:gdLst/>
          <a:ahLst/>
          <a:cxnLst/>
          <a:rect l="0" t="0" r="0" b="0"/>
          <a:pathLst>
            <a:path>
              <a:moveTo>
                <a:pt x="0" y="0"/>
              </a:moveTo>
              <a:lnTo>
                <a:pt x="0" y="249664"/>
              </a:lnTo>
              <a:lnTo>
                <a:pt x="939099" y="249664"/>
              </a:lnTo>
              <a:lnTo>
                <a:pt x="939099" y="418791"/>
              </a:lnTo>
            </a:path>
          </a:pathLst>
        </a:custGeom>
        <a:noFill/>
        <a:ln w="31750" cap="flat" cmpd="sng" algn="ctr">
          <a:solidFill>
            <a:schemeClr val="bg2">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5B0B766D-695A-4512-9662-C1B17EF1EE69}">
      <dsp:nvSpPr>
        <dsp:cNvPr id="0" name=""/>
        <dsp:cNvSpPr/>
      </dsp:nvSpPr>
      <dsp:spPr>
        <a:xfrm>
          <a:off x="1783529" y="725032"/>
          <a:ext cx="939099" cy="418791"/>
        </a:xfrm>
        <a:custGeom>
          <a:avLst/>
          <a:gdLst/>
          <a:ahLst/>
          <a:cxnLst/>
          <a:rect l="0" t="0" r="0" b="0"/>
          <a:pathLst>
            <a:path>
              <a:moveTo>
                <a:pt x="939099" y="0"/>
              </a:moveTo>
              <a:lnTo>
                <a:pt x="939099" y="249664"/>
              </a:lnTo>
              <a:lnTo>
                <a:pt x="0" y="249664"/>
              </a:lnTo>
              <a:lnTo>
                <a:pt x="0" y="418791"/>
              </a:lnTo>
            </a:path>
          </a:pathLst>
        </a:custGeom>
        <a:noFill/>
        <a:ln w="25400" cap="flat" cmpd="sng" algn="ctr">
          <a:solidFill>
            <a:schemeClr val="bg2">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8EDF0418-2820-4544-B21E-917B03F74829}">
      <dsp:nvSpPr>
        <dsp:cNvPr id="0" name=""/>
        <dsp:cNvSpPr/>
      </dsp:nvSpPr>
      <dsp:spPr>
        <a:xfrm>
          <a:off x="2022654" y="200"/>
          <a:ext cx="1399949" cy="7248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02282" numCol="1" spcCol="1270" anchor="ctr" anchorCtr="0">
          <a:noAutofit/>
        </a:bodyPr>
        <a:lstStyle/>
        <a:p>
          <a:pPr marL="0" lvl="0" indent="0" algn="ctr" defTabSz="977900">
            <a:lnSpc>
              <a:spcPct val="90000"/>
            </a:lnSpc>
            <a:spcBef>
              <a:spcPct val="0"/>
            </a:spcBef>
            <a:spcAft>
              <a:spcPct val="35000"/>
            </a:spcAft>
            <a:buNone/>
          </a:pPr>
          <a:r>
            <a:rPr lang="en-US" sz="2200" kern="1200" dirty="0"/>
            <a:t>Actions</a:t>
          </a:r>
        </a:p>
      </dsp:txBody>
      <dsp:txXfrm>
        <a:off x="2022654" y="200"/>
        <a:ext cx="1399949" cy="724831"/>
      </dsp:txXfrm>
    </dsp:sp>
    <dsp:sp modelId="{F0325295-120E-4B19-92AC-8B5B8D564AEE}">
      <dsp:nvSpPr>
        <dsp:cNvPr id="0" name=""/>
        <dsp:cNvSpPr/>
      </dsp:nvSpPr>
      <dsp:spPr>
        <a:xfrm>
          <a:off x="2302644" y="563958"/>
          <a:ext cx="1259954" cy="24161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endParaRPr lang="en-US" sz="1600" kern="1200"/>
        </a:p>
      </dsp:txBody>
      <dsp:txXfrm>
        <a:off x="2302644" y="563958"/>
        <a:ext cx="1259954" cy="241610"/>
      </dsp:txXfrm>
    </dsp:sp>
    <dsp:sp modelId="{B174D36D-1335-43A6-832E-13F49BE73832}">
      <dsp:nvSpPr>
        <dsp:cNvPr id="0" name=""/>
        <dsp:cNvSpPr/>
      </dsp:nvSpPr>
      <dsp:spPr>
        <a:xfrm>
          <a:off x="1083554" y="1143823"/>
          <a:ext cx="1399949" cy="7248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02282" numCol="1" spcCol="1270" anchor="ctr" anchorCtr="0">
          <a:noAutofit/>
        </a:bodyPr>
        <a:lstStyle/>
        <a:p>
          <a:pPr marL="0" lvl="0" indent="0" algn="ctr" defTabSz="977900">
            <a:lnSpc>
              <a:spcPct val="90000"/>
            </a:lnSpc>
            <a:spcBef>
              <a:spcPct val="0"/>
            </a:spcBef>
            <a:spcAft>
              <a:spcPct val="35000"/>
            </a:spcAft>
            <a:buNone/>
          </a:pPr>
          <a:r>
            <a:rPr lang="en-US" sz="2200" kern="1200" dirty="0"/>
            <a:t>Pre Start-up</a:t>
          </a:r>
        </a:p>
      </dsp:txBody>
      <dsp:txXfrm>
        <a:off x="1083554" y="1143823"/>
        <a:ext cx="1399949" cy="724831"/>
      </dsp:txXfrm>
    </dsp:sp>
    <dsp:sp modelId="{C6BA1C06-AB53-483D-A944-E271A2DE02A6}">
      <dsp:nvSpPr>
        <dsp:cNvPr id="0" name=""/>
        <dsp:cNvSpPr/>
      </dsp:nvSpPr>
      <dsp:spPr>
        <a:xfrm>
          <a:off x="1363544" y="1707582"/>
          <a:ext cx="1259954" cy="24161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endParaRPr lang="en-US" sz="1600" kern="1200"/>
        </a:p>
      </dsp:txBody>
      <dsp:txXfrm>
        <a:off x="1363544" y="1707582"/>
        <a:ext cx="1259954" cy="241610"/>
      </dsp:txXfrm>
    </dsp:sp>
    <dsp:sp modelId="{AEFBFB78-23C5-4928-8665-9F1038707691}">
      <dsp:nvSpPr>
        <dsp:cNvPr id="0" name=""/>
        <dsp:cNvSpPr/>
      </dsp:nvSpPr>
      <dsp:spPr>
        <a:xfrm>
          <a:off x="2961754" y="1143823"/>
          <a:ext cx="1399949" cy="7248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02282" numCol="1" spcCol="1270" anchor="ctr" anchorCtr="0">
          <a:noAutofit/>
        </a:bodyPr>
        <a:lstStyle/>
        <a:p>
          <a:pPr marL="0" lvl="0" indent="0" algn="ctr" defTabSz="977900">
            <a:lnSpc>
              <a:spcPct val="90000"/>
            </a:lnSpc>
            <a:spcBef>
              <a:spcPct val="0"/>
            </a:spcBef>
            <a:spcAft>
              <a:spcPct val="35000"/>
            </a:spcAft>
            <a:buNone/>
          </a:pPr>
          <a:r>
            <a:rPr lang="en-US" sz="2200" kern="1200" dirty="0"/>
            <a:t>Post Start-up</a:t>
          </a:r>
        </a:p>
      </dsp:txBody>
      <dsp:txXfrm>
        <a:off x="2961754" y="1143823"/>
        <a:ext cx="1399949" cy="724831"/>
      </dsp:txXfrm>
    </dsp:sp>
    <dsp:sp modelId="{BCD2AFF1-1894-4C13-AA31-D8F0601A2280}">
      <dsp:nvSpPr>
        <dsp:cNvPr id="0" name=""/>
        <dsp:cNvSpPr/>
      </dsp:nvSpPr>
      <dsp:spPr>
        <a:xfrm>
          <a:off x="3241744" y="1707582"/>
          <a:ext cx="1259954" cy="24161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endParaRPr lang="en-US" sz="1600" kern="1200"/>
        </a:p>
      </dsp:txBody>
      <dsp:txXfrm>
        <a:off x="3241744" y="1707582"/>
        <a:ext cx="1259954" cy="241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977CA-F7F6-4767-99DC-3380B540D9AF}">
      <dsp:nvSpPr>
        <dsp:cNvPr id="0" name=""/>
        <dsp:cNvSpPr/>
      </dsp:nvSpPr>
      <dsp:spPr>
        <a:xfrm>
          <a:off x="1455416" y="490563"/>
          <a:ext cx="3278978" cy="3278978"/>
        </a:xfrm>
        <a:prstGeom prst="blockArc">
          <a:avLst>
            <a:gd name="adj1" fmla="val 10800000"/>
            <a:gd name="adj2" fmla="val 16200000"/>
            <a:gd name="adj3" fmla="val 4636"/>
          </a:avLst>
        </a:prstGeom>
        <a:solidFill>
          <a:srgbClr val="84BD00"/>
        </a:solidFill>
        <a:ln>
          <a:noFill/>
        </a:ln>
        <a:effectLst/>
      </dsp:spPr>
      <dsp:style>
        <a:lnRef idx="0">
          <a:scrgbClr r="0" g="0" b="0"/>
        </a:lnRef>
        <a:fillRef idx="1">
          <a:scrgbClr r="0" g="0" b="0"/>
        </a:fillRef>
        <a:effectRef idx="0">
          <a:scrgbClr r="0" g="0" b="0"/>
        </a:effectRef>
        <a:fontRef idx="minor">
          <a:schemeClr val="lt1"/>
        </a:fontRef>
      </dsp:style>
    </dsp:sp>
    <dsp:sp modelId="{6226DCF7-78BE-4D5B-B96A-E39ED835BE06}">
      <dsp:nvSpPr>
        <dsp:cNvPr id="0" name=""/>
        <dsp:cNvSpPr/>
      </dsp:nvSpPr>
      <dsp:spPr>
        <a:xfrm>
          <a:off x="1455416" y="490563"/>
          <a:ext cx="3278978" cy="3278978"/>
        </a:xfrm>
        <a:prstGeom prst="blockArc">
          <a:avLst>
            <a:gd name="adj1" fmla="val 5400000"/>
            <a:gd name="adj2" fmla="val 10800000"/>
            <a:gd name="adj3" fmla="val 4636"/>
          </a:avLst>
        </a:prstGeom>
        <a:solidFill>
          <a:srgbClr val="84BD00"/>
        </a:solidFill>
        <a:ln>
          <a:noFill/>
        </a:ln>
        <a:effectLst/>
      </dsp:spPr>
      <dsp:style>
        <a:lnRef idx="0">
          <a:scrgbClr r="0" g="0" b="0"/>
        </a:lnRef>
        <a:fillRef idx="1">
          <a:scrgbClr r="0" g="0" b="0"/>
        </a:fillRef>
        <a:effectRef idx="0">
          <a:scrgbClr r="0" g="0" b="0"/>
        </a:effectRef>
        <a:fontRef idx="minor">
          <a:schemeClr val="lt1"/>
        </a:fontRef>
      </dsp:style>
    </dsp:sp>
    <dsp:sp modelId="{9426F762-9F05-4206-925C-20001D61865D}">
      <dsp:nvSpPr>
        <dsp:cNvPr id="0" name=""/>
        <dsp:cNvSpPr/>
      </dsp:nvSpPr>
      <dsp:spPr>
        <a:xfrm>
          <a:off x="1455416" y="490563"/>
          <a:ext cx="3278978" cy="3278978"/>
        </a:xfrm>
        <a:prstGeom prst="blockArc">
          <a:avLst>
            <a:gd name="adj1" fmla="val 0"/>
            <a:gd name="adj2" fmla="val 5400000"/>
            <a:gd name="adj3" fmla="val 4636"/>
          </a:avLst>
        </a:prstGeom>
        <a:solidFill>
          <a:srgbClr val="84BD00"/>
        </a:solidFill>
        <a:ln>
          <a:noFill/>
        </a:ln>
        <a:effectLst/>
      </dsp:spPr>
      <dsp:style>
        <a:lnRef idx="0">
          <a:scrgbClr r="0" g="0" b="0"/>
        </a:lnRef>
        <a:fillRef idx="1">
          <a:scrgbClr r="0" g="0" b="0"/>
        </a:fillRef>
        <a:effectRef idx="0">
          <a:scrgbClr r="0" g="0" b="0"/>
        </a:effectRef>
        <a:fontRef idx="minor">
          <a:schemeClr val="lt1"/>
        </a:fontRef>
      </dsp:style>
    </dsp:sp>
    <dsp:sp modelId="{54C1F16D-F81A-41C0-A475-E975378A3660}">
      <dsp:nvSpPr>
        <dsp:cNvPr id="0" name=""/>
        <dsp:cNvSpPr/>
      </dsp:nvSpPr>
      <dsp:spPr>
        <a:xfrm>
          <a:off x="1455416" y="490563"/>
          <a:ext cx="3278978" cy="3278978"/>
        </a:xfrm>
        <a:prstGeom prst="blockArc">
          <a:avLst>
            <a:gd name="adj1" fmla="val 16200000"/>
            <a:gd name="adj2" fmla="val 0"/>
            <a:gd name="adj3" fmla="val 4636"/>
          </a:avLst>
        </a:prstGeom>
        <a:solidFill>
          <a:srgbClr val="84BD00"/>
        </a:solidFill>
        <a:ln>
          <a:noFill/>
        </a:ln>
        <a:effectLst/>
      </dsp:spPr>
      <dsp:style>
        <a:lnRef idx="0">
          <a:scrgbClr r="0" g="0" b="0"/>
        </a:lnRef>
        <a:fillRef idx="1">
          <a:scrgbClr r="0" g="0" b="0"/>
        </a:fillRef>
        <a:effectRef idx="0">
          <a:scrgbClr r="0" g="0" b="0"/>
        </a:effectRef>
        <a:fontRef idx="minor">
          <a:schemeClr val="lt1"/>
        </a:fontRef>
      </dsp:style>
    </dsp:sp>
    <dsp:sp modelId="{1A110716-00D4-4B52-81CC-FE9AFD1C45B5}">
      <dsp:nvSpPr>
        <dsp:cNvPr id="0" name=""/>
        <dsp:cNvSpPr/>
      </dsp:nvSpPr>
      <dsp:spPr>
        <a:xfrm>
          <a:off x="2340824" y="1375971"/>
          <a:ext cx="1508162" cy="15081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Aramco PSSR</a:t>
          </a:r>
        </a:p>
      </dsp:txBody>
      <dsp:txXfrm>
        <a:off x="2561689" y="1596836"/>
        <a:ext cx="1066432" cy="1066432"/>
      </dsp:txXfrm>
    </dsp:sp>
    <dsp:sp modelId="{B53B82F0-5359-4CF1-A725-1E732598CEE2}">
      <dsp:nvSpPr>
        <dsp:cNvPr id="0" name=""/>
        <dsp:cNvSpPr/>
      </dsp:nvSpPr>
      <dsp:spPr>
        <a:xfrm>
          <a:off x="2567049" y="712"/>
          <a:ext cx="1055713" cy="10557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Plan</a:t>
          </a:r>
        </a:p>
      </dsp:txBody>
      <dsp:txXfrm>
        <a:off x="2721655" y="155318"/>
        <a:ext cx="746501" cy="746501"/>
      </dsp:txXfrm>
    </dsp:sp>
    <dsp:sp modelId="{B017D8AF-B238-4914-837D-7F7A0862552F}">
      <dsp:nvSpPr>
        <dsp:cNvPr id="0" name=""/>
        <dsp:cNvSpPr/>
      </dsp:nvSpPr>
      <dsp:spPr>
        <a:xfrm>
          <a:off x="4168532" y="1602196"/>
          <a:ext cx="1055713" cy="10557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Do</a:t>
          </a:r>
        </a:p>
      </dsp:txBody>
      <dsp:txXfrm>
        <a:off x="4323138" y="1756802"/>
        <a:ext cx="746501" cy="746501"/>
      </dsp:txXfrm>
    </dsp:sp>
    <dsp:sp modelId="{338372C5-00F9-4A83-AFFA-F88E727367BC}">
      <dsp:nvSpPr>
        <dsp:cNvPr id="0" name=""/>
        <dsp:cNvSpPr/>
      </dsp:nvSpPr>
      <dsp:spPr>
        <a:xfrm>
          <a:off x="2567049" y="3203679"/>
          <a:ext cx="1055713" cy="10557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Check</a:t>
          </a:r>
        </a:p>
      </dsp:txBody>
      <dsp:txXfrm>
        <a:off x="2721655" y="3358285"/>
        <a:ext cx="746501" cy="746501"/>
      </dsp:txXfrm>
    </dsp:sp>
    <dsp:sp modelId="{02C102A2-C108-4C57-A7A9-8E749AEFDDCE}">
      <dsp:nvSpPr>
        <dsp:cNvPr id="0" name=""/>
        <dsp:cNvSpPr/>
      </dsp:nvSpPr>
      <dsp:spPr>
        <a:xfrm>
          <a:off x="965565" y="1602196"/>
          <a:ext cx="1055713" cy="10557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Act</a:t>
          </a:r>
        </a:p>
      </dsp:txBody>
      <dsp:txXfrm>
        <a:off x="1120171" y="1756802"/>
        <a:ext cx="746501" cy="7465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03F2FB-37B6-AC47-A337-5DCB979887EC}" type="datetimeFigureOut">
              <a:rPr lang="en-US" smtClean="0"/>
              <a:t>11/3/2023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4C23E8-98CB-724A-A9AF-180CFD5A8DF9}" type="slidenum">
              <a:rPr lang="en-US" smtClean="0"/>
              <a:t>‹#›</a:t>
            </a:fld>
            <a:endParaRPr lang="en-US"/>
          </a:p>
        </p:txBody>
      </p:sp>
    </p:spTree>
    <p:extLst>
      <p:ext uri="{BB962C8B-B14F-4D97-AF65-F5344CB8AC3E}">
        <p14:creationId xmlns:p14="http://schemas.microsoft.com/office/powerpoint/2010/main" val="16955864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87951-D65D-904A-8BFA-D8E288E9897E}" type="datetimeFigureOut">
              <a:rPr lang="en-US" smtClean="0"/>
              <a:t>11/3/2023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3F2B8-5EF1-B94F-80BF-73F41E3E8BD1}" type="slidenum">
              <a:rPr lang="en-US" smtClean="0"/>
              <a:t>‹#›</a:t>
            </a:fld>
            <a:endParaRPr lang="en-US"/>
          </a:p>
        </p:txBody>
      </p:sp>
    </p:spTree>
    <p:extLst>
      <p:ext uri="{BB962C8B-B14F-4D97-AF65-F5344CB8AC3E}">
        <p14:creationId xmlns:p14="http://schemas.microsoft.com/office/powerpoint/2010/main" val="20761145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9C3F2B8-5EF1-B94F-80BF-73F41E3E8BD1}" type="slidenum">
              <a:rPr lang="en-US" smtClean="0"/>
              <a:t>1</a:t>
            </a:fld>
            <a:endParaRPr lang="en-US"/>
          </a:p>
        </p:txBody>
      </p:sp>
    </p:spTree>
    <p:extLst>
      <p:ext uri="{BB962C8B-B14F-4D97-AF65-F5344CB8AC3E}">
        <p14:creationId xmlns:p14="http://schemas.microsoft.com/office/powerpoint/2010/main" val="192581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3F2B8-5EF1-B94F-80BF-73F41E3E8BD1}" type="slidenum">
              <a:rPr lang="en-US" smtClean="0"/>
              <a:t>10</a:t>
            </a:fld>
            <a:endParaRPr lang="en-US"/>
          </a:p>
        </p:txBody>
      </p:sp>
    </p:spTree>
    <p:extLst>
      <p:ext uri="{BB962C8B-B14F-4D97-AF65-F5344CB8AC3E}">
        <p14:creationId xmlns:p14="http://schemas.microsoft.com/office/powerpoint/2010/main" val="4184872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3F2B8-5EF1-B94F-80BF-73F41E3E8BD1}" type="slidenum">
              <a:rPr lang="en-US" smtClean="0"/>
              <a:t>11</a:t>
            </a:fld>
            <a:endParaRPr lang="en-US"/>
          </a:p>
        </p:txBody>
      </p:sp>
    </p:spTree>
    <p:extLst>
      <p:ext uri="{BB962C8B-B14F-4D97-AF65-F5344CB8AC3E}">
        <p14:creationId xmlns:p14="http://schemas.microsoft.com/office/powerpoint/2010/main" val="1880148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3F2B8-5EF1-B94F-80BF-73F41E3E8BD1}" type="slidenum">
              <a:rPr lang="en-US" smtClean="0"/>
              <a:t>12</a:t>
            </a:fld>
            <a:endParaRPr lang="en-US"/>
          </a:p>
        </p:txBody>
      </p:sp>
    </p:spTree>
    <p:extLst>
      <p:ext uri="{BB962C8B-B14F-4D97-AF65-F5344CB8AC3E}">
        <p14:creationId xmlns:p14="http://schemas.microsoft.com/office/powerpoint/2010/main" val="1812667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3F2B8-5EF1-B94F-80BF-73F41E3E8BD1}" type="slidenum">
              <a:rPr lang="en-US" smtClean="0"/>
              <a:t>13</a:t>
            </a:fld>
            <a:endParaRPr lang="en-US"/>
          </a:p>
        </p:txBody>
      </p:sp>
    </p:spTree>
    <p:extLst>
      <p:ext uri="{BB962C8B-B14F-4D97-AF65-F5344CB8AC3E}">
        <p14:creationId xmlns:p14="http://schemas.microsoft.com/office/powerpoint/2010/main" val="4190215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The facility siting analysis did consider the vehicular impact on process piping as a severe consequence event but judged it as a very low-frequency event. Consequently, administrative safeguards were considered adequate without recommending any passive engineering controls. The PSSR carried out before operating the olefins unit, only considered protection of emergency equipment. Consequently, during their field visit, the PSSR team verified traffic protection around emergency equipment but did not check for any potentially vulnerable locations around specific process piping or equipment.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The striking contrast between the physical protection for firefighting equipment and the administrative provisions for process piping and other equipment can be seen in Figure </a:t>
            </a:r>
          </a:p>
          <a:p>
            <a:endParaRPr lang="en-US" dirty="0"/>
          </a:p>
        </p:txBody>
      </p:sp>
      <p:sp>
        <p:nvSpPr>
          <p:cNvPr id="4" name="Slide Number Placeholder 3"/>
          <p:cNvSpPr>
            <a:spLocks noGrp="1"/>
          </p:cNvSpPr>
          <p:nvPr>
            <p:ph type="sldNum" sz="quarter" idx="5"/>
          </p:nvPr>
        </p:nvSpPr>
        <p:spPr/>
        <p:txBody>
          <a:bodyPr/>
          <a:lstStyle/>
          <a:p>
            <a:fld id="{39C3F2B8-5EF1-B94F-80BF-73F41E3E8BD1}" type="slidenum">
              <a:rPr lang="en-US" smtClean="0"/>
              <a:t>14</a:t>
            </a:fld>
            <a:endParaRPr lang="en-US"/>
          </a:p>
        </p:txBody>
      </p:sp>
    </p:spTree>
    <p:extLst>
      <p:ext uri="{BB962C8B-B14F-4D97-AF65-F5344CB8AC3E}">
        <p14:creationId xmlns:p14="http://schemas.microsoft.com/office/powerpoint/2010/main" val="794990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some available guidance related to PSSR or plant re-instatement.  Then [CLICK] until the bullet point #5. [THEN] – As we can see that the number of published guidance is limited, let’s discuss this aspect in a little more </a:t>
            </a:r>
            <a:r>
              <a:rPr lang="en-US" dirty="0" err="1"/>
              <a:t>detailin</a:t>
            </a:r>
            <a:r>
              <a:rPr lang="en-US" dirty="0"/>
              <a:t> the next slide. [CLICK]</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The </a:t>
            </a:r>
            <a:r>
              <a:rPr lang="en-US" b="1" dirty="0">
                <a:solidFill>
                  <a:schemeClr val="bg1"/>
                </a:solidFill>
              </a:rPr>
              <a:t>Energy Institute (EI)</a:t>
            </a:r>
            <a:r>
              <a:rPr lang="en-US" dirty="0">
                <a:solidFill>
                  <a:schemeClr val="bg1"/>
                </a:solidFill>
              </a:rPr>
              <a:t> guidance for the PSM framework (Energy Institute, 2016) also describes controls associated with operational readiness and process startup, within Element 13 </a:t>
            </a:r>
          </a:p>
          <a:p>
            <a:endParaRPr lang="en-US" dirty="0"/>
          </a:p>
        </p:txBody>
      </p:sp>
      <p:sp>
        <p:nvSpPr>
          <p:cNvPr id="4" name="Slide Number Placeholder 3"/>
          <p:cNvSpPr>
            <a:spLocks noGrp="1"/>
          </p:cNvSpPr>
          <p:nvPr>
            <p:ph type="sldNum" sz="quarter" idx="5"/>
          </p:nvPr>
        </p:nvSpPr>
        <p:spPr/>
        <p:txBody>
          <a:bodyPr/>
          <a:lstStyle/>
          <a:p>
            <a:fld id="{39C3F2B8-5EF1-B94F-80BF-73F41E3E8BD1}" type="slidenum">
              <a:rPr lang="en-US" smtClean="0"/>
              <a:t>16</a:t>
            </a:fld>
            <a:endParaRPr lang="en-US"/>
          </a:p>
        </p:txBody>
      </p:sp>
    </p:spTree>
    <p:extLst>
      <p:ext uri="{BB962C8B-B14F-4D97-AF65-F5344CB8AC3E}">
        <p14:creationId xmlns:p14="http://schemas.microsoft.com/office/powerpoint/2010/main" val="2003779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rgbClr val="000000"/>
                </a:solidFill>
              </a:rPr>
              <a:t>[CLICK] The Center for Chemical Process Safety (CCPS) guidelines for PSSR (CCPS, 2011) provide comprehensive guidance on PSSR methodology, which can be applied to any startup-related exercise but does not cover best practices regarding what to check when reversing the isolations, performing line walk, etc., in the same detail. [CLICK]</a:t>
            </a:r>
          </a:p>
          <a:p>
            <a:pPr marL="0" indent="0">
              <a:buNone/>
            </a:pPr>
            <a:r>
              <a:rPr lang="en-US" dirty="0">
                <a:solidFill>
                  <a:srgbClr val="000000"/>
                </a:solidFill>
              </a:rPr>
              <a:t>The HSE publication HSG253 (HSE 2006) also covers safe isolation mainly, and reinstatement steps are discussed at a more generic level. </a:t>
            </a:r>
            <a:endParaRPr lang="en-US" sz="1000" dirty="0">
              <a:solidFill>
                <a:srgbClr val="000000"/>
              </a:solidFill>
            </a:endParaRPr>
          </a:p>
          <a:p>
            <a:pPr marL="0" indent="0">
              <a:buNone/>
            </a:pPr>
            <a:r>
              <a:rPr lang="en-US" sz="1000" dirty="0">
                <a:solidFill>
                  <a:srgbClr val="000000"/>
                </a:solidFill>
              </a:rPr>
              <a:t>[CLICK]</a:t>
            </a:r>
          </a:p>
          <a:p>
            <a:pPr marL="0" indent="0">
              <a:buNone/>
            </a:pPr>
            <a:r>
              <a:rPr lang="en-US" dirty="0">
                <a:solidFill>
                  <a:srgbClr val="000000"/>
                </a:solidFill>
              </a:rPr>
              <a:t>The lack of published guidance has contributed to different reinstatement practices, approaches or nomenclatures to startup reviews in different geographical regions within the industry. Many of these practices may be effective and practical, but a joint industry exercise to develop a consistent methodology will be a welcome step for operators, auditors, insurers, and other industries. </a:t>
            </a:r>
          </a:p>
          <a:p>
            <a:endParaRPr lang="en-US" dirty="0"/>
          </a:p>
        </p:txBody>
      </p:sp>
      <p:sp>
        <p:nvSpPr>
          <p:cNvPr id="4" name="Slide Number Placeholder 3"/>
          <p:cNvSpPr>
            <a:spLocks noGrp="1"/>
          </p:cNvSpPr>
          <p:nvPr>
            <p:ph type="sldNum" sz="quarter" idx="5"/>
          </p:nvPr>
        </p:nvSpPr>
        <p:spPr/>
        <p:txBody>
          <a:bodyPr/>
          <a:lstStyle/>
          <a:p>
            <a:fld id="{39C3F2B8-5EF1-B94F-80BF-73F41E3E8BD1}" type="slidenum">
              <a:rPr lang="en-US" smtClean="0"/>
              <a:t>17</a:t>
            </a:fld>
            <a:endParaRPr lang="en-US"/>
          </a:p>
        </p:txBody>
      </p:sp>
    </p:spTree>
    <p:extLst>
      <p:ext uri="{BB962C8B-B14F-4D97-AF65-F5344CB8AC3E}">
        <p14:creationId xmlns:p14="http://schemas.microsoft.com/office/powerpoint/2010/main" val="3400501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39C3F2B8-5EF1-B94F-80BF-73F41E3E8BD1}" type="slidenum">
              <a:rPr lang="en-US" smtClean="0"/>
              <a:t>18</a:t>
            </a:fld>
            <a:endParaRPr lang="en-US"/>
          </a:p>
        </p:txBody>
      </p:sp>
    </p:spTree>
    <p:extLst>
      <p:ext uri="{BB962C8B-B14F-4D97-AF65-F5344CB8AC3E}">
        <p14:creationId xmlns:p14="http://schemas.microsoft.com/office/powerpoint/2010/main" val="1610122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ARAMCO SMS has 11 elements, each element has detailed standards, rules (General Instructions), procedures and Subject Matter Guides (SMG) to provide details regarding implementation of the requirements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C3F2B8-5EF1-B94F-80BF-73F41E3E8B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6037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[CLICK] Element 5 of the Saudi Aramco SMS, "Asset Integrity" includes the requirements of a PSSR to manage the risk associated with the startup of new and existing facilities or equipment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A PSSR must be embedded within the change management process to ensure that it is not missed or overlooked.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[CLICK]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The Aramco MOC process, within Element 2,  has provisions to highlight or consider requirements to conduct a PSSR within the MOC reviews or project lifecycle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C3F2B8-5EF1-B94F-80BF-73F41E3E8B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850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9C3F2B8-5EF1-B94F-80BF-73F41E3E8BD1}" type="slidenum">
              <a:rPr lang="en-US" smtClean="0"/>
              <a:t>2</a:t>
            </a:fld>
            <a:endParaRPr lang="en-US"/>
          </a:p>
        </p:txBody>
      </p:sp>
    </p:spTree>
    <p:extLst>
      <p:ext uri="{BB962C8B-B14F-4D97-AF65-F5344CB8AC3E}">
        <p14:creationId xmlns:p14="http://schemas.microsoft.com/office/powerpoint/2010/main" val="3597570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C3F2B8-5EF1-B94F-80BF-73F41E3E8B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3565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9C3F2B8-5EF1-B94F-80BF-73F41E3E8BD1}" type="slidenum">
              <a:rPr lang="en-US" smtClean="0"/>
              <a:t>22</a:t>
            </a:fld>
            <a:endParaRPr lang="en-US"/>
          </a:p>
        </p:txBody>
      </p:sp>
    </p:spTree>
    <p:extLst>
      <p:ext uri="{BB962C8B-B14F-4D97-AF65-F5344CB8AC3E}">
        <p14:creationId xmlns:p14="http://schemas.microsoft.com/office/powerpoint/2010/main" val="1294642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common pitfall is uncertainty about value obtained by spending time in PSSR. The contractors and duty holders may claim all checks get covered anyway through other provisions. </a:t>
            </a:r>
          </a:p>
          <a:p>
            <a:r>
              <a:rPr lang="en-US" dirty="0"/>
              <a:t>CLICK</a:t>
            </a:r>
          </a:p>
          <a:p>
            <a:r>
              <a:rPr lang="en-US" dirty="0"/>
              <a:t>CLICK</a:t>
            </a:r>
          </a:p>
          <a:p>
            <a:r>
              <a:rPr lang="en-US" dirty="0"/>
              <a:t>CLICK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 example incident. </a:t>
            </a:r>
            <a:r>
              <a:rPr lang="en-US" dirty="0">
                <a:solidFill>
                  <a:schemeClr val="bg2">
                    <a:lumMod val="20000"/>
                    <a:lumOff val="80000"/>
                  </a:schemeClr>
                </a:solidFill>
              </a:rPr>
              <a:t>Nobody checked the installation. Consequently, a 90 m3 tank weighing four tons lifted off like a rocket, rose to about 30 m and landed on a van. Fortunately, there were no injuries (Hedlund, 2016; Middle, 2018).</a:t>
            </a:r>
          </a:p>
          <a:p>
            <a:endParaRPr lang="en-US" dirty="0"/>
          </a:p>
          <a:p>
            <a:r>
              <a:rPr lang="en-US" dirty="0"/>
              <a:t>{click] – some best practices in this regard</a:t>
            </a:r>
          </a:p>
          <a:p>
            <a:r>
              <a:rPr lang="en-US" dirty="0"/>
              <a:t>Click</a:t>
            </a:r>
          </a:p>
          <a:p>
            <a:r>
              <a:rPr lang="en-US" dirty="0"/>
              <a:t>Click]</a:t>
            </a:r>
          </a:p>
          <a:p>
            <a:r>
              <a:rPr lang="en-US" dirty="0"/>
              <a:t>Segmented checklists help maintain focus, attention and ability to choose the applicable or relevant ones, makes good value of time.</a:t>
            </a:r>
          </a:p>
          <a:p>
            <a:endParaRPr lang="en-US" dirty="0"/>
          </a:p>
        </p:txBody>
      </p:sp>
      <p:sp>
        <p:nvSpPr>
          <p:cNvPr id="4" name="Slide Number Placeholder 3"/>
          <p:cNvSpPr>
            <a:spLocks noGrp="1"/>
          </p:cNvSpPr>
          <p:nvPr>
            <p:ph type="sldNum" sz="quarter" idx="5"/>
          </p:nvPr>
        </p:nvSpPr>
        <p:spPr/>
        <p:txBody>
          <a:bodyPr/>
          <a:lstStyle/>
          <a:p>
            <a:fld id="{39C3F2B8-5EF1-B94F-80BF-73F41E3E8BD1}" type="slidenum">
              <a:rPr lang="en-US" smtClean="0"/>
              <a:t>23</a:t>
            </a:fld>
            <a:endParaRPr lang="en-US"/>
          </a:p>
        </p:txBody>
      </p:sp>
    </p:spTree>
    <p:extLst>
      <p:ext uri="{BB962C8B-B14F-4D97-AF65-F5344CB8AC3E}">
        <p14:creationId xmlns:p14="http://schemas.microsoft.com/office/powerpoint/2010/main" val="3418192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Aramco has adopted </a:t>
            </a:r>
            <a:r>
              <a:rPr lang="en-US" sz="1200" b="1" dirty="0">
                <a:solidFill>
                  <a:schemeClr val="accent1">
                    <a:lumMod val="40000"/>
                    <a:lumOff val="60000"/>
                  </a:schemeClr>
                </a:solidFill>
              </a:rPr>
              <a:t>SHORT-FORM</a:t>
            </a:r>
            <a:r>
              <a:rPr lang="en-US" sz="1200" dirty="0"/>
              <a:t> AND </a:t>
            </a:r>
            <a:r>
              <a:rPr lang="en-US" sz="1200" b="1" dirty="0">
                <a:solidFill>
                  <a:schemeClr val="accent4">
                    <a:lumMod val="60000"/>
                    <a:lumOff val="40000"/>
                  </a:schemeClr>
                </a:solidFill>
              </a:rPr>
              <a:t>LONG-FORM</a:t>
            </a:r>
            <a:r>
              <a:rPr lang="en-US" sz="1200" dirty="0"/>
              <a:t> FORMATS [CLICK]</a:t>
            </a:r>
          </a:p>
          <a:p>
            <a:r>
              <a:rPr lang="en-US" dirty="0"/>
              <a:t>The screening questions, for selecting the short or long form, are based on the following </a:t>
            </a:r>
            <a:r>
              <a:rPr lang="en-US" dirty="0" err="1"/>
              <a:t>critera</a:t>
            </a:r>
            <a:r>
              <a:rPr lang="en-US"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rgbClr val="000000"/>
                </a:solidFill>
              </a:rPr>
              <a:t>health, reactivity and flammability  effects ----Changes to control systems related to safety systems or processes.</a:t>
            </a:r>
            <a:r>
              <a:rPr lang="en-US" sz="1200" dirty="0">
                <a:solidFill>
                  <a:srgbClr val="000000"/>
                </a:solidFill>
              </a:rPr>
              <a:t>-------</a:t>
            </a:r>
            <a:endParaRPr lang="en-GB" sz="1200" dirty="0">
              <a:solidFill>
                <a:srgbClr val="000000"/>
              </a:solidFill>
            </a:endParaRPr>
          </a:p>
          <a:p>
            <a:r>
              <a:rPr lang="en-US" dirty="0"/>
              <a:t> </a:t>
            </a:r>
          </a:p>
          <a:p>
            <a:r>
              <a:rPr lang="en-US" dirty="0"/>
              <a:t>Long form scope will range from modifications bigger than the scope of the short form to major projects, which may be well over hundreds of millions of dollars. Therefore, it provides detailed stand alone checklists which can be selected as relevant.</a:t>
            </a:r>
          </a:p>
          <a:p>
            <a:endParaRPr lang="en-US" dirty="0"/>
          </a:p>
          <a:p>
            <a:r>
              <a:rPr lang="en-US" dirty="0"/>
              <a:t>covers </a:t>
            </a:r>
            <a:r>
              <a:rPr lang="en-US" sz="1200" kern="1200" dirty="0">
                <a:solidFill>
                  <a:schemeClr val="tx1"/>
                </a:solidFill>
                <a:effectLst/>
                <a:latin typeface="+mn-lt"/>
                <a:ea typeface="+mn-ea"/>
                <a:cs typeface="+mn-cs"/>
              </a:rPr>
              <a:t>modifications bigger than the scope of the short form to major projects, which may be well in billions of dollars. And therefore, </a:t>
            </a:r>
            <a:r>
              <a:rPr lang="en-US" dirty="0"/>
              <a:t>consists of detailed stand-alone checklists which </a:t>
            </a:r>
            <a:r>
              <a:rPr lang="en-US" dirty="0" err="1"/>
              <a:t>cn</a:t>
            </a:r>
            <a:r>
              <a:rPr lang="en-US" dirty="0"/>
              <a:t> be selected as applicable.</a:t>
            </a:r>
          </a:p>
          <a:p>
            <a:endParaRPr lang="en-US" dirty="0"/>
          </a:p>
        </p:txBody>
      </p:sp>
      <p:sp>
        <p:nvSpPr>
          <p:cNvPr id="4" name="Slide Number Placeholder 3"/>
          <p:cNvSpPr>
            <a:spLocks noGrp="1"/>
          </p:cNvSpPr>
          <p:nvPr>
            <p:ph type="sldNum" sz="quarter" idx="5"/>
          </p:nvPr>
        </p:nvSpPr>
        <p:spPr/>
        <p:txBody>
          <a:bodyPr/>
          <a:lstStyle/>
          <a:p>
            <a:fld id="{39C3F2B8-5EF1-B94F-80BF-73F41E3E8BD1}" type="slidenum">
              <a:rPr lang="en-US" smtClean="0"/>
              <a:t>24</a:t>
            </a:fld>
            <a:endParaRPr lang="en-US"/>
          </a:p>
        </p:txBody>
      </p:sp>
    </p:spTree>
    <p:extLst>
      <p:ext uri="{BB962C8B-B14F-4D97-AF65-F5344CB8AC3E}">
        <p14:creationId xmlns:p14="http://schemas.microsoft.com/office/powerpoint/2010/main" val="3624947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part of extensive digitalization carried out in Aramco, the MOC process is now entirely electronic, further reducing any likelihood of a required PSSR not being carried out unless an adequate justification is provided.</a:t>
            </a:r>
            <a:endParaRPr lang="en-US" sz="1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9C3F2B8-5EF1-B94F-80BF-73F41E3E8BD1}" type="slidenum">
              <a:rPr lang="en-US" smtClean="0"/>
              <a:t>25</a:t>
            </a:fld>
            <a:endParaRPr lang="en-US"/>
          </a:p>
        </p:txBody>
      </p:sp>
    </p:spTree>
    <p:extLst>
      <p:ext uri="{BB962C8B-B14F-4D97-AF65-F5344CB8AC3E}">
        <p14:creationId xmlns:p14="http://schemas.microsoft.com/office/powerpoint/2010/main" val="598091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buNone/>
            </a:pPr>
            <a:r>
              <a:rPr lang="en-US" sz="1200" dirty="0">
                <a:solidFill>
                  <a:srgbClr val="000000"/>
                </a:solidFill>
              </a:rPr>
              <a:t>Re-evaluating design information during a PSSR review will waste time, possibly leading to frustrations and overlooking critical aspects</a:t>
            </a:r>
          </a:p>
        </p:txBody>
      </p:sp>
      <p:sp>
        <p:nvSpPr>
          <p:cNvPr id="4" name="Slide Number Placeholder 3"/>
          <p:cNvSpPr>
            <a:spLocks noGrp="1"/>
          </p:cNvSpPr>
          <p:nvPr>
            <p:ph type="sldNum" sz="quarter" idx="5"/>
          </p:nvPr>
        </p:nvSpPr>
        <p:spPr/>
        <p:txBody>
          <a:bodyPr/>
          <a:lstStyle/>
          <a:p>
            <a:fld id="{39C3F2B8-5EF1-B94F-80BF-73F41E3E8BD1}" type="slidenum">
              <a:rPr lang="en-US" smtClean="0"/>
              <a:t>26</a:t>
            </a:fld>
            <a:endParaRPr lang="en-US"/>
          </a:p>
        </p:txBody>
      </p:sp>
    </p:spTree>
    <p:extLst>
      <p:ext uri="{BB962C8B-B14F-4D97-AF65-F5344CB8AC3E}">
        <p14:creationId xmlns:p14="http://schemas.microsoft.com/office/powerpoint/2010/main" val="2031450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example,, </a:t>
            </a:r>
          </a:p>
        </p:txBody>
      </p:sp>
      <p:sp>
        <p:nvSpPr>
          <p:cNvPr id="4" name="Slide Number Placeholder 3"/>
          <p:cNvSpPr>
            <a:spLocks noGrp="1"/>
          </p:cNvSpPr>
          <p:nvPr>
            <p:ph type="sldNum" sz="quarter" idx="5"/>
          </p:nvPr>
        </p:nvSpPr>
        <p:spPr/>
        <p:txBody>
          <a:bodyPr/>
          <a:lstStyle/>
          <a:p>
            <a:fld id="{39C3F2B8-5EF1-B94F-80BF-73F41E3E8BD1}" type="slidenum">
              <a:rPr lang="en-US" smtClean="0"/>
              <a:t>27</a:t>
            </a:fld>
            <a:endParaRPr lang="en-US"/>
          </a:p>
        </p:txBody>
      </p:sp>
    </p:spTree>
    <p:extLst>
      <p:ext uri="{BB962C8B-B14F-4D97-AF65-F5344CB8AC3E}">
        <p14:creationId xmlns:p14="http://schemas.microsoft.com/office/powerpoint/2010/main" val="3000502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3F2B8-5EF1-B94F-80BF-73F41E3E8BD1}" type="slidenum">
              <a:rPr lang="en-US" smtClean="0"/>
              <a:t>28</a:t>
            </a:fld>
            <a:endParaRPr lang="en-US"/>
          </a:p>
        </p:txBody>
      </p:sp>
    </p:spTree>
    <p:extLst>
      <p:ext uri="{BB962C8B-B14F-4D97-AF65-F5344CB8AC3E}">
        <p14:creationId xmlns:p14="http://schemas.microsoft.com/office/powerpoint/2010/main" val="597837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t>Let’s see some examples,  if they sound familiar</a:t>
            </a:r>
          </a:p>
          <a:p>
            <a:pPr>
              <a:lnSpc>
                <a:spcPct val="115000"/>
              </a:lnSpc>
            </a:pPr>
            <a:r>
              <a:rPr lang="en-US" dirty="0"/>
              <a:t>[CLICK]</a:t>
            </a:r>
          </a:p>
          <a:p>
            <a:pPr>
              <a:lnSpc>
                <a:spcPct val="115000"/>
              </a:lnSpc>
            </a:pPr>
            <a:r>
              <a:rPr lang="en-US" dirty="0"/>
              <a:t>Keep clicking until the end.. All the text is on the slide</a:t>
            </a:r>
          </a:p>
        </p:txBody>
      </p:sp>
      <p:sp>
        <p:nvSpPr>
          <p:cNvPr id="4" name="Slide Number Placeholder 3"/>
          <p:cNvSpPr>
            <a:spLocks noGrp="1"/>
          </p:cNvSpPr>
          <p:nvPr>
            <p:ph type="sldNum" sz="quarter" idx="5"/>
          </p:nvPr>
        </p:nvSpPr>
        <p:spPr/>
        <p:txBody>
          <a:bodyPr/>
          <a:lstStyle/>
          <a:p>
            <a:fld id="{39C3F2B8-5EF1-B94F-80BF-73F41E3E8BD1}" type="slidenum">
              <a:rPr lang="en-US" smtClean="0"/>
              <a:t>29</a:t>
            </a:fld>
            <a:endParaRPr lang="en-US"/>
          </a:p>
        </p:txBody>
      </p:sp>
    </p:spTree>
    <p:extLst>
      <p:ext uri="{BB962C8B-B14F-4D97-AF65-F5344CB8AC3E}">
        <p14:creationId xmlns:p14="http://schemas.microsoft.com/office/powerpoint/2010/main" val="4042274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t>Let’s see some examples,  if they sound familiar</a:t>
            </a:r>
          </a:p>
          <a:p>
            <a:pPr>
              <a:lnSpc>
                <a:spcPct val="115000"/>
              </a:lnSpc>
            </a:pPr>
            <a:r>
              <a:rPr lang="en-US" dirty="0"/>
              <a:t>[CLICK]</a:t>
            </a:r>
          </a:p>
          <a:p>
            <a:pPr>
              <a:lnSpc>
                <a:spcPct val="115000"/>
              </a:lnSpc>
            </a:pPr>
            <a:r>
              <a:rPr lang="en-US" dirty="0"/>
              <a:t>Keep clicking until the end.. All the text is on the slide</a:t>
            </a:r>
          </a:p>
        </p:txBody>
      </p:sp>
      <p:sp>
        <p:nvSpPr>
          <p:cNvPr id="4" name="Slide Number Placeholder 3"/>
          <p:cNvSpPr>
            <a:spLocks noGrp="1"/>
          </p:cNvSpPr>
          <p:nvPr>
            <p:ph type="sldNum" sz="quarter" idx="5"/>
          </p:nvPr>
        </p:nvSpPr>
        <p:spPr/>
        <p:txBody>
          <a:bodyPr/>
          <a:lstStyle/>
          <a:p>
            <a:fld id="{39C3F2B8-5EF1-B94F-80BF-73F41E3E8BD1}" type="slidenum">
              <a:rPr lang="en-US" smtClean="0"/>
              <a:t>30</a:t>
            </a:fld>
            <a:endParaRPr lang="en-US"/>
          </a:p>
        </p:txBody>
      </p:sp>
    </p:spTree>
    <p:extLst>
      <p:ext uri="{BB962C8B-B14F-4D97-AF65-F5344CB8AC3E}">
        <p14:creationId xmlns:p14="http://schemas.microsoft.com/office/powerpoint/2010/main" val="2328682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9C3F2B8-5EF1-B94F-80BF-73F41E3E8BD1}" type="slidenum">
              <a:rPr lang="en-US" smtClean="0"/>
              <a:t>3</a:t>
            </a:fld>
            <a:endParaRPr lang="en-US"/>
          </a:p>
        </p:txBody>
      </p:sp>
    </p:spTree>
    <p:extLst>
      <p:ext uri="{BB962C8B-B14F-4D97-AF65-F5344CB8AC3E}">
        <p14:creationId xmlns:p14="http://schemas.microsoft.com/office/powerpoint/2010/main" val="1397259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3F2B8-5EF1-B94F-80BF-73F41E3E8BD1}" type="slidenum">
              <a:rPr lang="en-US" smtClean="0"/>
              <a:t>31</a:t>
            </a:fld>
            <a:endParaRPr lang="en-US"/>
          </a:p>
        </p:txBody>
      </p:sp>
    </p:spTree>
    <p:extLst>
      <p:ext uri="{BB962C8B-B14F-4D97-AF65-F5344CB8AC3E}">
        <p14:creationId xmlns:p14="http://schemas.microsoft.com/office/powerpoint/2010/main" val="1499262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further make the PSSR process pragmatic and easier to manage, Aramco has adopted the approach of categorizing the PSSR recommendations into pre and post startup actions. </a:t>
            </a:r>
          </a:p>
          <a:p>
            <a:endParaRPr lang="en-US" dirty="0"/>
          </a:p>
        </p:txBody>
      </p:sp>
      <p:sp>
        <p:nvSpPr>
          <p:cNvPr id="4" name="Slide Number Placeholder 3"/>
          <p:cNvSpPr>
            <a:spLocks noGrp="1"/>
          </p:cNvSpPr>
          <p:nvPr>
            <p:ph type="sldNum" sz="quarter" idx="5"/>
          </p:nvPr>
        </p:nvSpPr>
        <p:spPr/>
        <p:txBody>
          <a:bodyPr/>
          <a:lstStyle/>
          <a:p>
            <a:fld id="{39C3F2B8-5EF1-B94F-80BF-73F41E3E8BD1}" type="slidenum">
              <a:rPr lang="en-US" smtClean="0"/>
              <a:t>32</a:t>
            </a:fld>
            <a:endParaRPr lang="en-US"/>
          </a:p>
        </p:txBody>
      </p:sp>
    </p:spTree>
    <p:extLst>
      <p:ext uri="{BB962C8B-B14F-4D97-AF65-F5344CB8AC3E}">
        <p14:creationId xmlns:p14="http://schemas.microsoft.com/office/powerpoint/2010/main" val="4072119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Last  but not the least, Aramco PSSR process is continually monitored and improved. Processes which are in place to ensure continuous improvement include e.g. those for record-keeping, Internal assessments, KPIs and External audits.</a:t>
            </a:r>
            <a:endParaRPr lang="en-US" dirty="0"/>
          </a:p>
        </p:txBody>
      </p:sp>
      <p:sp>
        <p:nvSpPr>
          <p:cNvPr id="4" name="Slide Number Placeholder 3"/>
          <p:cNvSpPr>
            <a:spLocks noGrp="1"/>
          </p:cNvSpPr>
          <p:nvPr>
            <p:ph type="sldNum" sz="quarter" idx="5"/>
          </p:nvPr>
        </p:nvSpPr>
        <p:spPr/>
        <p:txBody>
          <a:bodyPr/>
          <a:lstStyle/>
          <a:p>
            <a:fld id="{39C3F2B8-5EF1-B94F-80BF-73F41E3E8BD1}" type="slidenum">
              <a:rPr lang="en-US" smtClean="0"/>
              <a:t>33</a:t>
            </a:fld>
            <a:endParaRPr lang="en-US"/>
          </a:p>
        </p:txBody>
      </p:sp>
    </p:spTree>
    <p:extLst>
      <p:ext uri="{BB962C8B-B14F-4D97-AF65-F5344CB8AC3E}">
        <p14:creationId xmlns:p14="http://schemas.microsoft.com/office/powerpoint/2010/main" val="3973863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3F2B8-5EF1-B94F-80BF-73F41E3E8BD1}" type="slidenum">
              <a:rPr lang="en-US" smtClean="0"/>
              <a:t>35</a:t>
            </a:fld>
            <a:endParaRPr lang="en-US"/>
          </a:p>
        </p:txBody>
      </p:sp>
    </p:spTree>
    <p:extLst>
      <p:ext uri="{BB962C8B-B14F-4D97-AF65-F5344CB8AC3E}">
        <p14:creationId xmlns:p14="http://schemas.microsoft.com/office/powerpoint/2010/main" val="1143335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C3F2B8-5EF1-B94F-80BF-73F41E3E8B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9545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paper aims to create awareness about the principle and importance of PSSR, citing examples of past incidents in the industry. Another primary objective of this article is to cover common areas of confusion, queries and pitfalls regarding the scope, application and use of PSSR for the general benefit of asset owners and operators, PSSR facilitators and the loss prevention/technical safety community. Insights presented can be applied to a broad spectrum of industries</a:t>
            </a:r>
          </a:p>
          <a:p>
            <a:endParaRPr lang="en-US" baseline="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C3F2B8-5EF1-B94F-80BF-73F41E3E8B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1312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3F2B8-5EF1-B94F-80BF-73F41E3E8BD1}" type="slidenum">
              <a:rPr lang="en-US" smtClean="0"/>
              <a:t>5</a:t>
            </a:fld>
            <a:endParaRPr lang="en-US"/>
          </a:p>
        </p:txBody>
      </p:sp>
    </p:spTree>
    <p:extLst>
      <p:ext uri="{BB962C8B-B14F-4D97-AF65-F5344CB8AC3E}">
        <p14:creationId xmlns:p14="http://schemas.microsoft.com/office/powerpoint/2010/main" val="258000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we go further let us discuss some background [CLICK] about the importance and significance of PSSR [CLICK]. Many process safety incidents have occurred during start-up, so robust and timely PSSR is vital in ensuring plant safety [CLICK]. Some examples of significant process safety incidents, which may be attributed in part or whole to lack of or deficiency in careful startup or restart, are provided.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C3F2B8-5EF1-B94F-80BF-73F41E3E8B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9752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let us look at the 2005 Texas City Refinery explosion [CLICK] which led to 15 fatalities and 180 injuries [click]. One of the key factors identified in the incident investigation was that the PSSR was not carried out [click]. </a:t>
            </a:r>
            <a:r>
              <a:rPr lang="en-US" sz="1200" kern="1200" dirty="0">
                <a:solidFill>
                  <a:schemeClr val="tx1"/>
                </a:solidFill>
                <a:effectLst/>
                <a:latin typeface="+mn-lt"/>
                <a:ea typeface="+mn-ea"/>
                <a:cs typeface="+mn-cs"/>
              </a:rPr>
              <a:t>On 23 March 2005, an explosion and fires occurred at a refinery in Texas City, Texas. The incident occurred while a section of the refinery’s isomerization unit (ISOM) was being restarted after a maintenance turnaround that lasted one month. The incident happened on the day of the startup of the raffinate splitter section. The tower was overfilled with liquid during this startup which eventually overflowed through the blowdown drum stack, following a series of failures . Flammable liquid was released, vaporized, and ignited, resulting in an explosion and fire </a:t>
            </a:r>
            <a:endParaRPr lang="en-US" dirty="0"/>
          </a:p>
        </p:txBody>
      </p:sp>
      <p:sp>
        <p:nvSpPr>
          <p:cNvPr id="4" name="Slide Number Placeholder 3"/>
          <p:cNvSpPr>
            <a:spLocks noGrp="1"/>
          </p:cNvSpPr>
          <p:nvPr>
            <p:ph type="sldNum" sz="quarter" idx="5"/>
          </p:nvPr>
        </p:nvSpPr>
        <p:spPr/>
        <p:txBody>
          <a:bodyPr/>
          <a:lstStyle/>
          <a:p>
            <a:fld id="{39C3F2B8-5EF1-B94F-80BF-73F41E3E8BD1}" type="slidenum">
              <a:rPr lang="en-US" smtClean="0"/>
              <a:t>7</a:t>
            </a:fld>
            <a:endParaRPr lang="en-US"/>
          </a:p>
        </p:txBody>
      </p:sp>
    </p:spTree>
    <p:extLst>
      <p:ext uri="{BB962C8B-B14F-4D97-AF65-F5344CB8AC3E}">
        <p14:creationId xmlns:p14="http://schemas.microsoft.com/office/powerpoint/2010/main" val="4290956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let us look at the 2005 Texas City Refinery explosion [CLICK] which led to 15 fatalities and 180 injuries [click]. One of the key factors identified in the incident investigation was that the PSSR was not carried out [click]. </a:t>
            </a:r>
            <a:r>
              <a:rPr lang="en-US" sz="1200" kern="1200" dirty="0">
                <a:solidFill>
                  <a:schemeClr val="tx1"/>
                </a:solidFill>
                <a:effectLst/>
                <a:latin typeface="+mn-lt"/>
                <a:ea typeface="+mn-ea"/>
                <a:cs typeface="+mn-cs"/>
              </a:rPr>
              <a:t>On 23 March 2005, an explosion and fires occurred at a refinery in Texas City, Texas. The incident occurred while a section of the refinery’s isomerization unit (ISOM) was being restarted after a maintenance turnaround that lasted one month. The incident happened on the day of the startup of the raffinate splitter section. The tower was overfilled with liquid during this startup which eventually overflowed through the blowdown drum stack, following a series of failures . Flammable liquid was released, vaporized, and ignited, resulting in an explosion and fire. </a:t>
            </a:r>
            <a:endParaRPr lang="en-US" dirty="0"/>
          </a:p>
        </p:txBody>
      </p:sp>
      <p:sp>
        <p:nvSpPr>
          <p:cNvPr id="4" name="Slide Number Placeholder 3"/>
          <p:cNvSpPr>
            <a:spLocks noGrp="1"/>
          </p:cNvSpPr>
          <p:nvPr>
            <p:ph type="sldNum" sz="quarter" idx="5"/>
          </p:nvPr>
        </p:nvSpPr>
        <p:spPr/>
        <p:txBody>
          <a:bodyPr/>
          <a:lstStyle/>
          <a:p>
            <a:fld id="{39C3F2B8-5EF1-B94F-80BF-73F41E3E8BD1}" type="slidenum">
              <a:rPr lang="en-US" smtClean="0"/>
              <a:t>8</a:t>
            </a:fld>
            <a:endParaRPr lang="en-US"/>
          </a:p>
        </p:txBody>
      </p:sp>
    </p:spTree>
    <p:extLst>
      <p:ext uri="{BB962C8B-B14F-4D97-AF65-F5344CB8AC3E}">
        <p14:creationId xmlns:p14="http://schemas.microsoft.com/office/powerpoint/2010/main" val="2521724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operating company had a rigorous PSSR procedure in place at the time of the incident, it was not carried out. The company's PSSR procedure required all startups after turnarounds to go through a PSSR, and in fact, it was applied to unit startups after turnarounds for two years before this incident. However, it was not implemented in this case because the incumbent process safety coordinator was unaware of it. [CLICK] Other Key findings were</a:t>
            </a:r>
          </a:p>
          <a:p>
            <a:pPr lvl="0"/>
            <a:r>
              <a:rPr lang="en-US" sz="1200" kern="1200" dirty="0">
                <a:solidFill>
                  <a:schemeClr val="tx1"/>
                </a:solidFill>
                <a:effectLst/>
                <a:latin typeface="+mn-lt"/>
                <a:ea typeface="+mn-ea"/>
                <a:cs typeface="+mn-cs"/>
              </a:rPr>
              <a:t>Equipment malfunction</a:t>
            </a:r>
          </a:p>
          <a:p>
            <a:pPr lvl="0"/>
            <a:r>
              <a:rPr lang="en-US" sz="1200" kern="1200" dirty="0">
                <a:solidFill>
                  <a:schemeClr val="tx1"/>
                </a:solidFill>
                <a:effectLst/>
                <a:latin typeface="+mn-lt"/>
                <a:ea typeface="+mn-ea"/>
                <a:cs typeface="+mn-cs"/>
              </a:rPr>
              <a:t>Deferring replacement of malfunctioning instruments and equipment without considering any additional controls</a:t>
            </a:r>
          </a:p>
          <a:p>
            <a:pPr lvl="0"/>
            <a:r>
              <a:rPr lang="en-US" sz="1200" kern="1200" dirty="0">
                <a:solidFill>
                  <a:schemeClr val="tx1"/>
                </a:solidFill>
                <a:effectLst/>
                <a:latin typeface="+mn-lt"/>
                <a:ea typeface="+mn-ea"/>
                <a:cs typeface="+mn-cs"/>
              </a:rPr>
              <a:t>Lack of supervisory oversight and trained personnel</a:t>
            </a:r>
          </a:p>
          <a:p>
            <a:pPr lvl="0"/>
            <a:r>
              <a:rPr lang="en-US" sz="1200" kern="1200" dirty="0">
                <a:solidFill>
                  <a:schemeClr val="tx1"/>
                </a:solidFill>
                <a:effectLst/>
                <a:latin typeface="+mn-lt"/>
                <a:ea typeface="+mn-ea"/>
                <a:cs typeface="+mn-cs"/>
              </a:rPr>
              <a:t>Inadequate shift turnover communication </a:t>
            </a:r>
          </a:p>
          <a:p>
            <a:pPr lvl="0"/>
            <a:r>
              <a:rPr lang="en-US" sz="1200" kern="1200" dirty="0">
                <a:solidFill>
                  <a:schemeClr val="tx1"/>
                </a:solidFill>
                <a:effectLst/>
                <a:latin typeface="+mn-lt"/>
                <a:ea typeface="+mn-ea"/>
                <a:cs typeface="+mn-cs"/>
              </a:rPr>
              <a:t>Inadequate training program</a:t>
            </a:r>
          </a:p>
          <a:p>
            <a:pPr lvl="0"/>
            <a:r>
              <a:rPr lang="en-US" sz="1200" kern="1200" dirty="0">
                <a:solidFill>
                  <a:schemeClr val="tx1"/>
                </a:solidFill>
                <a:effectLst/>
                <a:latin typeface="+mn-lt"/>
                <a:ea typeface="+mn-ea"/>
                <a:cs typeface="+mn-cs"/>
              </a:rPr>
              <a:t>Outdated and ineffective procedures </a:t>
            </a:r>
          </a:p>
          <a:p>
            <a:pPr lvl="0"/>
            <a:r>
              <a:rPr lang="en-US" sz="1200" kern="1200" dirty="0">
                <a:solidFill>
                  <a:schemeClr val="tx1"/>
                </a:solidFill>
                <a:effectLst/>
                <a:latin typeface="+mn-lt"/>
                <a:ea typeface="+mn-ea"/>
                <a:cs typeface="+mn-cs"/>
              </a:rPr>
              <a:t>Failure to learn from similar incidents in the facility [CLICK]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of these factors </a:t>
            </a:r>
            <a:r>
              <a:rPr lang="en-US" sz="1200" b="1" dirty="0">
                <a:solidFill>
                  <a:srgbClr val="003300"/>
                </a:solidFill>
              </a:rPr>
              <a:t>are essential PSSR requirements. An adequate and timely PSSR may have prevented the incident or reduced the severity of the consequences.</a:t>
            </a:r>
          </a:p>
          <a:p>
            <a:endParaRPr lang="en-US" dirty="0"/>
          </a:p>
        </p:txBody>
      </p:sp>
      <p:sp>
        <p:nvSpPr>
          <p:cNvPr id="4" name="Slide Number Placeholder 3"/>
          <p:cNvSpPr>
            <a:spLocks noGrp="1"/>
          </p:cNvSpPr>
          <p:nvPr>
            <p:ph type="sldNum" sz="quarter" idx="5"/>
          </p:nvPr>
        </p:nvSpPr>
        <p:spPr/>
        <p:txBody>
          <a:bodyPr/>
          <a:lstStyle/>
          <a:p>
            <a:fld id="{39C3F2B8-5EF1-B94F-80BF-73F41E3E8BD1}" type="slidenum">
              <a:rPr lang="en-US" smtClean="0"/>
              <a:t>9</a:t>
            </a:fld>
            <a:endParaRPr lang="en-US"/>
          </a:p>
        </p:txBody>
      </p:sp>
    </p:spTree>
    <p:extLst>
      <p:ext uri="{BB962C8B-B14F-4D97-AF65-F5344CB8AC3E}">
        <p14:creationId xmlns:p14="http://schemas.microsoft.com/office/powerpoint/2010/main" val="448822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saudi aramco 1">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DF6FF03-90B8-4341-A457-5E9BDB13D8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845132"/>
            <a:ext cx="12192000" cy="2012868"/>
          </a:xfrm>
          <a:prstGeom prst="rect">
            <a:avLst/>
          </a:prstGeom>
        </p:spPr>
      </p:pic>
      <p:sp>
        <p:nvSpPr>
          <p:cNvPr id="2" name="Title 1"/>
          <p:cNvSpPr>
            <a:spLocks noGrp="1"/>
          </p:cNvSpPr>
          <p:nvPr userDrawn="1">
            <p:ph type="ctrTitle" hasCustomPrompt="1"/>
          </p:nvPr>
        </p:nvSpPr>
        <p:spPr>
          <a:xfrm>
            <a:off x="820724" y="1778387"/>
            <a:ext cx="10974916" cy="1776301"/>
          </a:xfrm>
        </p:spPr>
        <p:txBody>
          <a:bodyPr/>
          <a:lstStyle>
            <a:lvl1pPr>
              <a:defRPr sz="5000">
                <a:solidFill>
                  <a:schemeClr val="tx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820725" y="3641577"/>
            <a:ext cx="5484283" cy="685277"/>
          </a:xfrm>
        </p:spPr>
        <p:txBody>
          <a:bodyPr/>
          <a:lstStyle>
            <a:lvl1pPr marL="0" indent="0" algn="l">
              <a:buNone/>
              <a:defRPr sz="1200" b="1" cap="none">
                <a:solidFill>
                  <a:srgbClr val="5556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id="{62675ED2-60B4-460F-9D8B-89AC736B6D86}"/>
              </a:ext>
            </a:extLst>
          </p:cNvPr>
          <p:cNvPicPr>
            <a:picLocks noChangeAspect="1"/>
          </p:cNvPicPr>
          <p:nvPr userDrawn="1"/>
        </p:nvPicPr>
        <p:blipFill>
          <a:blip r:embed="rId3"/>
          <a:stretch>
            <a:fillRect/>
          </a:stretch>
        </p:blipFill>
        <p:spPr>
          <a:xfrm>
            <a:off x="9572016" y="239338"/>
            <a:ext cx="2345637" cy="473487"/>
          </a:xfrm>
          <a:prstGeom prst="rect">
            <a:avLst/>
          </a:prstGeom>
        </p:spPr>
      </p:pic>
    </p:spTree>
    <p:extLst>
      <p:ext uri="{BB962C8B-B14F-4D97-AF65-F5344CB8AC3E}">
        <p14:creationId xmlns:p14="http://schemas.microsoft.com/office/powerpoint/2010/main" val="3881293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4_cover saudi aramco 1">
    <p:bg>
      <p:bgPr>
        <a:solidFill>
          <a:schemeClr val="accent2"/>
        </a:solidFill>
        <a:effectLst/>
      </p:bgPr>
    </p:bg>
    <p:spTree>
      <p:nvGrpSpPr>
        <p:cNvPr id="1" name=""/>
        <p:cNvGrpSpPr/>
        <p:nvPr/>
      </p:nvGrpSpPr>
      <p:grpSpPr>
        <a:xfrm>
          <a:off x="0" y="0"/>
          <a:ext cx="0" cy="0"/>
          <a:chOff x="0" y="0"/>
          <a:chExt cx="0" cy="0"/>
        </a:xfrm>
      </p:grpSpPr>
      <p:pic>
        <p:nvPicPr>
          <p:cNvPr id="11" name="Picture 10" descr="A picture containing icon&#10;&#10;Description automatically generated">
            <a:extLst>
              <a:ext uri="{FF2B5EF4-FFF2-40B4-BE49-F238E27FC236}">
                <a16:creationId xmlns:a16="http://schemas.microsoft.com/office/drawing/2014/main" id="{58A682DA-DC4E-3943-9927-D2C447613377}"/>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a:stretch/>
        </p:blipFill>
        <p:spPr>
          <a:xfrm>
            <a:off x="8775076" y="21195"/>
            <a:ext cx="3416924" cy="8591910"/>
          </a:xfrm>
          <a:prstGeom prst="rect">
            <a:avLst/>
          </a:prstGeom>
        </p:spPr>
      </p:pic>
      <p:sp>
        <p:nvSpPr>
          <p:cNvPr id="2" name="Title 1"/>
          <p:cNvSpPr>
            <a:spLocks noGrp="1"/>
          </p:cNvSpPr>
          <p:nvPr userDrawn="1">
            <p:ph type="ctrTitle" hasCustomPrompt="1"/>
          </p:nvPr>
        </p:nvSpPr>
        <p:spPr>
          <a:xfrm>
            <a:off x="986191" y="3429000"/>
            <a:ext cx="7788885" cy="1776301"/>
          </a:xfrm>
        </p:spPr>
        <p:txBody>
          <a:bodyPr/>
          <a:lstStyle>
            <a:lvl1pPr>
              <a:defRPr sz="5000">
                <a:solidFill>
                  <a:schemeClr val="bg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986192" y="5292190"/>
            <a:ext cx="5484283" cy="685277"/>
          </a:xfrm>
        </p:spPr>
        <p:txBody>
          <a:bodyPr/>
          <a:lstStyle>
            <a:lvl1pPr marL="0" indent="0" algn="l">
              <a:buNone/>
              <a:defRPr sz="1200" b="1" cap="none">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id="{CB65E212-3C04-4084-ABEA-7572DF314629}"/>
              </a:ext>
            </a:extLst>
          </p:cNvPr>
          <p:cNvPicPr>
            <a:picLocks noChangeAspect="1"/>
          </p:cNvPicPr>
          <p:nvPr userDrawn="1"/>
        </p:nvPicPr>
        <p:blipFill>
          <a:blip r:embed="rId3"/>
          <a:stretch>
            <a:fillRect/>
          </a:stretch>
        </p:blipFill>
        <p:spPr>
          <a:xfrm>
            <a:off x="8971705" y="239338"/>
            <a:ext cx="2939903" cy="595885"/>
          </a:xfrm>
          <a:prstGeom prst="rect">
            <a:avLst/>
          </a:prstGeom>
        </p:spPr>
      </p:pic>
    </p:spTree>
    <p:extLst>
      <p:ext uri="{BB962C8B-B14F-4D97-AF65-F5344CB8AC3E}">
        <p14:creationId xmlns:p14="http://schemas.microsoft.com/office/powerpoint/2010/main" val="389648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cover saudi aramco 1">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820724" y="1778387"/>
            <a:ext cx="10974916" cy="1776301"/>
          </a:xfrm>
        </p:spPr>
        <p:txBody>
          <a:bodyPr/>
          <a:lstStyle>
            <a:lvl1pPr>
              <a:defRPr sz="5000">
                <a:solidFill>
                  <a:schemeClr val="tx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820725" y="3641577"/>
            <a:ext cx="5484283" cy="685277"/>
          </a:xfrm>
        </p:spPr>
        <p:txBody>
          <a:bodyPr/>
          <a:lstStyle>
            <a:lvl1pPr marL="0" indent="0" algn="l">
              <a:buNone/>
              <a:defRPr sz="1200" b="1" cap="none">
                <a:solidFill>
                  <a:srgbClr val="5556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a:extLst>
              <a:ext uri="{FF2B5EF4-FFF2-40B4-BE49-F238E27FC236}">
                <a16:creationId xmlns:a16="http://schemas.microsoft.com/office/drawing/2014/main" id="{4F3DF0C3-2F96-4A8E-9466-A572435A5FAC}"/>
              </a:ext>
            </a:extLst>
          </p:cNvPr>
          <p:cNvPicPr>
            <a:picLocks noChangeAspect="1"/>
          </p:cNvPicPr>
          <p:nvPr userDrawn="1"/>
        </p:nvPicPr>
        <p:blipFill>
          <a:blip r:embed="rId2"/>
          <a:stretch>
            <a:fillRect/>
          </a:stretch>
        </p:blipFill>
        <p:spPr>
          <a:xfrm>
            <a:off x="9572016" y="239338"/>
            <a:ext cx="2345637" cy="473487"/>
          </a:xfrm>
          <a:prstGeom prst="rect">
            <a:avLst/>
          </a:prstGeom>
        </p:spPr>
      </p:pic>
    </p:spTree>
    <p:extLst>
      <p:ext uri="{BB962C8B-B14F-4D97-AF65-F5344CB8AC3E}">
        <p14:creationId xmlns:p14="http://schemas.microsoft.com/office/powerpoint/2010/main" val="337372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5_cover saudi aramco 1">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820724" y="1778387"/>
            <a:ext cx="10974916" cy="1776301"/>
          </a:xfrm>
        </p:spPr>
        <p:txBody>
          <a:bodyPr/>
          <a:lstStyle>
            <a:lvl1pPr>
              <a:defRPr sz="5000">
                <a:solidFill>
                  <a:schemeClr val="tx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820725" y="3641577"/>
            <a:ext cx="5484283" cy="685277"/>
          </a:xfrm>
        </p:spPr>
        <p:txBody>
          <a:bodyPr/>
          <a:lstStyle>
            <a:lvl1pPr marL="0" indent="0" algn="l">
              <a:buNone/>
              <a:defRPr sz="1200" b="1" cap="none">
                <a:solidFill>
                  <a:srgbClr val="5556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id="{29B826F1-FCC5-4537-9933-7A7F0EF31518}"/>
              </a:ext>
            </a:extLst>
          </p:cNvPr>
          <p:cNvPicPr>
            <a:picLocks noChangeAspect="1"/>
          </p:cNvPicPr>
          <p:nvPr userDrawn="1"/>
        </p:nvPicPr>
        <p:blipFill>
          <a:blip r:embed="rId2"/>
          <a:stretch>
            <a:fillRect/>
          </a:stretch>
        </p:blipFill>
        <p:spPr>
          <a:xfrm>
            <a:off x="9572016" y="239338"/>
            <a:ext cx="2345637" cy="473487"/>
          </a:xfrm>
          <a:prstGeom prst="rect">
            <a:avLst/>
          </a:prstGeom>
        </p:spPr>
      </p:pic>
    </p:spTree>
    <p:extLst>
      <p:ext uri="{BB962C8B-B14F-4D97-AF65-F5344CB8AC3E}">
        <p14:creationId xmlns:p14="http://schemas.microsoft.com/office/powerpoint/2010/main" val="1418532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7_cover saudi aramco 1">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3290792" y="3429000"/>
            <a:ext cx="7788885" cy="1776301"/>
          </a:xfrm>
        </p:spPr>
        <p:txBody>
          <a:bodyPr/>
          <a:lstStyle>
            <a:lvl1pPr>
              <a:defRPr sz="5000">
                <a:solidFill>
                  <a:schemeClr val="tx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3290793" y="5292190"/>
            <a:ext cx="5484283" cy="685277"/>
          </a:xfrm>
        </p:spPr>
        <p:txBody>
          <a:bodyPr/>
          <a:lstStyle>
            <a:lvl1pPr marL="0" indent="0" algn="l">
              <a:buNone/>
              <a:defRPr sz="1200" b="1" cap="none">
                <a:solidFill>
                  <a:srgbClr val="5556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id="{92EB5F45-FDA9-4A85-85B7-73EF55C41CEA}"/>
              </a:ext>
            </a:extLst>
          </p:cNvPr>
          <p:cNvPicPr>
            <a:picLocks noChangeAspect="1"/>
          </p:cNvPicPr>
          <p:nvPr userDrawn="1"/>
        </p:nvPicPr>
        <p:blipFill>
          <a:blip r:embed="rId2"/>
          <a:stretch>
            <a:fillRect/>
          </a:stretch>
        </p:blipFill>
        <p:spPr>
          <a:xfrm>
            <a:off x="9572016" y="239338"/>
            <a:ext cx="2345637" cy="473487"/>
          </a:xfrm>
          <a:prstGeom prst="rect">
            <a:avLst/>
          </a:prstGeom>
        </p:spPr>
      </p:pic>
    </p:spTree>
    <p:extLst>
      <p:ext uri="{BB962C8B-B14F-4D97-AF65-F5344CB8AC3E}">
        <p14:creationId xmlns:p14="http://schemas.microsoft.com/office/powerpoint/2010/main" val="1492355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cover saudi aramco 1">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856350" y="3179618"/>
            <a:ext cx="7788885" cy="1776301"/>
          </a:xfrm>
        </p:spPr>
        <p:txBody>
          <a:bodyPr/>
          <a:lstStyle>
            <a:lvl1pPr>
              <a:defRPr sz="5000">
                <a:solidFill>
                  <a:schemeClr val="tx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856351" y="5042808"/>
            <a:ext cx="5484283" cy="685277"/>
          </a:xfrm>
        </p:spPr>
        <p:txBody>
          <a:bodyPr/>
          <a:lstStyle>
            <a:lvl1pPr marL="0" indent="0" algn="l">
              <a:buNone/>
              <a:defRPr sz="1200" b="1" cap="none">
                <a:solidFill>
                  <a:srgbClr val="5556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id="{99EADB2B-298E-4940-8156-66BDDCEC74B8}"/>
              </a:ext>
            </a:extLst>
          </p:cNvPr>
          <p:cNvPicPr>
            <a:picLocks noChangeAspect="1"/>
          </p:cNvPicPr>
          <p:nvPr userDrawn="1"/>
        </p:nvPicPr>
        <p:blipFill>
          <a:blip r:embed="rId2"/>
          <a:stretch>
            <a:fillRect/>
          </a:stretch>
        </p:blipFill>
        <p:spPr>
          <a:xfrm>
            <a:off x="9572016" y="239338"/>
            <a:ext cx="2345637" cy="473487"/>
          </a:xfrm>
          <a:prstGeom prst="rect">
            <a:avLst/>
          </a:prstGeom>
        </p:spPr>
      </p:pic>
    </p:spTree>
    <p:extLst>
      <p:ext uri="{BB962C8B-B14F-4D97-AF65-F5344CB8AC3E}">
        <p14:creationId xmlns:p14="http://schemas.microsoft.com/office/powerpoint/2010/main" val="322626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8_cover saudi aramco 1">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3290792" y="3429000"/>
            <a:ext cx="7788885" cy="1776301"/>
          </a:xfrm>
        </p:spPr>
        <p:txBody>
          <a:bodyPr/>
          <a:lstStyle>
            <a:lvl1pPr>
              <a:defRPr sz="5000">
                <a:solidFill>
                  <a:schemeClr val="tx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3290793" y="5292190"/>
            <a:ext cx="5484283" cy="685277"/>
          </a:xfrm>
        </p:spPr>
        <p:txBody>
          <a:bodyPr/>
          <a:lstStyle>
            <a:lvl1pPr marL="0" indent="0" algn="l">
              <a:buNone/>
              <a:defRPr sz="1200" b="1" cap="none">
                <a:solidFill>
                  <a:srgbClr val="5556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a:extLst>
              <a:ext uri="{FF2B5EF4-FFF2-40B4-BE49-F238E27FC236}">
                <a16:creationId xmlns:a16="http://schemas.microsoft.com/office/drawing/2014/main" id="{5AF2787F-9349-4CDE-B76D-089080AC2471}"/>
              </a:ext>
            </a:extLst>
          </p:cNvPr>
          <p:cNvPicPr>
            <a:picLocks noChangeAspect="1"/>
          </p:cNvPicPr>
          <p:nvPr userDrawn="1"/>
        </p:nvPicPr>
        <p:blipFill>
          <a:blip r:embed="rId2"/>
          <a:stretch>
            <a:fillRect/>
          </a:stretch>
        </p:blipFill>
        <p:spPr>
          <a:xfrm>
            <a:off x="8965660" y="239338"/>
            <a:ext cx="2951994" cy="595885"/>
          </a:xfrm>
          <a:prstGeom prst="rect">
            <a:avLst/>
          </a:prstGeom>
        </p:spPr>
      </p:pic>
    </p:spTree>
    <p:extLst>
      <p:ext uri="{BB962C8B-B14F-4D97-AF65-F5344CB8AC3E}">
        <p14:creationId xmlns:p14="http://schemas.microsoft.com/office/powerpoint/2010/main" val="682042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6_cover saudi aramco 1">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9A1837BD-AC5D-624E-945C-B128BCB035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875"/>
            <a:ext cx="12192000" cy="6858000"/>
          </a:xfrm>
          <a:prstGeom prst="rect">
            <a:avLst/>
          </a:prstGeom>
        </p:spPr>
      </p:pic>
      <p:sp>
        <p:nvSpPr>
          <p:cNvPr id="2" name="Title 1"/>
          <p:cNvSpPr>
            <a:spLocks noGrp="1"/>
          </p:cNvSpPr>
          <p:nvPr userDrawn="1">
            <p:ph type="ctrTitle" hasCustomPrompt="1"/>
          </p:nvPr>
        </p:nvSpPr>
        <p:spPr>
          <a:xfrm>
            <a:off x="820724" y="2632387"/>
            <a:ext cx="6221343" cy="1776301"/>
          </a:xfrm>
        </p:spPr>
        <p:txBody>
          <a:bodyPr/>
          <a:lstStyle>
            <a:lvl1pPr>
              <a:defRPr sz="5000">
                <a:solidFill>
                  <a:schemeClr val="tx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820725" y="5292190"/>
            <a:ext cx="5484283" cy="685277"/>
          </a:xfrm>
        </p:spPr>
        <p:txBody>
          <a:bodyPr/>
          <a:lstStyle>
            <a:lvl1pPr marL="0" indent="0" algn="l">
              <a:buNone/>
              <a:defRPr sz="1200" b="1" cap="none">
                <a:solidFill>
                  <a:srgbClr val="5556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a:extLst>
              <a:ext uri="{FF2B5EF4-FFF2-40B4-BE49-F238E27FC236}">
                <a16:creationId xmlns:a16="http://schemas.microsoft.com/office/drawing/2014/main" id="{9E0F7447-E930-4E43-998F-58E5E99726A0}"/>
              </a:ext>
            </a:extLst>
          </p:cNvPr>
          <p:cNvPicPr>
            <a:picLocks noChangeAspect="1"/>
          </p:cNvPicPr>
          <p:nvPr userDrawn="1"/>
        </p:nvPicPr>
        <p:blipFill>
          <a:blip r:embed="rId3"/>
          <a:stretch>
            <a:fillRect/>
          </a:stretch>
        </p:blipFill>
        <p:spPr>
          <a:xfrm>
            <a:off x="9572016" y="239338"/>
            <a:ext cx="2345637" cy="473487"/>
          </a:xfrm>
          <a:prstGeom prst="rect">
            <a:avLst/>
          </a:prstGeom>
        </p:spPr>
      </p:pic>
    </p:spTree>
    <p:extLst>
      <p:ext uri="{BB962C8B-B14F-4D97-AF65-F5344CB8AC3E}">
        <p14:creationId xmlns:p14="http://schemas.microsoft.com/office/powerpoint/2010/main" val="110697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7_cover saudi aramco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1837BD-AC5D-624E-945C-B128BCB0357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1875"/>
            <a:ext cx="12192000" cy="6858000"/>
          </a:xfrm>
          <a:prstGeom prst="rect">
            <a:avLst/>
          </a:prstGeom>
        </p:spPr>
      </p:pic>
      <p:sp>
        <p:nvSpPr>
          <p:cNvPr id="2" name="Title 1"/>
          <p:cNvSpPr>
            <a:spLocks noGrp="1"/>
          </p:cNvSpPr>
          <p:nvPr userDrawn="1">
            <p:ph type="ctrTitle" hasCustomPrompt="1"/>
          </p:nvPr>
        </p:nvSpPr>
        <p:spPr>
          <a:xfrm>
            <a:off x="820724" y="2632387"/>
            <a:ext cx="6221343" cy="1776301"/>
          </a:xfrm>
        </p:spPr>
        <p:txBody>
          <a:bodyPr/>
          <a:lstStyle>
            <a:lvl1pPr>
              <a:defRPr sz="5000">
                <a:solidFill>
                  <a:schemeClr val="tx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820725" y="5292190"/>
            <a:ext cx="5484283" cy="685277"/>
          </a:xfrm>
        </p:spPr>
        <p:txBody>
          <a:bodyPr/>
          <a:lstStyle>
            <a:lvl1pPr marL="0" indent="0" algn="l">
              <a:buNone/>
              <a:defRPr sz="1200" b="1" cap="none">
                <a:solidFill>
                  <a:srgbClr val="5556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a:extLst>
              <a:ext uri="{FF2B5EF4-FFF2-40B4-BE49-F238E27FC236}">
                <a16:creationId xmlns:a16="http://schemas.microsoft.com/office/drawing/2014/main" id="{873C6A9E-141D-46C3-9B15-DEF5CD1C2C29}"/>
              </a:ext>
            </a:extLst>
          </p:cNvPr>
          <p:cNvPicPr>
            <a:picLocks noChangeAspect="1"/>
          </p:cNvPicPr>
          <p:nvPr userDrawn="1"/>
        </p:nvPicPr>
        <p:blipFill>
          <a:blip r:embed="rId3"/>
          <a:stretch>
            <a:fillRect/>
          </a:stretch>
        </p:blipFill>
        <p:spPr>
          <a:xfrm>
            <a:off x="9572016" y="239338"/>
            <a:ext cx="2345637" cy="473487"/>
          </a:xfrm>
          <a:prstGeom prst="rect">
            <a:avLst/>
          </a:prstGeom>
        </p:spPr>
      </p:pic>
    </p:spTree>
    <p:extLst>
      <p:ext uri="{BB962C8B-B14F-4D97-AF65-F5344CB8AC3E}">
        <p14:creationId xmlns:p14="http://schemas.microsoft.com/office/powerpoint/2010/main" val="152787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8_cover saudi aramco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1837BD-AC5D-624E-945C-B128BCB03571}"/>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rcRect/>
          <a:stretch/>
        </p:blipFill>
        <p:spPr>
          <a:xfrm>
            <a:off x="0" y="11875"/>
            <a:ext cx="12192000" cy="6858000"/>
          </a:xfrm>
          <a:prstGeom prst="rect">
            <a:avLst/>
          </a:prstGeom>
        </p:spPr>
      </p:pic>
      <p:sp>
        <p:nvSpPr>
          <p:cNvPr id="2" name="Title 1"/>
          <p:cNvSpPr>
            <a:spLocks noGrp="1"/>
          </p:cNvSpPr>
          <p:nvPr userDrawn="1">
            <p:ph type="ctrTitle" hasCustomPrompt="1"/>
          </p:nvPr>
        </p:nvSpPr>
        <p:spPr>
          <a:xfrm>
            <a:off x="820724" y="2632387"/>
            <a:ext cx="6221343" cy="1776301"/>
          </a:xfrm>
        </p:spPr>
        <p:txBody>
          <a:bodyPr/>
          <a:lstStyle>
            <a:lvl1pPr>
              <a:defRPr sz="5000">
                <a:solidFill>
                  <a:schemeClr val="tx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820725" y="5292190"/>
            <a:ext cx="5484283" cy="685277"/>
          </a:xfrm>
        </p:spPr>
        <p:txBody>
          <a:bodyPr/>
          <a:lstStyle>
            <a:lvl1pPr marL="0" indent="0" algn="l">
              <a:buNone/>
              <a:defRPr sz="1200" b="1" cap="none">
                <a:solidFill>
                  <a:srgbClr val="5556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a:extLst>
              <a:ext uri="{FF2B5EF4-FFF2-40B4-BE49-F238E27FC236}">
                <a16:creationId xmlns:a16="http://schemas.microsoft.com/office/drawing/2014/main" id="{77E6C288-FB3E-4473-9583-72ACECC3A666}"/>
              </a:ext>
            </a:extLst>
          </p:cNvPr>
          <p:cNvPicPr>
            <a:picLocks noChangeAspect="1"/>
          </p:cNvPicPr>
          <p:nvPr userDrawn="1"/>
        </p:nvPicPr>
        <p:blipFill>
          <a:blip r:embed="rId3"/>
          <a:stretch>
            <a:fillRect/>
          </a:stretch>
        </p:blipFill>
        <p:spPr>
          <a:xfrm>
            <a:off x="9572016" y="239338"/>
            <a:ext cx="2345637" cy="473487"/>
          </a:xfrm>
          <a:prstGeom prst="rect">
            <a:avLst/>
          </a:prstGeom>
        </p:spPr>
      </p:pic>
    </p:spTree>
    <p:extLst>
      <p:ext uri="{BB962C8B-B14F-4D97-AF65-F5344CB8AC3E}">
        <p14:creationId xmlns:p14="http://schemas.microsoft.com/office/powerpoint/2010/main" val="2502818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22_cover saudi aramco 1">
    <p:bg>
      <p:bgPr>
        <a:solidFill>
          <a:srgbClr val="60636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1837BD-AC5D-624E-945C-B128BCB03571}"/>
              </a:ext>
            </a:extLst>
          </p:cNvPr>
          <p:cNvPicPr>
            <a:picLocks noChangeAspect="1"/>
          </p:cNvPicPr>
          <p:nvPr userDrawn="1"/>
        </p:nvPicPr>
        <p:blipFill>
          <a:blip r:embed="rId2" cstate="email">
            <a:alphaModFix amt="8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userDrawn="1">
            <p:ph type="ctrTitle" hasCustomPrompt="1"/>
          </p:nvPr>
        </p:nvSpPr>
        <p:spPr>
          <a:xfrm>
            <a:off x="820724" y="2632387"/>
            <a:ext cx="6221343" cy="1776301"/>
          </a:xfrm>
        </p:spPr>
        <p:txBody>
          <a:bodyPr/>
          <a:lstStyle>
            <a:lvl1pPr>
              <a:defRPr sz="5000">
                <a:solidFill>
                  <a:schemeClr val="bg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820725" y="5292190"/>
            <a:ext cx="5484283" cy="685277"/>
          </a:xfrm>
        </p:spPr>
        <p:txBody>
          <a:bodyPr/>
          <a:lstStyle>
            <a:lvl1pPr marL="0" indent="0" algn="l">
              <a:buNone/>
              <a:defRPr sz="1200" b="1" cap="none">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a:extLst>
              <a:ext uri="{FF2B5EF4-FFF2-40B4-BE49-F238E27FC236}">
                <a16:creationId xmlns:a16="http://schemas.microsoft.com/office/drawing/2014/main" id="{9F740446-07E0-4066-8725-4A13EF72D1FD}"/>
              </a:ext>
            </a:extLst>
          </p:cNvPr>
          <p:cNvPicPr>
            <a:picLocks noChangeAspect="1"/>
          </p:cNvPicPr>
          <p:nvPr userDrawn="1"/>
        </p:nvPicPr>
        <p:blipFill>
          <a:blip r:embed="rId3"/>
          <a:stretch>
            <a:fillRect/>
          </a:stretch>
        </p:blipFill>
        <p:spPr>
          <a:xfrm>
            <a:off x="9576819" y="239338"/>
            <a:ext cx="2336031" cy="473487"/>
          </a:xfrm>
          <a:prstGeom prst="rect">
            <a:avLst/>
          </a:prstGeom>
        </p:spPr>
      </p:pic>
    </p:spTree>
    <p:extLst>
      <p:ext uri="{BB962C8B-B14F-4D97-AF65-F5344CB8AC3E}">
        <p14:creationId xmlns:p14="http://schemas.microsoft.com/office/powerpoint/2010/main" val="254173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cover saudi aramco 1">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820724" y="1778387"/>
            <a:ext cx="10974916" cy="1776301"/>
          </a:xfrm>
        </p:spPr>
        <p:txBody>
          <a:bodyPr/>
          <a:lstStyle>
            <a:lvl1pPr>
              <a:defRPr sz="5000">
                <a:solidFill>
                  <a:schemeClr val="tx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820725" y="3641577"/>
            <a:ext cx="5484283" cy="685277"/>
          </a:xfrm>
        </p:spPr>
        <p:txBody>
          <a:bodyPr/>
          <a:lstStyle>
            <a:lvl1pPr marL="0" indent="0" algn="l">
              <a:buNone/>
              <a:defRPr sz="1200" b="1" cap="none">
                <a:solidFill>
                  <a:srgbClr val="5556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id="{EE770FE0-791A-2443-B219-80E96310754B}"/>
              </a:ext>
            </a:extLst>
          </p:cNvPr>
          <p:cNvPicPr>
            <a:picLocks noChangeAspect="1"/>
          </p:cNvPicPr>
          <p:nvPr userDrawn="1"/>
        </p:nvPicPr>
        <p:blipFill rotWithShape="1">
          <a:blip r:embed="rId2" cstate="email">
            <a:alphaModFix amt="25000"/>
            <a:extLst>
              <a:ext uri="{28A0092B-C50C-407E-A947-70E740481C1C}">
                <a14:useLocalDpi xmlns:a14="http://schemas.microsoft.com/office/drawing/2010/main"/>
              </a:ext>
            </a:extLst>
          </a:blip>
          <a:srcRect/>
          <a:stretch/>
        </p:blipFill>
        <p:spPr>
          <a:xfrm>
            <a:off x="0" y="4845132"/>
            <a:ext cx="12192000" cy="2012868"/>
          </a:xfrm>
          <a:prstGeom prst="rect">
            <a:avLst/>
          </a:prstGeom>
        </p:spPr>
      </p:pic>
      <p:pic>
        <p:nvPicPr>
          <p:cNvPr id="7" name="Picture 6">
            <a:extLst>
              <a:ext uri="{FF2B5EF4-FFF2-40B4-BE49-F238E27FC236}">
                <a16:creationId xmlns:a16="http://schemas.microsoft.com/office/drawing/2014/main" id="{2A80F44C-2EF0-4989-B941-12EE99BDC2B2}"/>
              </a:ext>
            </a:extLst>
          </p:cNvPr>
          <p:cNvPicPr>
            <a:picLocks noChangeAspect="1"/>
          </p:cNvPicPr>
          <p:nvPr userDrawn="1"/>
        </p:nvPicPr>
        <p:blipFill>
          <a:blip r:embed="rId3"/>
          <a:stretch>
            <a:fillRect/>
          </a:stretch>
        </p:blipFill>
        <p:spPr>
          <a:xfrm>
            <a:off x="9572016" y="239338"/>
            <a:ext cx="2345637" cy="473487"/>
          </a:xfrm>
          <a:prstGeom prst="rect">
            <a:avLst/>
          </a:prstGeom>
        </p:spPr>
      </p:pic>
    </p:spTree>
    <p:extLst>
      <p:ext uri="{BB962C8B-B14F-4D97-AF65-F5344CB8AC3E}">
        <p14:creationId xmlns:p14="http://schemas.microsoft.com/office/powerpoint/2010/main" val="2298220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9_cover saudi aramco 1">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1837BD-AC5D-624E-945C-B128BCB0357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userDrawn="1">
            <p:ph type="ctrTitle" hasCustomPrompt="1"/>
          </p:nvPr>
        </p:nvSpPr>
        <p:spPr>
          <a:xfrm>
            <a:off x="820724" y="2632387"/>
            <a:ext cx="6221343" cy="1776301"/>
          </a:xfrm>
        </p:spPr>
        <p:txBody>
          <a:bodyPr/>
          <a:lstStyle>
            <a:lvl1pPr>
              <a:defRPr sz="5000">
                <a:solidFill>
                  <a:schemeClr val="bg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820725" y="5292190"/>
            <a:ext cx="5484283" cy="685277"/>
          </a:xfrm>
        </p:spPr>
        <p:txBody>
          <a:bodyPr/>
          <a:lstStyle>
            <a:lvl1pPr marL="0" indent="0" algn="l">
              <a:buNone/>
              <a:defRPr sz="1200" b="1" cap="none">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a:extLst>
              <a:ext uri="{FF2B5EF4-FFF2-40B4-BE49-F238E27FC236}">
                <a16:creationId xmlns:a16="http://schemas.microsoft.com/office/drawing/2014/main" id="{D9C88567-E224-45C8-999E-85D6DBA16A72}"/>
              </a:ext>
            </a:extLst>
          </p:cNvPr>
          <p:cNvPicPr>
            <a:picLocks noChangeAspect="1"/>
          </p:cNvPicPr>
          <p:nvPr userDrawn="1"/>
        </p:nvPicPr>
        <p:blipFill>
          <a:blip r:embed="rId3"/>
          <a:stretch>
            <a:fillRect/>
          </a:stretch>
        </p:blipFill>
        <p:spPr>
          <a:xfrm>
            <a:off x="9576819" y="239338"/>
            <a:ext cx="2336031" cy="473487"/>
          </a:xfrm>
          <a:prstGeom prst="rect">
            <a:avLst/>
          </a:prstGeom>
        </p:spPr>
      </p:pic>
    </p:spTree>
    <p:extLst>
      <p:ext uri="{BB962C8B-B14F-4D97-AF65-F5344CB8AC3E}">
        <p14:creationId xmlns:p14="http://schemas.microsoft.com/office/powerpoint/2010/main" val="1617992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20_cover saudi aramco 1">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1837BD-AC5D-624E-945C-B128BCB0357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userDrawn="1">
            <p:ph type="ctrTitle" hasCustomPrompt="1"/>
          </p:nvPr>
        </p:nvSpPr>
        <p:spPr>
          <a:xfrm>
            <a:off x="820724" y="2632387"/>
            <a:ext cx="6221343" cy="1776301"/>
          </a:xfrm>
        </p:spPr>
        <p:txBody>
          <a:bodyPr/>
          <a:lstStyle>
            <a:lvl1pPr>
              <a:defRPr sz="5000">
                <a:solidFill>
                  <a:schemeClr val="bg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820725" y="5292190"/>
            <a:ext cx="5484283" cy="685277"/>
          </a:xfrm>
        </p:spPr>
        <p:txBody>
          <a:bodyPr/>
          <a:lstStyle>
            <a:lvl1pPr marL="0" indent="0" algn="l">
              <a:buNone/>
              <a:defRPr sz="1200" b="1" cap="none">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a:extLst>
              <a:ext uri="{FF2B5EF4-FFF2-40B4-BE49-F238E27FC236}">
                <a16:creationId xmlns:a16="http://schemas.microsoft.com/office/drawing/2014/main" id="{82F0ABF5-9D1E-4B68-9E17-F8287E78472A}"/>
              </a:ext>
            </a:extLst>
          </p:cNvPr>
          <p:cNvPicPr>
            <a:picLocks noChangeAspect="1"/>
          </p:cNvPicPr>
          <p:nvPr userDrawn="1"/>
        </p:nvPicPr>
        <p:blipFill>
          <a:blip r:embed="rId3"/>
          <a:stretch>
            <a:fillRect/>
          </a:stretch>
        </p:blipFill>
        <p:spPr>
          <a:xfrm>
            <a:off x="9576819" y="239338"/>
            <a:ext cx="2336031" cy="473487"/>
          </a:xfrm>
          <a:prstGeom prst="rect">
            <a:avLst/>
          </a:prstGeom>
        </p:spPr>
      </p:pic>
    </p:spTree>
    <p:extLst>
      <p:ext uri="{BB962C8B-B14F-4D97-AF65-F5344CB8AC3E}">
        <p14:creationId xmlns:p14="http://schemas.microsoft.com/office/powerpoint/2010/main" val="3549054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21_cover saudi aramco 1">
    <p:bg>
      <p:bgPr>
        <a:solidFill>
          <a:srgbClr val="0F369A"/>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1837BD-AC5D-624E-945C-B128BCB0357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userDrawn="1">
            <p:ph type="ctrTitle" hasCustomPrompt="1"/>
          </p:nvPr>
        </p:nvSpPr>
        <p:spPr>
          <a:xfrm>
            <a:off x="820724" y="2632387"/>
            <a:ext cx="6221343" cy="1776301"/>
          </a:xfrm>
        </p:spPr>
        <p:txBody>
          <a:bodyPr/>
          <a:lstStyle>
            <a:lvl1pPr>
              <a:defRPr sz="5000">
                <a:solidFill>
                  <a:schemeClr val="bg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820725" y="5292190"/>
            <a:ext cx="5484283" cy="685277"/>
          </a:xfrm>
        </p:spPr>
        <p:txBody>
          <a:bodyPr/>
          <a:lstStyle>
            <a:lvl1pPr marL="0" indent="0" algn="l">
              <a:buNone/>
              <a:defRPr sz="1200" b="1" cap="none">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a:extLst>
              <a:ext uri="{FF2B5EF4-FFF2-40B4-BE49-F238E27FC236}">
                <a16:creationId xmlns:a16="http://schemas.microsoft.com/office/drawing/2014/main" id="{97204F49-0AF6-4178-A33F-2ECA4053F9D4}"/>
              </a:ext>
            </a:extLst>
          </p:cNvPr>
          <p:cNvPicPr>
            <a:picLocks noChangeAspect="1"/>
          </p:cNvPicPr>
          <p:nvPr userDrawn="1"/>
        </p:nvPicPr>
        <p:blipFill>
          <a:blip r:embed="rId3"/>
          <a:stretch>
            <a:fillRect/>
          </a:stretch>
        </p:blipFill>
        <p:spPr>
          <a:xfrm>
            <a:off x="9576819" y="239338"/>
            <a:ext cx="2336031" cy="473487"/>
          </a:xfrm>
          <a:prstGeom prst="rect">
            <a:avLst/>
          </a:prstGeom>
        </p:spPr>
      </p:pic>
    </p:spTree>
    <p:extLst>
      <p:ext uri="{BB962C8B-B14F-4D97-AF65-F5344CB8AC3E}">
        <p14:creationId xmlns:p14="http://schemas.microsoft.com/office/powerpoint/2010/main" val="2438828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23_cover saudi aramco 1">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1837BD-AC5D-624E-945C-B128BCB0357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userDrawn="1">
            <p:ph type="ctrTitle" hasCustomPrompt="1"/>
          </p:nvPr>
        </p:nvSpPr>
        <p:spPr>
          <a:xfrm>
            <a:off x="820724" y="2632387"/>
            <a:ext cx="6221343" cy="1776301"/>
          </a:xfrm>
        </p:spPr>
        <p:txBody>
          <a:bodyPr/>
          <a:lstStyle>
            <a:lvl1pPr>
              <a:defRPr sz="5000">
                <a:solidFill>
                  <a:schemeClr val="bg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820725" y="5292190"/>
            <a:ext cx="5484283" cy="685277"/>
          </a:xfrm>
        </p:spPr>
        <p:txBody>
          <a:bodyPr/>
          <a:lstStyle>
            <a:lvl1pPr marL="0" indent="0" algn="l">
              <a:buNone/>
              <a:defRPr sz="1200" b="1" cap="none">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a:extLst>
              <a:ext uri="{FF2B5EF4-FFF2-40B4-BE49-F238E27FC236}">
                <a16:creationId xmlns:a16="http://schemas.microsoft.com/office/drawing/2014/main" id="{1692F1C9-4AED-40DB-9454-D36AD61836D8}"/>
              </a:ext>
            </a:extLst>
          </p:cNvPr>
          <p:cNvPicPr>
            <a:picLocks noChangeAspect="1"/>
          </p:cNvPicPr>
          <p:nvPr userDrawn="1"/>
        </p:nvPicPr>
        <p:blipFill>
          <a:blip r:embed="rId3"/>
          <a:stretch>
            <a:fillRect/>
          </a:stretch>
        </p:blipFill>
        <p:spPr>
          <a:xfrm>
            <a:off x="9576819" y="239338"/>
            <a:ext cx="2336031" cy="473487"/>
          </a:xfrm>
          <a:prstGeom prst="rect">
            <a:avLst/>
          </a:prstGeom>
        </p:spPr>
      </p:pic>
    </p:spTree>
    <p:extLst>
      <p:ext uri="{BB962C8B-B14F-4D97-AF65-F5344CB8AC3E}">
        <p14:creationId xmlns:p14="http://schemas.microsoft.com/office/powerpoint/2010/main" val="3130058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3C42D63-7EE6-7545-9FBA-E8794FA19F11}"/>
              </a:ext>
            </a:extLst>
          </p:cNvPr>
          <p:cNvSpPr>
            <a:spLocks noGrp="1"/>
          </p:cNvSpPr>
          <p:nvPr>
            <p:ph type="pic" sz="quarter" idx="12"/>
          </p:nvPr>
        </p:nvSpPr>
        <p:spPr>
          <a:xfrm>
            <a:off x="6096000" y="7299"/>
            <a:ext cx="4673600" cy="6039904"/>
          </a:xfrm>
        </p:spPr>
        <p:txBody>
          <a:bodyPr/>
          <a:lstStyle/>
          <a:p>
            <a:endParaRPr lang="x-none"/>
          </a:p>
        </p:txBody>
      </p:sp>
      <p:sp>
        <p:nvSpPr>
          <p:cNvPr id="35" name="Content Placeholder 34">
            <a:extLst>
              <a:ext uri="{FF2B5EF4-FFF2-40B4-BE49-F238E27FC236}">
                <a16:creationId xmlns:a16="http://schemas.microsoft.com/office/drawing/2014/main" id="{EC509CF3-2782-304D-BEE5-2210F46E0A1D}"/>
              </a:ext>
            </a:extLst>
          </p:cNvPr>
          <p:cNvSpPr>
            <a:spLocks noGrp="1"/>
          </p:cNvSpPr>
          <p:nvPr>
            <p:ph sz="quarter" idx="13"/>
          </p:nvPr>
        </p:nvSpPr>
        <p:spPr>
          <a:xfrm>
            <a:off x="593081" y="2070100"/>
            <a:ext cx="4902200" cy="3977103"/>
          </a:xfrm>
        </p:spPr>
        <p:txBody>
          <a:bodyPr/>
          <a:lstStyle>
            <a:lvl1pPr>
              <a:buNone/>
              <a:defRPr sz="160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x-none" dirty="0"/>
          </a:p>
        </p:txBody>
      </p:sp>
      <p:sp>
        <p:nvSpPr>
          <p:cNvPr id="38" name="Text Placeholder 37">
            <a:extLst>
              <a:ext uri="{FF2B5EF4-FFF2-40B4-BE49-F238E27FC236}">
                <a16:creationId xmlns:a16="http://schemas.microsoft.com/office/drawing/2014/main" id="{64AC2644-6BD0-DF49-A926-0B8A02605F6F}"/>
              </a:ext>
            </a:extLst>
          </p:cNvPr>
          <p:cNvSpPr>
            <a:spLocks noGrp="1"/>
          </p:cNvSpPr>
          <p:nvPr>
            <p:ph type="body" sz="quarter" idx="14" hasCustomPrompt="1"/>
          </p:nvPr>
        </p:nvSpPr>
        <p:spPr>
          <a:xfrm>
            <a:off x="593725" y="558800"/>
            <a:ext cx="4524375" cy="520700"/>
          </a:xfrm>
        </p:spPr>
        <p:txBody>
          <a:bodyPr/>
          <a:lstStyle>
            <a:lvl1pPr>
              <a:buNone/>
              <a:defRPr sz="2400">
                <a:solidFill>
                  <a:srgbClr val="0F3699"/>
                </a:solidFill>
              </a:defRPr>
            </a:lvl1pPr>
          </a:lstStyle>
          <a:p>
            <a:pPr lvl="0"/>
            <a:r>
              <a:rPr lang="en-US" dirty="0"/>
              <a:t>Page title (24pt)</a:t>
            </a:r>
          </a:p>
        </p:txBody>
      </p:sp>
      <p:sp>
        <p:nvSpPr>
          <p:cNvPr id="41" name="Text Placeholder 37">
            <a:extLst>
              <a:ext uri="{FF2B5EF4-FFF2-40B4-BE49-F238E27FC236}">
                <a16:creationId xmlns:a16="http://schemas.microsoft.com/office/drawing/2014/main" id="{4E5DDAD5-000D-F447-81EE-8B8063C92338}"/>
              </a:ext>
            </a:extLst>
          </p:cNvPr>
          <p:cNvSpPr>
            <a:spLocks noGrp="1"/>
          </p:cNvSpPr>
          <p:nvPr>
            <p:ph type="body" sz="quarter" idx="15" hasCustomPrompt="1"/>
          </p:nvPr>
        </p:nvSpPr>
        <p:spPr>
          <a:xfrm>
            <a:off x="593081" y="1087404"/>
            <a:ext cx="4524375" cy="520700"/>
          </a:xfrm>
        </p:spPr>
        <p:txBody>
          <a:bodyPr/>
          <a:lstStyle>
            <a:lvl1pPr>
              <a:buNone/>
              <a:defRPr sz="2000">
                <a:solidFill>
                  <a:schemeClr val="tx1"/>
                </a:solidFill>
              </a:defRPr>
            </a:lvl1pPr>
          </a:lstStyle>
          <a:p>
            <a:pPr lvl="0"/>
            <a:r>
              <a:rPr lang="en-US" dirty="0"/>
              <a:t>Page title (20pt)</a:t>
            </a:r>
          </a:p>
        </p:txBody>
      </p:sp>
    </p:spTree>
    <p:extLst>
      <p:ext uri="{BB962C8B-B14F-4D97-AF65-F5344CB8AC3E}">
        <p14:creationId xmlns:p14="http://schemas.microsoft.com/office/powerpoint/2010/main" val="3621444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Content Placeholder 34">
            <a:extLst>
              <a:ext uri="{FF2B5EF4-FFF2-40B4-BE49-F238E27FC236}">
                <a16:creationId xmlns:a16="http://schemas.microsoft.com/office/drawing/2014/main" id="{12ABB935-E755-F049-A789-3DC23C0713F3}"/>
              </a:ext>
            </a:extLst>
          </p:cNvPr>
          <p:cNvSpPr>
            <a:spLocks noGrp="1"/>
          </p:cNvSpPr>
          <p:nvPr>
            <p:ph sz="quarter" idx="13"/>
          </p:nvPr>
        </p:nvSpPr>
        <p:spPr>
          <a:xfrm>
            <a:off x="593080" y="2070100"/>
            <a:ext cx="9897119" cy="3977103"/>
          </a:xfrm>
        </p:spPr>
        <p:txBody>
          <a:bodyPr/>
          <a:lstStyle>
            <a:lvl1pPr>
              <a:buNone/>
              <a:defRPr sz="160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x-none" dirty="0"/>
          </a:p>
        </p:txBody>
      </p:sp>
      <p:sp>
        <p:nvSpPr>
          <p:cNvPr id="19" name="Text Placeholder 37">
            <a:extLst>
              <a:ext uri="{FF2B5EF4-FFF2-40B4-BE49-F238E27FC236}">
                <a16:creationId xmlns:a16="http://schemas.microsoft.com/office/drawing/2014/main" id="{5B2F8463-D255-F344-A5C3-6CD6014AB91C}"/>
              </a:ext>
            </a:extLst>
          </p:cNvPr>
          <p:cNvSpPr>
            <a:spLocks noGrp="1"/>
          </p:cNvSpPr>
          <p:nvPr>
            <p:ph type="body" sz="quarter" idx="14" hasCustomPrompt="1"/>
          </p:nvPr>
        </p:nvSpPr>
        <p:spPr>
          <a:xfrm>
            <a:off x="593725" y="558800"/>
            <a:ext cx="4524375" cy="520700"/>
          </a:xfrm>
        </p:spPr>
        <p:txBody>
          <a:bodyPr/>
          <a:lstStyle>
            <a:lvl1pPr>
              <a:buNone/>
              <a:defRPr sz="2400">
                <a:solidFill>
                  <a:srgbClr val="0F3699"/>
                </a:solidFill>
              </a:defRPr>
            </a:lvl1pPr>
          </a:lstStyle>
          <a:p>
            <a:pPr lvl="0"/>
            <a:r>
              <a:rPr lang="en-US" dirty="0"/>
              <a:t>Page title (24pt)</a:t>
            </a:r>
          </a:p>
        </p:txBody>
      </p:sp>
      <p:sp>
        <p:nvSpPr>
          <p:cNvPr id="20" name="Text Placeholder 37">
            <a:extLst>
              <a:ext uri="{FF2B5EF4-FFF2-40B4-BE49-F238E27FC236}">
                <a16:creationId xmlns:a16="http://schemas.microsoft.com/office/drawing/2014/main" id="{FD0E11A2-1D78-484E-B06C-49087B8CD21D}"/>
              </a:ext>
            </a:extLst>
          </p:cNvPr>
          <p:cNvSpPr>
            <a:spLocks noGrp="1"/>
          </p:cNvSpPr>
          <p:nvPr>
            <p:ph type="body" sz="quarter" idx="15" hasCustomPrompt="1"/>
          </p:nvPr>
        </p:nvSpPr>
        <p:spPr>
          <a:xfrm>
            <a:off x="593081" y="1087404"/>
            <a:ext cx="4524375" cy="520700"/>
          </a:xfrm>
        </p:spPr>
        <p:txBody>
          <a:bodyPr/>
          <a:lstStyle>
            <a:lvl1pPr>
              <a:buNone/>
              <a:defRPr sz="2000">
                <a:solidFill>
                  <a:schemeClr val="tx1"/>
                </a:solidFill>
              </a:defRPr>
            </a:lvl1pPr>
          </a:lstStyle>
          <a:p>
            <a:pPr lvl="0"/>
            <a:r>
              <a:rPr lang="en-US" dirty="0"/>
              <a:t>Page title (20pt)</a:t>
            </a:r>
          </a:p>
        </p:txBody>
      </p:sp>
    </p:spTree>
    <p:extLst>
      <p:ext uri="{BB962C8B-B14F-4D97-AF65-F5344CB8AC3E}">
        <p14:creationId xmlns:p14="http://schemas.microsoft.com/office/powerpoint/2010/main" val="2430734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080" y="274639"/>
            <a:ext cx="11018953" cy="824221"/>
          </a:xfrm>
        </p:spPr>
        <p:txBody>
          <a:bodyPr/>
          <a:lstStyle/>
          <a:p>
            <a:r>
              <a:rPr lang="en-US" dirty="0"/>
              <a:t>Click to edit master title style</a:t>
            </a:r>
          </a:p>
        </p:txBody>
      </p:sp>
      <p:sp>
        <p:nvSpPr>
          <p:cNvPr id="4" name="Content Placeholder 3"/>
          <p:cNvSpPr>
            <a:spLocks noGrp="1"/>
          </p:cNvSpPr>
          <p:nvPr>
            <p:ph sz="half" idx="2"/>
          </p:nvPr>
        </p:nvSpPr>
        <p:spPr>
          <a:xfrm>
            <a:off x="4365196" y="1480499"/>
            <a:ext cx="3474720" cy="4572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12"/>
          </p:nvPr>
        </p:nvSpPr>
        <p:spPr>
          <a:xfrm>
            <a:off x="8137312" y="1480499"/>
            <a:ext cx="3474720" cy="4572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
          </p:nvPr>
        </p:nvSpPr>
        <p:spPr>
          <a:xfrm>
            <a:off x="593079" y="1480499"/>
            <a:ext cx="3474720" cy="4572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9861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09601" y="2137317"/>
            <a:ext cx="2372319" cy="3916010"/>
          </a:xfrm>
        </p:spPr>
        <p:txBody>
          <a:bodyPr/>
          <a:lstStyle>
            <a:lvl1pPr marL="111125" indent="-111125">
              <a:spcBef>
                <a:spcPts val="300"/>
              </a:spcBef>
              <a:buFont typeface="+mj-lt"/>
              <a:buAutoNum type="arabicPeriod"/>
              <a:defRPr sz="1000">
                <a:solidFill>
                  <a:schemeClr val="tx2"/>
                </a:solidFill>
              </a:defRPr>
            </a:lvl1pPr>
            <a:lvl2pPr marL="111125" indent="0">
              <a:spcBef>
                <a:spcPts val="300"/>
              </a:spcBef>
              <a:buNone/>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9" name="Table Placeholder 8"/>
          <p:cNvSpPr>
            <a:spLocks noGrp="1"/>
          </p:cNvSpPr>
          <p:nvPr>
            <p:ph type="tbl" sz="quarter" idx="12"/>
          </p:nvPr>
        </p:nvSpPr>
        <p:spPr>
          <a:xfrm>
            <a:off x="2989612" y="1480828"/>
            <a:ext cx="8624176" cy="4571806"/>
          </a:xfrm>
        </p:spPr>
        <p:txBody>
          <a:bodyPr/>
          <a:lstStyle>
            <a:lvl1pPr marL="0" indent="0">
              <a:buNone/>
              <a:defRPr sz="1000"/>
            </a:lvl1pPr>
          </a:lstStyle>
          <a:p>
            <a:r>
              <a:rPr lang="en-US"/>
              <a:t>Click icon to add table</a:t>
            </a:r>
          </a:p>
        </p:txBody>
      </p:sp>
    </p:spTree>
    <p:extLst>
      <p:ext uri="{BB962C8B-B14F-4D97-AF65-F5344CB8AC3E}">
        <p14:creationId xmlns:p14="http://schemas.microsoft.com/office/powerpoint/2010/main" val="839591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793585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754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9_cover saudi aramco 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820724" y="1778387"/>
            <a:ext cx="10974916" cy="1776301"/>
          </a:xfrm>
        </p:spPr>
        <p:txBody>
          <a:bodyPr/>
          <a:lstStyle>
            <a:lvl1pPr>
              <a:defRPr sz="5000">
                <a:solidFill>
                  <a:schemeClr val="bg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820725" y="3641577"/>
            <a:ext cx="5484283" cy="685277"/>
          </a:xfrm>
        </p:spPr>
        <p:txBody>
          <a:bodyPr/>
          <a:lstStyle>
            <a:lvl1pPr marL="0" indent="0" algn="l">
              <a:buNone/>
              <a:defRPr sz="1200" b="1" cap="none">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a:extLst>
              <a:ext uri="{FF2B5EF4-FFF2-40B4-BE49-F238E27FC236}">
                <a16:creationId xmlns:a16="http://schemas.microsoft.com/office/drawing/2014/main" id="{AB7327E4-C1D9-417E-8B42-5460A0760839}"/>
              </a:ext>
            </a:extLst>
          </p:cNvPr>
          <p:cNvPicPr>
            <a:picLocks noChangeAspect="1"/>
          </p:cNvPicPr>
          <p:nvPr userDrawn="1"/>
        </p:nvPicPr>
        <p:blipFill>
          <a:blip r:embed="rId2"/>
          <a:stretch>
            <a:fillRect/>
          </a:stretch>
        </p:blipFill>
        <p:spPr>
          <a:xfrm>
            <a:off x="9576819" y="239338"/>
            <a:ext cx="2336031" cy="473487"/>
          </a:xfrm>
          <a:prstGeom prst="rect">
            <a:avLst/>
          </a:prstGeom>
        </p:spPr>
      </p:pic>
    </p:spTree>
    <p:extLst>
      <p:ext uri="{BB962C8B-B14F-4D97-AF65-F5344CB8AC3E}">
        <p14:creationId xmlns:p14="http://schemas.microsoft.com/office/powerpoint/2010/main" val="341797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079" y="256033"/>
            <a:ext cx="11018955" cy="824221"/>
          </a:xfrm>
        </p:spPr>
        <p:txBody>
          <a:bodyPr/>
          <a:lstStyle>
            <a:lvl1pPr>
              <a:defRPr sz="38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593080" y="1480499"/>
            <a:ext cx="11018953" cy="4566704"/>
          </a:xfrm>
        </p:spPr>
        <p:txBody>
          <a:bodyPr/>
          <a:lstStyle>
            <a:lvl1pPr marL="457200" indent="-457200">
              <a:spcBef>
                <a:spcPts val="1400"/>
              </a:spcBef>
              <a:buFont typeface="+mj-lt"/>
              <a:buAutoNum type="arabicPeriod"/>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Date Placeholder 3">
            <a:extLst>
              <a:ext uri="{FF2B5EF4-FFF2-40B4-BE49-F238E27FC236}">
                <a16:creationId xmlns:a16="http://schemas.microsoft.com/office/drawing/2014/main" id="{E03D9912-0028-544C-AE4E-B17E08542A2D}"/>
              </a:ext>
            </a:extLst>
          </p:cNvPr>
          <p:cNvSpPr txBox="1">
            <a:spLocks/>
          </p:cNvSpPr>
          <p:nvPr userDrawn="1"/>
        </p:nvSpPr>
        <p:spPr>
          <a:xfrm>
            <a:off x="593081" y="6450495"/>
            <a:ext cx="723985" cy="220440"/>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27/10/2014</a:t>
            </a:r>
          </a:p>
        </p:txBody>
      </p:sp>
      <p:sp>
        <p:nvSpPr>
          <p:cNvPr id="27" name="Footer Placeholder 4">
            <a:extLst>
              <a:ext uri="{FF2B5EF4-FFF2-40B4-BE49-F238E27FC236}">
                <a16:creationId xmlns:a16="http://schemas.microsoft.com/office/drawing/2014/main" id="{B43178D9-408D-A04D-A386-7F281E613BEB}"/>
              </a:ext>
            </a:extLst>
          </p:cNvPr>
          <p:cNvSpPr txBox="1">
            <a:spLocks/>
          </p:cNvSpPr>
          <p:nvPr userDrawn="1"/>
        </p:nvSpPr>
        <p:spPr>
          <a:xfrm>
            <a:off x="1946453" y="6450495"/>
            <a:ext cx="1146454" cy="220440"/>
          </a:xfrm>
          <a:prstGeom prst="rect">
            <a:avLst/>
          </a:prstGeom>
        </p:spPr>
        <p:txBody>
          <a:bodyPr vert="horz" lIns="0" tIns="45720" rIns="0" bIns="45720" rtlCol="0" anchor="ctr"/>
          <a:lstStyle>
            <a:defPPr>
              <a:defRPr lang="en-US"/>
            </a:defPPr>
            <a:lvl1pPr marL="0" algn="l" defTabSz="457200" rtl="0" eaLnBrk="1" latinLnBrk="0" hangingPunct="1">
              <a:defRPr lang="en-US"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Copyright note text (8pt)</a:t>
            </a:r>
          </a:p>
        </p:txBody>
      </p:sp>
    </p:spTree>
    <p:extLst>
      <p:ext uri="{BB962C8B-B14F-4D97-AF65-F5344CB8AC3E}">
        <p14:creationId xmlns:p14="http://schemas.microsoft.com/office/powerpoint/2010/main" val="2363087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p:bg>
      <p:bgPr>
        <a:solidFill>
          <a:srgbClr val="5E3775"/>
        </a:solidFill>
        <a:effectLst/>
      </p:bgPr>
    </p:bg>
    <p:spTree>
      <p:nvGrpSpPr>
        <p:cNvPr id="1" name=""/>
        <p:cNvGrpSpPr/>
        <p:nvPr/>
      </p:nvGrpSpPr>
      <p:grpSpPr>
        <a:xfrm>
          <a:off x="0" y="0"/>
          <a:ext cx="0" cy="0"/>
          <a:chOff x="0" y="0"/>
          <a:chExt cx="0" cy="0"/>
        </a:xfrm>
      </p:grpSpPr>
      <p:pic>
        <p:nvPicPr>
          <p:cNvPr id="27" name="Picture 26" descr="A picture containing background pattern&#10;&#10;Description automatically generated">
            <a:extLst>
              <a:ext uri="{FF2B5EF4-FFF2-40B4-BE49-F238E27FC236}">
                <a16:creationId xmlns:a16="http://schemas.microsoft.com/office/drawing/2014/main" id="{EDD44ABF-72FD-E14E-B429-6D9A4B9D71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Content Placeholder 9">
            <a:extLst>
              <a:ext uri="{FF2B5EF4-FFF2-40B4-BE49-F238E27FC236}">
                <a16:creationId xmlns:a16="http://schemas.microsoft.com/office/drawing/2014/main" id="{A9BB7AF4-46E4-7140-9B6B-4FABFD122D10}"/>
              </a:ext>
            </a:extLst>
          </p:cNvPr>
          <p:cNvSpPr>
            <a:spLocks noGrp="1"/>
          </p:cNvSpPr>
          <p:nvPr>
            <p:ph sz="quarter" idx="12" hasCustomPrompt="1"/>
          </p:nvPr>
        </p:nvSpPr>
        <p:spPr>
          <a:xfrm>
            <a:off x="1" y="3022379"/>
            <a:ext cx="3389744" cy="3107611"/>
          </a:xfrm>
        </p:spPr>
        <p:txBody>
          <a:bodyPr vert="horz" lIns="0" tIns="45720" rIns="0" bIns="45720" rtlCol="0" anchor="t">
            <a:noAutofit/>
          </a:bodyPr>
          <a:lstStyle>
            <a:lvl1pPr marL="0" indent="0" algn="r">
              <a:buNone/>
              <a:defRPr lang="en-US" sz="24500" b="0" cap="none"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pPr>
            <a:r>
              <a:rPr lang="en-US" dirty="0"/>
              <a:t>#</a:t>
            </a:r>
          </a:p>
        </p:txBody>
      </p:sp>
      <p:sp>
        <p:nvSpPr>
          <p:cNvPr id="2" name="Title 1"/>
          <p:cNvSpPr>
            <a:spLocks noGrp="1"/>
          </p:cNvSpPr>
          <p:nvPr>
            <p:ph type="title" hasCustomPrompt="1"/>
          </p:nvPr>
        </p:nvSpPr>
        <p:spPr>
          <a:xfrm>
            <a:off x="594370" y="254924"/>
            <a:ext cx="11017663" cy="683452"/>
          </a:xfrm>
        </p:spPr>
        <p:txBody>
          <a:bodyPr anchor="t"/>
          <a:lstStyle>
            <a:lvl1pPr algn="l">
              <a:defRPr sz="3800" b="0" cap="none">
                <a:solidFill>
                  <a:srgbClr val="FFFFFF"/>
                </a:solidFill>
              </a:defRPr>
            </a:lvl1pPr>
          </a:lstStyle>
          <a:p>
            <a:r>
              <a:rPr lang="en-US" dirty="0"/>
              <a:t>click to edit master title style</a:t>
            </a:r>
          </a:p>
        </p:txBody>
      </p:sp>
      <p:sp>
        <p:nvSpPr>
          <p:cNvPr id="3" name="Text Placeholder 2"/>
          <p:cNvSpPr>
            <a:spLocks noGrp="1"/>
          </p:cNvSpPr>
          <p:nvPr>
            <p:ph type="body" idx="1" hasCustomPrompt="1"/>
          </p:nvPr>
        </p:nvSpPr>
        <p:spPr>
          <a:xfrm>
            <a:off x="594370" y="965615"/>
            <a:ext cx="11017663" cy="684513"/>
          </a:xfrm>
        </p:spPr>
        <p:txBody>
          <a:bodyPr anchor="t"/>
          <a:lstStyle>
            <a:lvl1pPr marL="0" indent="0">
              <a:buNone/>
              <a:defRPr sz="3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598564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Section Header Grey">
    <p:bg>
      <p:bgPr>
        <a:solidFill>
          <a:srgbClr val="50A6AB"/>
        </a:solidFill>
        <a:effectLst/>
      </p:bgPr>
    </p:bg>
    <p:spTree>
      <p:nvGrpSpPr>
        <p:cNvPr id="1" name=""/>
        <p:cNvGrpSpPr/>
        <p:nvPr/>
      </p:nvGrpSpPr>
      <p:grpSpPr>
        <a:xfrm>
          <a:off x="0" y="0"/>
          <a:ext cx="0" cy="0"/>
          <a:chOff x="0" y="0"/>
          <a:chExt cx="0" cy="0"/>
        </a:xfrm>
      </p:grpSpPr>
      <p:pic>
        <p:nvPicPr>
          <p:cNvPr id="25" name="Picture 24" descr="A picture containing background pattern&#10;&#10;Description automatically generated">
            <a:extLst>
              <a:ext uri="{FF2B5EF4-FFF2-40B4-BE49-F238E27FC236}">
                <a16:creationId xmlns:a16="http://schemas.microsoft.com/office/drawing/2014/main" id="{DC2E2BCC-8ED3-4640-9DEA-64CB888306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0"/>
            <a:ext cx="12192000" cy="6858000"/>
          </a:xfrm>
          <a:prstGeom prst="rect">
            <a:avLst/>
          </a:prstGeom>
        </p:spPr>
      </p:pic>
      <p:pic>
        <p:nvPicPr>
          <p:cNvPr id="5" name="Picture 4" descr="A picture containing background pattern&#10;&#10;Description automatically generated">
            <a:extLst>
              <a:ext uri="{FF2B5EF4-FFF2-40B4-BE49-F238E27FC236}">
                <a16:creationId xmlns:a16="http://schemas.microsoft.com/office/drawing/2014/main" id="{5E978146-4F48-F249-A656-FBC69E03B0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4" name="Picture 23" descr="A picture containing background pattern&#10;&#10;Description automatically generated">
            <a:extLst>
              <a:ext uri="{FF2B5EF4-FFF2-40B4-BE49-F238E27FC236}">
                <a16:creationId xmlns:a16="http://schemas.microsoft.com/office/drawing/2014/main" id="{15C3A44B-2A19-7248-9863-E9980D06C2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6748"/>
            <a:ext cx="12192000" cy="6858000"/>
          </a:xfrm>
          <a:prstGeom prst="rect">
            <a:avLst/>
          </a:prstGeom>
        </p:spPr>
      </p:pic>
      <p:sp>
        <p:nvSpPr>
          <p:cNvPr id="2" name="Title 1"/>
          <p:cNvSpPr>
            <a:spLocks noGrp="1"/>
          </p:cNvSpPr>
          <p:nvPr>
            <p:ph type="title" hasCustomPrompt="1"/>
          </p:nvPr>
        </p:nvSpPr>
        <p:spPr>
          <a:xfrm>
            <a:off x="594370" y="254924"/>
            <a:ext cx="11017663" cy="683452"/>
          </a:xfrm>
        </p:spPr>
        <p:txBody>
          <a:bodyPr anchor="t"/>
          <a:lstStyle>
            <a:lvl1pPr algn="l">
              <a:defRPr sz="3800" b="0" cap="none">
                <a:solidFill>
                  <a:srgbClr val="FFFFFF"/>
                </a:solidFill>
              </a:defRPr>
            </a:lvl1pPr>
          </a:lstStyle>
          <a:p>
            <a:r>
              <a:rPr lang="en-US" dirty="0"/>
              <a:t>click to edit master title style</a:t>
            </a:r>
          </a:p>
        </p:txBody>
      </p:sp>
      <p:sp>
        <p:nvSpPr>
          <p:cNvPr id="3" name="Text Placeholder 2"/>
          <p:cNvSpPr>
            <a:spLocks noGrp="1"/>
          </p:cNvSpPr>
          <p:nvPr>
            <p:ph type="body" idx="1" hasCustomPrompt="1"/>
          </p:nvPr>
        </p:nvSpPr>
        <p:spPr>
          <a:xfrm>
            <a:off x="594370" y="965615"/>
            <a:ext cx="11017663" cy="684513"/>
          </a:xfrm>
        </p:spPr>
        <p:txBody>
          <a:bodyPr anchor="t"/>
          <a:lstStyle>
            <a:lvl1pPr marL="0" indent="0">
              <a:buNone/>
              <a:defRPr sz="3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3" name="Content Placeholder 9">
            <a:extLst>
              <a:ext uri="{FF2B5EF4-FFF2-40B4-BE49-F238E27FC236}">
                <a16:creationId xmlns:a16="http://schemas.microsoft.com/office/drawing/2014/main" id="{AB7DA17E-9DCE-FF46-876F-2E23129B3441}"/>
              </a:ext>
            </a:extLst>
          </p:cNvPr>
          <p:cNvSpPr>
            <a:spLocks noGrp="1"/>
          </p:cNvSpPr>
          <p:nvPr>
            <p:ph sz="quarter" idx="12" hasCustomPrompt="1"/>
          </p:nvPr>
        </p:nvSpPr>
        <p:spPr>
          <a:xfrm>
            <a:off x="-4" y="3039470"/>
            <a:ext cx="3389744" cy="3107611"/>
          </a:xfrm>
        </p:spPr>
        <p:txBody>
          <a:bodyPr vert="horz" lIns="0" tIns="45720" rIns="0" bIns="45720" rtlCol="0" anchor="t">
            <a:noAutofit/>
          </a:bodyPr>
          <a:lstStyle>
            <a:lvl1pPr marL="0" indent="0" algn="r">
              <a:buNone/>
              <a:defRPr lang="en-US" sz="24500" b="0" cap="none"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pPr>
            <a:r>
              <a:rPr lang="en-US" dirty="0"/>
              <a:t>#</a:t>
            </a:r>
          </a:p>
        </p:txBody>
      </p:sp>
    </p:spTree>
    <p:extLst>
      <p:ext uri="{BB962C8B-B14F-4D97-AF65-F5344CB8AC3E}">
        <p14:creationId xmlns:p14="http://schemas.microsoft.com/office/powerpoint/2010/main" val="314249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Section Header Grey">
    <p:bg>
      <p:bgPr>
        <a:solidFill>
          <a:srgbClr val="E0684A"/>
        </a:solidFill>
        <a:effectLst/>
      </p:bgPr>
    </p:bg>
    <p:spTree>
      <p:nvGrpSpPr>
        <p:cNvPr id="1" name=""/>
        <p:cNvGrpSpPr/>
        <p:nvPr/>
      </p:nvGrpSpPr>
      <p:grpSpPr>
        <a:xfrm>
          <a:off x="0" y="0"/>
          <a:ext cx="0" cy="0"/>
          <a:chOff x="0" y="0"/>
          <a:chExt cx="0" cy="0"/>
        </a:xfrm>
      </p:grpSpPr>
      <p:pic>
        <p:nvPicPr>
          <p:cNvPr id="13" name="Picture 12" descr="A picture containing icon&#10;&#10;Description automatically generated">
            <a:extLst>
              <a:ext uri="{FF2B5EF4-FFF2-40B4-BE49-F238E27FC236}">
                <a16:creationId xmlns:a16="http://schemas.microsoft.com/office/drawing/2014/main" id="{3749E010-EEA9-4C4B-8F7B-31CFD54B66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1" y="0"/>
            <a:ext cx="12192000" cy="6858000"/>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B7B260F2-12D2-EE45-A49C-5612D7C52A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601" y="0"/>
            <a:ext cx="12192000" cy="6858000"/>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04B124BA-8389-AF48-94EA-039096417A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01" y="0"/>
            <a:ext cx="12192000" cy="6858000"/>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AA59999D-180D-BC48-B5F2-E535E3BAF4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8078"/>
            <a:ext cx="12192000" cy="6858000"/>
          </a:xfrm>
          <a:prstGeom prst="rect">
            <a:avLst/>
          </a:prstGeom>
        </p:spPr>
      </p:pic>
      <p:sp>
        <p:nvSpPr>
          <p:cNvPr id="2" name="Title 1"/>
          <p:cNvSpPr>
            <a:spLocks noGrp="1"/>
          </p:cNvSpPr>
          <p:nvPr>
            <p:ph type="title" hasCustomPrompt="1"/>
          </p:nvPr>
        </p:nvSpPr>
        <p:spPr>
          <a:xfrm>
            <a:off x="594370" y="254924"/>
            <a:ext cx="11017663" cy="683452"/>
          </a:xfrm>
        </p:spPr>
        <p:txBody>
          <a:bodyPr anchor="t"/>
          <a:lstStyle>
            <a:lvl1pPr algn="l">
              <a:defRPr sz="3800" b="0" cap="none">
                <a:solidFill>
                  <a:srgbClr val="FFFFFF"/>
                </a:solidFill>
              </a:defRPr>
            </a:lvl1pPr>
          </a:lstStyle>
          <a:p>
            <a:r>
              <a:rPr lang="en-US" dirty="0"/>
              <a:t>click to edit master title style</a:t>
            </a:r>
          </a:p>
        </p:txBody>
      </p:sp>
      <p:sp>
        <p:nvSpPr>
          <p:cNvPr id="3" name="Text Placeholder 2"/>
          <p:cNvSpPr>
            <a:spLocks noGrp="1"/>
          </p:cNvSpPr>
          <p:nvPr>
            <p:ph type="body" idx="1" hasCustomPrompt="1"/>
          </p:nvPr>
        </p:nvSpPr>
        <p:spPr>
          <a:xfrm>
            <a:off x="594370" y="965615"/>
            <a:ext cx="11017663" cy="684513"/>
          </a:xfrm>
        </p:spPr>
        <p:txBody>
          <a:bodyPr anchor="t"/>
          <a:lstStyle>
            <a:lvl1pPr marL="0" indent="0">
              <a:buNone/>
              <a:defRPr sz="3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3" name="Content Placeholder 9">
            <a:extLst>
              <a:ext uri="{FF2B5EF4-FFF2-40B4-BE49-F238E27FC236}">
                <a16:creationId xmlns:a16="http://schemas.microsoft.com/office/drawing/2014/main" id="{AB7DA17E-9DCE-FF46-876F-2E23129B3441}"/>
              </a:ext>
            </a:extLst>
          </p:cNvPr>
          <p:cNvSpPr>
            <a:spLocks noGrp="1"/>
          </p:cNvSpPr>
          <p:nvPr>
            <p:ph sz="quarter" idx="12" hasCustomPrompt="1"/>
          </p:nvPr>
        </p:nvSpPr>
        <p:spPr>
          <a:xfrm>
            <a:off x="21601" y="3065108"/>
            <a:ext cx="3389744" cy="3107611"/>
          </a:xfrm>
        </p:spPr>
        <p:txBody>
          <a:bodyPr vert="horz" lIns="0" tIns="45720" rIns="0" bIns="45720" rtlCol="0" anchor="t">
            <a:noAutofit/>
          </a:bodyPr>
          <a:lstStyle>
            <a:lvl1pPr marL="0" indent="0" algn="r">
              <a:buNone/>
              <a:defRPr lang="en-US" sz="24500" b="0" cap="none"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pPr>
            <a:r>
              <a:rPr lang="en-US" dirty="0"/>
              <a:t>#</a:t>
            </a:r>
          </a:p>
        </p:txBody>
      </p:sp>
    </p:spTree>
    <p:extLst>
      <p:ext uri="{BB962C8B-B14F-4D97-AF65-F5344CB8AC3E}">
        <p14:creationId xmlns:p14="http://schemas.microsoft.com/office/powerpoint/2010/main" val="3020359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Dark Green">
    <p:bg>
      <p:bgPr>
        <a:solidFill>
          <a:srgbClr val="F7C95E"/>
        </a:solidFill>
        <a:effectLst/>
      </p:bgPr>
    </p:bg>
    <p:spTree>
      <p:nvGrpSpPr>
        <p:cNvPr id="1" name=""/>
        <p:cNvGrpSpPr/>
        <p:nvPr/>
      </p:nvGrpSpPr>
      <p:grpSpPr>
        <a:xfrm>
          <a:off x="0" y="0"/>
          <a:ext cx="0" cy="0"/>
          <a:chOff x="0" y="0"/>
          <a:chExt cx="0" cy="0"/>
        </a:xfrm>
      </p:grpSpPr>
      <p:pic>
        <p:nvPicPr>
          <p:cNvPr id="31" name="Picture 30" descr="A picture containing icon&#10;&#10;Description automatically generated">
            <a:extLst>
              <a:ext uri="{FF2B5EF4-FFF2-40B4-BE49-F238E27FC236}">
                <a16:creationId xmlns:a16="http://schemas.microsoft.com/office/drawing/2014/main" id="{247E96B6-8087-F543-AB6E-3409F2FC6B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2" name="Picture 31">
            <a:extLst>
              <a:ext uri="{FF2B5EF4-FFF2-40B4-BE49-F238E27FC236}">
                <a16:creationId xmlns:a16="http://schemas.microsoft.com/office/drawing/2014/main" id="{4CB209AF-2677-7C48-94B5-6D24CE51CA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1" y="0"/>
            <a:ext cx="12192000" cy="6858000"/>
          </a:xfrm>
          <a:prstGeom prst="rect">
            <a:avLst/>
          </a:prstGeom>
        </p:spPr>
      </p:pic>
      <p:sp>
        <p:nvSpPr>
          <p:cNvPr id="23" name="Content Placeholder 9">
            <a:extLst>
              <a:ext uri="{FF2B5EF4-FFF2-40B4-BE49-F238E27FC236}">
                <a16:creationId xmlns:a16="http://schemas.microsoft.com/office/drawing/2014/main" id="{B2A0F6EC-68C8-2047-9194-5172D98DB2CB}"/>
              </a:ext>
            </a:extLst>
          </p:cNvPr>
          <p:cNvSpPr>
            <a:spLocks noGrp="1"/>
          </p:cNvSpPr>
          <p:nvPr>
            <p:ph sz="quarter" idx="12" hasCustomPrompt="1"/>
          </p:nvPr>
        </p:nvSpPr>
        <p:spPr>
          <a:xfrm>
            <a:off x="0" y="2990815"/>
            <a:ext cx="3389744" cy="3107611"/>
          </a:xfrm>
        </p:spPr>
        <p:txBody>
          <a:bodyPr vert="horz" lIns="0" tIns="45720" rIns="0" bIns="45720" rtlCol="0" anchor="t">
            <a:noAutofit/>
          </a:bodyPr>
          <a:lstStyle>
            <a:lvl1pPr marL="0" indent="0" algn="r">
              <a:buNone/>
              <a:defRPr lang="en-US" sz="24500" b="0" cap="none" smtClean="0">
                <a:solidFill>
                  <a:schemeClr val="tx1"/>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pPr>
            <a:r>
              <a:rPr lang="en-US" dirty="0"/>
              <a:t>#</a:t>
            </a:r>
          </a:p>
        </p:txBody>
      </p:sp>
      <p:sp>
        <p:nvSpPr>
          <p:cNvPr id="29" name="Title 1">
            <a:extLst>
              <a:ext uri="{FF2B5EF4-FFF2-40B4-BE49-F238E27FC236}">
                <a16:creationId xmlns:a16="http://schemas.microsoft.com/office/drawing/2014/main" id="{1695EF6E-9396-A54F-A7C3-4796BCA8B946}"/>
              </a:ext>
            </a:extLst>
          </p:cNvPr>
          <p:cNvSpPr>
            <a:spLocks noGrp="1"/>
          </p:cNvSpPr>
          <p:nvPr>
            <p:ph type="title" hasCustomPrompt="1"/>
          </p:nvPr>
        </p:nvSpPr>
        <p:spPr>
          <a:xfrm>
            <a:off x="594370" y="254924"/>
            <a:ext cx="11017663" cy="683452"/>
          </a:xfrm>
        </p:spPr>
        <p:txBody>
          <a:bodyPr anchor="t"/>
          <a:lstStyle>
            <a:lvl1pPr algn="l">
              <a:defRPr sz="3800" b="0" cap="none">
                <a:solidFill>
                  <a:schemeClr val="tx1"/>
                </a:solidFill>
              </a:defRPr>
            </a:lvl1pPr>
          </a:lstStyle>
          <a:p>
            <a:r>
              <a:rPr lang="en-US" dirty="0"/>
              <a:t>click to edit master title style</a:t>
            </a:r>
          </a:p>
        </p:txBody>
      </p:sp>
      <p:sp>
        <p:nvSpPr>
          <p:cNvPr id="30" name="Text Placeholder 2">
            <a:extLst>
              <a:ext uri="{FF2B5EF4-FFF2-40B4-BE49-F238E27FC236}">
                <a16:creationId xmlns:a16="http://schemas.microsoft.com/office/drawing/2014/main" id="{06AEFDBA-F030-364F-9098-33CA56DF47E0}"/>
              </a:ext>
            </a:extLst>
          </p:cNvPr>
          <p:cNvSpPr>
            <a:spLocks noGrp="1"/>
          </p:cNvSpPr>
          <p:nvPr>
            <p:ph type="body" idx="1" hasCustomPrompt="1"/>
          </p:nvPr>
        </p:nvSpPr>
        <p:spPr>
          <a:xfrm>
            <a:off x="594370" y="965615"/>
            <a:ext cx="11017663" cy="684513"/>
          </a:xfrm>
        </p:spPr>
        <p:txBody>
          <a:bodyPr anchor="t"/>
          <a:lstStyle>
            <a:lvl1pPr marL="0" indent="0">
              <a:buNone/>
              <a:defRPr sz="3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116101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Dark Blue">
    <p:bg>
      <p:bgPr>
        <a:solidFill>
          <a:srgbClr val="DAD9DA"/>
        </a:solidFill>
        <a:effectLst/>
      </p:bgPr>
    </p:bg>
    <p:spTree>
      <p:nvGrpSpPr>
        <p:cNvPr id="1" name=""/>
        <p:cNvGrpSpPr/>
        <p:nvPr/>
      </p:nvGrpSpPr>
      <p:grpSpPr>
        <a:xfrm>
          <a:off x="0" y="0"/>
          <a:ext cx="0" cy="0"/>
          <a:chOff x="0" y="0"/>
          <a:chExt cx="0" cy="0"/>
        </a:xfrm>
      </p:grpSpPr>
      <p:pic>
        <p:nvPicPr>
          <p:cNvPr id="25" name="Picture 24" descr="A picture containing background pattern&#10;&#10;Description automatically generated">
            <a:extLst>
              <a:ext uri="{FF2B5EF4-FFF2-40B4-BE49-F238E27FC236}">
                <a16:creationId xmlns:a16="http://schemas.microsoft.com/office/drawing/2014/main" id="{47D4473C-54F4-B047-A0E9-F6B7536872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6912"/>
            <a:ext cx="12192000" cy="6858000"/>
          </a:xfrm>
          <a:prstGeom prst="rect">
            <a:avLst/>
          </a:prstGeom>
        </p:spPr>
      </p:pic>
      <p:sp>
        <p:nvSpPr>
          <p:cNvPr id="2" name="Title 1"/>
          <p:cNvSpPr>
            <a:spLocks noGrp="1"/>
          </p:cNvSpPr>
          <p:nvPr>
            <p:ph type="title" hasCustomPrompt="1"/>
          </p:nvPr>
        </p:nvSpPr>
        <p:spPr>
          <a:xfrm>
            <a:off x="594370" y="254924"/>
            <a:ext cx="11017663" cy="683452"/>
          </a:xfrm>
        </p:spPr>
        <p:txBody>
          <a:bodyPr anchor="t"/>
          <a:lstStyle>
            <a:lvl1pPr algn="l">
              <a:defRPr sz="3800" b="0" cap="none">
                <a:solidFill>
                  <a:schemeClr val="tx1"/>
                </a:solidFill>
              </a:defRPr>
            </a:lvl1pPr>
          </a:lstStyle>
          <a:p>
            <a:r>
              <a:rPr lang="en-US" dirty="0"/>
              <a:t>click to edit master title style</a:t>
            </a:r>
          </a:p>
        </p:txBody>
      </p:sp>
      <p:sp>
        <p:nvSpPr>
          <p:cNvPr id="3" name="Text Placeholder 2"/>
          <p:cNvSpPr>
            <a:spLocks noGrp="1"/>
          </p:cNvSpPr>
          <p:nvPr>
            <p:ph type="body" idx="1" hasCustomPrompt="1"/>
          </p:nvPr>
        </p:nvSpPr>
        <p:spPr>
          <a:xfrm>
            <a:off x="594370" y="965615"/>
            <a:ext cx="11017663" cy="684513"/>
          </a:xfrm>
        </p:spPr>
        <p:txBody>
          <a:bodyPr anchor="t"/>
          <a:lstStyle>
            <a:lvl1pPr marL="0" indent="0">
              <a:buNone/>
              <a:defRPr sz="3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2" name="Content Placeholder 9">
            <a:extLst>
              <a:ext uri="{FF2B5EF4-FFF2-40B4-BE49-F238E27FC236}">
                <a16:creationId xmlns:a16="http://schemas.microsoft.com/office/drawing/2014/main" id="{6042430C-36A3-0A45-8A52-0D9C965D078A}"/>
              </a:ext>
            </a:extLst>
          </p:cNvPr>
          <p:cNvSpPr>
            <a:spLocks noGrp="1"/>
          </p:cNvSpPr>
          <p:nvPr>
            <p:ph sz="quarter" idx="12" hasCustomPrompt="1"/>
          </p:nvPr>
        </p:nvSpPr>
        <p:spPr>
          <a:xfrm>
            <a:off x="0" y="2955872"/>
            <a:ext cx="3389744" cy="3107611"/>
          </a:xfrm>
        </p:spPr>
        <p:txBody>
          <a:bodyPr vert="horz" lIns="0" tIns="45720" rIns="0" bIns="45720" rtlCol="0" anchor="t">
            <a:noAutofit/>
          </a:bodyPr>
          <a:lstStyle>
            <a:lvl1pPr marL="0" indent="0" algn="r">
              <a:buNone/>
              <a:defRPr lang="en-US" sz="24500" b="0" cap="none" smtClean="0">
                <a:solidFill>
                  <a:schemeClr val="tx1"/>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pPr>
            <a:r>
              <a:rPr lang="en-US" dirty="0"/>
              <a:t>#</a:t>
            </a:r>
          </a:p>
        </p:txBody>
      </p:sp>
    </p:spTree>
    <p:extLst>
      <p:ext uri="{BB962C8B-B14F-4D97-AF65-F5344CB8AC3E}">
        <p14:creationId xmlns:p14="http://schemas.microsoft.com/office/powerpoint/2010/main" val="2930379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214F-39AC-D24D-95A3-0E66098A5F5A}"/>
              </a:ext>
            </a:extLst>
          </p:cNvPr>
          <p:cNvSpPr>
            <a:spLocks noGrp="1"/>
          </p:cNvSpPr>
          <p:nvPr>
            <p:ph type="title"/>
          </p:nvPr>
        </p:nvSpPr>
        <p:spPr/>
        <p:txBody>
          <a:bodyPr/>
          <a:lstStyle/>
          <a:p>
            <a:r>
              <a:rPr lang="en-US" dirty="0"/>
              <a:t>Click to edit Master title style</a:t>
            </a:r>
            <a:endParaRPr lang="x-none" dirty="0"/>
          </a:p>
        </p:txBody>
      </p:sp>
      <p:sp>
        <p:nvSpPr>
          <p:cNvPr id="5" name="Rectangle 4">
            <a:extLst>
              <a:ext uri="{FF2B5EF4-FFF2-40B4-BE49-F238E27FC236}">
                <a16:creationId xmlns:a16="http://schemas.microsoft.com/office/drawing/2014/main" id="{39F48775-E26A-E342-A13A-FADAA4637FFF}"/>
              </a:ext>
            </a:extLst>
          </p:cNvPr>
          <p:cNvSpPr/>
          <p:nvPr userDrawn="1"/>
        </p:nvSpPr>
        <p:spPr>
          <a:xfrm>
            <a:off x="11394141" y="6338047"/>
            <a:ext cx="349624" cy="3328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7C9E2C00-31F7-B442-9F05-4A79E9075F95}"/>
              </a:ext>
            </a:extLst>
          </p:cNvPr>
          <p:cNvSpPr txBox="1"/>
          <p:nvPr userDrawn="1"/>
        </p:nvSpPr>
        <p:spPr>
          <a:xfrm>
            <a:off x="11242079" y="6450495"/>
            <a:ext cx="356840" cy="224588"/>
          </a:xfrm>
          <a:prstGeom prst="rect">
            <a:avLst/>
          </a:prstGeom>
        </p:spPr>
        <p:txBody>
          <a:bodyPr vert="horz" lIns="0" tIns="45720" rIns="0" bIns="45720" rtlCol="0" anchor="ctr"/>
          <a:lstStyle>
            <a:defPPr>
              <a:defRPr lang="en-US"/>
            </a:defPPr>
            <a:lvl1pPr algn="r">
              <a:defRPr sz="800"/>
            </a:lvl1pPr>
          </a:lstStyle>
          <a:p>
            <a:pPr lvl="0" algn="r"/>
            <a:fld id="{965A9741-32FB-9942-AAE4-37C9D12D3D1F}" type="slidenum">
              <a:rPr lang="en-US" sz="1100" b="0" smtClean="0">
                <a:solidFill>
                  <a:schemeClr val="bg1"/>
                </a:solidFill>
              </a:rPr>
              <a:pPr lvl="0" algn="r"/>
              <a:t>‹#›</a:t>
            </a:fld>
            <a:endParaRPr lang="en-US" sz="1600" b="0" dirty="0">
              <a:solidFill>
                <a:schemeClr val="bg1"/>
              </a:solidFill>
            </a:endParaRPr>
          </a:p>
        </p:txBody>
      </p:sp>
    </p:spTree>
    <p:extLst>
      <p:ext uri="{BB962C8B-B14F-4D97-AF65-F5344CB8AC3E}">
        <p14:creationId xmlns:p14="http://schemas.microsoft.com/office/powerpoint/2010/main" val="1462393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DAD9D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214F-39AC-D24D-95A3-0E66098A5F5A}"/>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x-none" dirty="0"/>
          </a:p>
        </p:txBody>
      </p:sp>
    </p:spTree>
    <p:extLst>
      <p:ext uri="{BB962C8B-B14F-4D97-AF65-F5344CB8AC3E}">
        <p14:creationId xmlns:p14="http://schemas.microsoft.com/office/powerpoint/2010/main" val="33794240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ack page S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A85E3A-13AC-4F12-86D3-EDF129467718}"/>
              </a:ext>
            </a:extLst>
          </p:cNvPr>
          <p:cNvPicPr>
            <a:picLocks noChangeAspect="1"/>
          </p:cNvPicPr>
          <p:nvPr userDrawn="1"/>
        </p:nvPicPr>
        <p:blipFill>
          <a:blip r:embed="rId2"/>
          <a:stretch>
            <a:fillRect/>
          </a:stretch>
        </p:blipFill>
        <p:spPr>
          <a:xfrm>
            <a:off x="4620003" y="3131058"/>
            <a:ext cx="2951994" cy="595885"/>
          </a:xfrm>
          <a:prstGeom prst="rect">
            <a:avLst/>
          </a:prstGeom>
        </p:spPr>
      </p:pic>
    </p:spTree>
    <p:extLst>
      <p:ext uri="{BB962C8B-B14F-4D97-AF65-F5344CB8AC3E}">
        <p14:creationId xmlns:p14="http://schemas.microsoft.com/office/powerpoint/2010/main" val="63159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cover saudi aramco 1">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820724" y="2697791"/>
            <a:ext cx="10974916" cy="1776301"/>
          </a:xfrm>
        </p:spPr>
        <p:txBody>
          <a:bodyPr/>
          <a:lstStyle>
            <a:lvl1pPr>
              <a:defRPr sz="5000">
                <a:solidFill>
                  <a:schemeClr val="tx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820725" y="4560981"/>
            <a:ext cx="5484283" cy="685277"/>
          </a:xfrm>
        </p:spPr>
        <p:txBody>
          <a:bodyPr/>
          <a:lstStyle>
            <a:lvl1pPr marL="0" indent="0" algn="l">
              <a:buNone/>
              <a:defRPr sz="1200" b="1" cap="none">
                <a:solidFill>
                  <a:srgbClr val="5556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A picture containing logo&#10;&#10;Description automatically generated">
            <a:extLst>
              <a:ext uri="{FF2B5EF4-FFF2-40B4-BE49-F238E27FC236}">
                <a16:creationId xmlns:a16="http://schemas.microsoft.com/office/drawing/2014/main" id="{A465F0DC-C7C7-F141-BA1B-366B8F41A2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42424" y="232357"/>
            <a:ext cx="2720615" cy="904359"/>
          </a:xfrm>
          <a:prstGeom prst="rect">
            <a:avLst/>
          </a:prstGeom>
        </p:spPr>
      </p:pic>
      <p:pic>
        <p:nvPicPr>
          <p:cNvPr id="5" name="Picture 4">
            <a:extLst>
              <a:ext uri="{FF2B5EF4-FFF2-40B4-BE49-F238E27FC236}">
                <a16:creationId xmlns:a16="http://schemas.microsoft.com/office/drawing/2014/main" id="{8E3D5F7D-D14E-4934-AF9E-36146B16146E}"/>
              </a:ext>
            </a:extLst>
          </p:cNvPr>
          <p:cNvPicPr>
            <a:picLocks noChangeAspect="1"/>
          </p:cNvPicPr>
          <p:nvPr userDrawn="1"/>
        </p:nvPicPr>
        <p:blipFill>
          <a:blip r:embed="rId3"/>
          <a:stretch>
            <a:fillRect/>
          </a:stretch>
        </p:blipFill>
        <p:spPr>
          <a:xfrm>
            <a:off x="0" y="6272074"/>
            <a:ext cx="11743968" cy="353569"/>
          </a:xfrm>
          <a:prstGeom prst="rect">
            <a:avLst/>
          </a:prstGeom>
        </p:spPr>
      </p:pic>
    </p:spTree>
    <p:extLst>
      <p:ext uri="{BB962C8B-B14F-4D97-AF65-F5344CB8AC3E}">
        <p14:creationId xmlns:p14="http://schemas.microsoft.com/office/powerpoint/2010/main" val="311442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1_cover saudi aramco 1">
    <p:bg>
      <p:bgPr>
        <a:solidFill>
          <a:schemeClr val="accent4"/>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DF6FF03-90B8-4341-A457-5E9BDB13D866}"/>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a:stretch/>
        </p:blipFill>
        <p:spPr>
          <a:xfrm>
            <a:off x="0" y="4845132"/>
            <a:ext cx="12192000" cy="2012868"/>
          </a:xfrm>
          <a:prstGeom prst="rect">
            <a:avLst/>
          </a:prstGeom>
        </p:spPr>
      </p:pic>
      <p:sp>
        <p:nvSpPr>
          <p:cNvPr id="2" name="Title 1"/>
          <p:cNvSpPr>
            <a:spLocks noGrp="1"/>
          </p:cNvSpPr>
          <p:nvPr userDrawn="1">
            <p:ph type="ctrTitle" hasCustomPrompt="1"/>
          </p:nvPr>
        </p:nvSpPr>
        <p:spPr>
          <a:xfrm>
            <a:off x="820724" y="1778387"/>
            <a:ext cx="10974916" cy="1776301"/>
          </a:xfrm>
        </p:spPr>
        <p:txBody>
          <a:bodyPr/>
          <a:lstStyle>
            <a:lvl1pPr>
              <a:defRPr sz="5000">
                <a:solidFill>
                  <a:schemeClr val="bg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820725" y="3641577"/>
            <a:ext cx="5484283" cy="685277"/>
          </a:xfrm>
        </p:spPr>
        <p:txBody>
          <a:bodyPr/>
          <a:lstStyle>
            <a:lvl1pPr marL="0" indent="0" algn="l">
              <a:buNone/>
              <a:defRPr sz="1200" b="1" cap="none">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id="{A655D0B5-362D-4FDC-8A66-C922A4B0EB7D}"/>
              </a:ext>
            </a:extLst>
          </p:cNvPr>
          <p:cNvPicPr>
            <a:picLocks noChangeAspect="1"/>
          </p:cNvPicPr>
          <p:nvPr userDrawn="1"/>
        </p:nvPicPr>
        <p:blipFill>
          <a:blip r:embed="rId3"/>
          <a:stretch>
            <a:fillRect/>
          </a:stretch>
        </p:blipFill>
        <p:spPr>
          <a:xfrm>
            <a:off x="9576819" y="239338"/>
            <a:ext cx="2336031" cy="473487"/>
          </a:xfrm>
          <a:prstGeom prst="rect">
            <a:avLst/>
          </a:prstGeom>
        </p:spPr>
      </p:pic>
    </p:spTree>
    <p:extLst>
      <p:ext uri="{BB962C8B-B14F-4D97-AF65-F5344CB8AC3E}">
        <p14:creationId xmlns:p14="http://schemas.microsoft.com/office/powerpoint/2010/main" val="13446786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3C42D63-7EE6-7545-9FBA-E8794FA19F11}"/>
              </a:ext>
            </a:extLst>
          </p:cNvPr>
          <p:cNvSpPr>
            <a:spLocks noGrp="1"/>
          </p:cNvSpPr>
          <p:nvPr>
            <p:ph type="pic" sz="quarter" idx="12"/>
          </p:nvPr>
        </p:nvSpPr>
        <p:spPr>
          <a:xfrm>
            <a:off x="6096000" y="7299"/>
            <a:ext cx="4673600" cy="6039904"/>
          </a:xfrm>
        </p:spPr>
        <p:txBody>
          <a:bodyPr/>
          <a:lstStyle/>
          <a:p>
            <a:endParaRPr lang="x-none"/>
          </a:p>
        </p:txBody>
      </p:sp>
      <p:sp>
        <p:nvSpPr>
          <p:cNvPr id="35" name="Content Placeholder 34">
            <a:extLst>
              <a:ext uri="{FF2B5EF4-FFF2-40B4-BE49-F238E27FC236}">
                <a16:creationId xmlns:a16="http://schemas.microsoft.com/office/drawing/2014/main" id="{EC509CF3-2782-304D-BEE5-2210F46E0A1D}"/>
              </a:ext>
            </a:extLst>
          </p:cNvPr>
          <p:cNvSpPr>
            <a:spLocks noGrp="1"/>
          </p:cNvSpPr>
          <p:nvPr>
            <p:ph sz="quarter" idx="13"/>
          </p:nvPr>
        </p:nvSpPr>
        <p:spPr>
          <a:xfrm>
            <a:off x="593081" y="2070100"/>
            <a:ext cx="4902200" cy="3977103"/>
          </a:xfrm>
        </p:spPr>
        <p:txBody>
          <a:bodyPr/>
          <a:lstStyle>
            <a:lvl1pPr>
              <a:buNone/>
              <a:defRPr sz="160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x-none" dirty="0"/>
          </a:p>
        </p:txBody>
      </p:sp>
      <p:sp>
        <p:nvSpPr>
          <p:cNvPr id="38" name="Text Placeholder 37">
            <a:extLst>
              <a:ext uri="{FF2B5EF4-FFF2-40B4-BE49-F238E27FC236}">
                <a16:creationId xmlns:a16="http://schemas.microsoft.com/office/drawing/2014/main" id="{64AC2644-6BD0-DF49-A926-0B8A02605F6F}"/>
              </a:ext>
            </a:extLst>
          </p:cNvPr>
          <p:cNvSpPr>
            <a:spLocks noGrp="1"/>
          </p:cNvSpPr>
          <p:nvPr>
            <p:ph type="body" sz="quarter" idx="14" hasCustomPrompt="1"/>
          </p:nvPr>
        </p:nvSpPr>
        <p:spPr>
          <a:xfrm>
            <a:off x="593725" y="558800"/>
            <a:ext cx="4524375" cy="520700"/>
          </a:xfrm>
        </p:spPr>
        <p:txBody>
          <a:bodyPr/>
          <a:lstStyle>
            <a:lvl1pPr>
              <a:buNone/>
              <a:defRPr sz="2400">
                <a:solidFill>
                  <a:srgbClr val="0F3699"/>
                </a:solidFill>
              </a:defRPr>
            </a:lvl1pPr>
          </a:lstStyle>
          <a:p>
            <a:pPr lvl="0"/>
            <a:r>
              <a:rPr lang="en-US" dirty="0"/>
              <a:t>Page title (24pt)</a:t>
            </a:r>
          </a:p>
        </p:txBody>
      </p:sp>
      <p:sp>
        <p:nvSpPr>
          <p:cNvPr id="41" name="Text Placeholder 37">
            <a:extLst>
              <a:ext uri="{FF2B5EF4-FFF2-40B4-BE49-F238E27FC236}">
                <a16:creationId xmlns:a16="http://schemas.microsoft.com/office/drawing/2014/main" id="{4E5DDAD5-000D-F447-81EE-8B8063C92338}"/>
              </a:ext>
            </a:extLst>
          </p:cNvPr>
          <p:cNvSpPr>
            <a:spLocks noGrp="1"/>
          </p:cNvSpPr>
          <p:nvPr>
            <p:ph type="body" sz="quarter" idx="15" hasCustomPrompt="1"/>
          </p:nvPr>
        </p:nvSpPr>
        <p:spPr>
          <a:xfrm>
            <a:off x="593081" y="1087404"/>
            <a:ext cx="4524375" cy="520700"/>
          </a:xfrm>
        </p:spPr>
        <p:txBody>
          <a:bodyPr/>
          <a:lstStyle>
            <a:lvl1pPr>
              <a:buNone/>
              <a:defRPr sz="2000">
                <a:solidFill>
                  <a:schemeClr val="tx1"/>
                </a:solidFill>
              </a:defRPr>
            </a:lvl1pPr>
          </a:lstStyle>
          <a:p>
            <a:pPr lvl="0"/>
            <a:r>
              <a:rPr lang="en-US" dirty="0"/>
              <a:t>Page title (20pt)</a:t>
            </a:r>
          </a:p>
        </p:txBody>
      </p:sp>
    </p:spTree>
    <p:extLst>
      <p:ext uri="{BB962C8B-B14F-4D97-AF65-F5344CB8AC3E}">
        <p14:creationId xmlns:p14="http://schemas.microsoft.com/office/powerpoint/2010/main" val="38980659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Content Placeholder 34">
            <a:extLst>
              <a:ext uri="{FF2B5EF4-FFF2-40B4-BE49-F238E27FC236}">
                <a16:creationId xmlns:a16="http://schemas.microsoft.com/office/drawing/2014/main" id="{12ABB935-E755-F049-A789-3DC23C0713F3}"/>
              </a:ext>
            </a:extLst>
          </p:cNvPr>
          <p:cNvSpPr>
            <a:spLocks noGrp="1"/>
          </p:cNvSpPr>
          <p:nvPr>
            <p:ph sz="quarter" idx="13"/>
          </p:nvPr>
        </p:nvSpPr>
        <p:spPr>
          <a:xfrm>
            <a:off x="593080" y="2070100"/>
            <a:ext cx="9897119" cy="3977103"/>
          </a:xfrm>
        </p:spPr>
        <p:txBody>
          <a:bodyPr/>
          <a:lstStyle>
            <a:lvl1pPr>
              <a:buNone/>
              <a:defRPr sz="160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x-none" dirty="0"/>
          </a:p>
        </p:txBody>
      </p:sp>
      <p:sp>
        <p:nvSpPr>
          <p:cNvPr id="19" name="Text Placeholder 37">
            <a:extLst>
              <a:ext uri="{FF2B5EF4-FFF2-40B4-BE49-F238E27FC236}">
                <a16:creationId xmlns:a16="http://schemas.microsoft.com/office/drawing/2014/main" id="{5B2F8463-D255-F344-A5C3-6CD6014AB91C}"/>
              </a:ext>
            </a:extLst>
          </p:cNvPr>
          <p:cNvSpPr>
            <a:spLocks noGrp="1"/>
          </p:cNvSpPr>
          <p:nvPr>
            <p:ph type="body" sz="quarter" idx="14" hasCustomPrompt="1"/>
          </p:nvPr>
        </p:nvSpPr>
        <p:spPr>
          <a:xfrm>
            <a:off x="593725" y="558800"/>
            <a:ext cx="4524375" cy="520700"/>
          </a:xfrm>
        </p:spPr>
        <p:txBody>
          <a:bodyPr/>
          <a:lstStyle>
            <a:lvl1pPr>
              <a:buNone/>
              <a:defRPr sz="2400">
                <a:solidFill>
                  <a:srgbClr val="0F3699"/>
                </a:solidFill>
              </a:defRPr>
            </a:lvl1pPr>
          </a:lstStyle>
          <a:p>
            <a:pPr lvl="0"/>
            <a:r>
              <a:rPr lang="en-US" dirty="0"/>
              <a:t>Page title (24pt)</a:t>
            </a:r>
          </a:p>
        </p:txBody>
      </p:sp>
      <p:sp>
        <p:nvSpPr>
          <p:cNvPr id="20" name="Text Placeholder 37">
            <a:extLst>
              <a:ext uri="{FF2B5EF4-FFF2-40B4-BE49-F238E27FC236}">
                <a16:creationId xmlns:a16="http://schemas.microsoft.com/office/drawing/2014/main" id="{FD0E11A2-1D78-484E-B06C-49087B8CD21D}"/>
              </a:ext>
            </a:extLst>
          </p:cNvPr>
          <p:cNvSpPr>
            <a:spLocks noGrp="1"/>
          </p:cNvSpPr>
          <p:nvPr>
            <p:ph type="body" sz="quarter" idx="15" hasCustomPrompt="1"/>
          </p:nvPr>
        </p:nvSpPr>
        <p:spPr>
          <a:xfrm>
            <a:off x="593081" y="1087404"/>
            <a:ext cx="4524375" cy="520700"/>
          </a:xfrm>
        </p:spPr>
        <p:txBody>
          <a:bodyPr/>
          <a:lstStyle>
            <a:lvl1pPr>
              <a:buNone/>
              <a:defRPr sz="2000">
                <a:solidFill>
                  <a:schemeClr val="tx1"/>
                </a:solidFill>
              </a:defRPr>
            </a:lvl1pPr>
          </a:lstStyle>
          <a:p>
            <a:pPr lvl="0"/>
            <a:r>
              <a:rPr lang="en-US" dirty="0"/>
              <a:t>Page title (20pt)</a:t>
            </a:r>
          </a:p>
        </p:txBody>
      </p:sp>
    </p:spTree>
    <p:extLst>
      <p:ext uri="{BB962C8B-B14F-4D97-AF65-F5344CB8AC3E}">
        <p14:creationId xmlns:p14="http://schemas.microsoft.com/office/powerpoint/2010/main" val="9232887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080" y="274639"/>
            <a:ext cx="11018953" cy="824221"/>
          </a:xfrm>
        </p:spPr>
        <p:txBody>
          <a:bodyPr/>
          <a:lstStyle/>
          <a:p>
            <a:r>
              <a:rPr lang="en-US" dirty="0"/>
              <a:t>Click to edit master title style</a:t>
            </a:r>
          </a:p>
        </p:txBody>
      </p:sp>
      <p:sp>
        <p:nvSpPr>
          <p:cNvPr id="4" name="Content Placeholder 3"/>
          <p:cNvSpPr>
            <a:spLocks noGrp="1"/>
          </p:cNvSpPr>
          <p:nvPr>
            <p:ph sz="half" idx="2"/>
          </p:nvPr>
        </p:nvSpPr>
        <p:spPr>
          <a:xfrm>
            <a:off x="4365196" y="1480499"/>
            <a:ext cx="3474720" cy="4572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12"/>
          </p:nvPr>
        </p:nvSpPr>
        <p:spPr>
          <a:xfrm>
            <a:off x="8137312" y="1480499"/>
            <a:ext cx="3474720" cy="4572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
          </p:nvPr>
        </p:nvSpPr>
        <p:spPr>
          <a:xfrm>
            <a:off x="593079" y="1480499"/>
            <a:ext cx="3474720" cy="4572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0794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09601" y="2137317"/>
            <a:ext cx="2372319" cy="3916010"/>
          </a:xfrm>
        </p:spPr>
        <p:txBody>
          <a:bodyPr/>
          <a:lstStyle>
            <a:lvl1pPr marL="111125" indent="-111125">
              <a:spcBef>
                <a:spcPts val="300"/>
              </a:spcBef>
              <a:buFont typeface="+mj-lt"/>
              <a:buAutoNum type="arabicPeriod"/>
              <a:defRPr sz="1000">
                <a:solidFill>
                  <a:schemeClr val="tx2"/>
                </a:solidFill>
              </a:defRPr>
            </a:lvl1pPr>
            <a:lvl2pPr marL="111125" indent="0">
              <a:spcBef>
                <a:spcPts val="300"/>
              </a:spcBef>
              <a:buNone/>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9" name="Table Placeholder 8"/>
          <p:cNvSpPr>
            <a:spLocks noGrp="1"/>
          </p:cNvSpPr>
          <p:nvPr>
            <p:ph type="tbl" sz="quarter" idx="12"/>
          </p:nvPr>
        </p:nvSpPr>
        <p:spPr>
          <a:xfrm>
            <a:off x="2989612" y="1480828"/>
            <a:ext cx="8624176" cy="4571806"/>
          </a:xfrm>
        </p:spPr>
        <p:txBody>
          <a:bodyPr/>
          <a:lstStyle>
            <a:lvl1pPr marL="0" indent="0">
              <a:buNone/>
              <a:defRPr sz="1000"/>
            </a:lvl1pPr>
          </a:lstStyle>
          <a:p>
            <a:r>
              <a:rPr lang="en-US"/>
              <a:t>Click icon to add table</a:t>
            </a:r>
          </a:p>
        </p:txBody>
      </p:sp>
    </p:spTree>
    <p:extLst>
      <p:ext uri="{BB962C8B-B14F-4D97-AF65-F5344CB8AC3E}">
        <p14:creationId xmlns:p14="http://schemas.microsoft.com/office/powerpoint/2010/main" val="3277472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1848359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526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rgbClr val="5F646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079" y="256033"/>
            <a:ext cx="11018955" cy="824221"/>
          </a:xfrm>
        </p:spPr>
        <p:txBody>
          <a:bodyPr/>
          <a:lstStyle>
            <a:lvl1pPr>
              <a:defRPr sz="38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593080" y="1480499"/>
            <a:ext cx="11018953" cy="4566704"/>
          </a:xfrm>
        </p:spPr>
        <p:txBody>
          <a:bodyPr/>
          <a:lstStyle>
            <a:lvl1pPr marL="457200" indent="-457200">
              <a:spcBef>
                <a:spcPts val="1400"/>
              </a:spcBef>
              <a:buFont typeface="+mj-lt"/>
              <a:buAutoNum type="arabicPeriod"/>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4" name="Picture 3">
            <a:extLst>
              <a:ext uri="{FF2B5EF4-FFF2-40B4-BE49-F238E27FC236}">
                <a16:creationId xmlns:a16="http://schemas.microsoft.com/office/drawing/2014/main" id="{C70C8FB0-6611-4571-A51B-D3C84CC9BF51}"/>
              </a:ext>
            </a:extLst>
          </p:cNvPr>
          <p:cNvPicPr>
            <a:picLocks noChangeAspect="1"/>
          </p:cNvPicPr>
          <p:nvPr userDrawn="1"/>
        </p:nvPicPr>
        <p:blipFill>
          <a:blip r:embed="rId2"/>
          <a:stretch>
            <a:fillRect/>
          </a:stretch>
        </p:blipFill>
        <p:spPr>
          <a:xfrm>
            <a:off x="0" y="6166713"/>
            <a:ext cx="11743968" cy="262129"/>
          </a:xfrm>
          <a:prstGeom prst="rect">
            <a:avLst/>
          </a:prstGeom>
        </p:spPr>
      </p:pic>
    </p:spTree>
    <p:extLst>
      <p:ext uri="{BB962C8B-B14F-4D97-AF65-F5344CB8AC3E}">
        <p14:creationId xmlns:p14="http://schemas.microsoft.com/office/powerpoint/2010/main" val="25907170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p:bg>
      <p:bgPr>
        <a:solidFill>
          <a:schemeClr val="accent6"/>
        </a:solidFill>
        <a:effectLst/>
      </p:bgPr>
    </p:bg>
    <p:spTree>
      <p:nvGrpSpPr>
        <p:cNvPr id="1" name=""/>
        <p:cNvGrpSpPr/>
        <p:nvPr/>
      </p:nvGrpSpPr>
      <p:grpSpPr>
        <a:xfrm>
          <a:off x="0" y="0"/>
          <a:ext cx="0" cy="0"/>
          <a:chOff x="0" y="0"/>
          <a:chExt cx="0" cy="0"/>
        </a:xfrm>
      </p:grpSpPr>
      <p:sp>
        <p:nvSpPr>
          <p:cNvPr id="16" name="Content Placeholder 9">
            <a:extLst>
              <a:ext uri="{FF2B5EF4-FFF2-40B4-BE49-F238E27FC236}">
                <a16:creationId xmlns:a16="http://schemas.microsoft.com/office/drawing/2014/main" id="{A9BB7AF4-46E4-7140-9B6B-4FABFD122D10}"/>
              </a:ext>
            </a:extLst>
          </p:cNvPr>
          <p:cNvSpPr>
            <a:spLocks noGrp="1"/>
          </p:cNvSpPr>
          <p:nvPr>
            <p:ph sz="quarter" idx="12" hasCustomPrompt="1"/>
          </p:nvPr>
        </p:nvSpPr>
        <p:spPr>
          <a:xfrm>
            <a:off x="1" y="3750388"/>
            <a:ext cx="12192000" cy="3107611"/>
          </a:xfrm>
        </p:spPr>
        <p:txBody>
          <a:bodyPr vert="horz" lIns="0" tIns="45720" rIns="0" bIns="45720" rtlCol="0" anchor="t">
            <a:noAutofit/>
          </a:bodyPr>
          <a:lstStyle>
            <a:lvl1pPr marL="0" indent="0" algn="r">
              <a:buNone/>
              <a:defRPr lang="en-US" sz="24500" b="0" cap="none"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pPr>
            <a:r>
              <a:rPr lang="en-US" dirty="0"/>
              <a:t>#</a:t>
            </a:r>
          </a:p>
        </p:txBody>
      </p:sp>
      <p:sp>
        <p:nvSpPr>
          <p:cNvPr id="2" name="Title 1"/>
          <p:cNvSpPr>
            <a:spLocks noGrp="1"/>
          </p:cNvSpPr>
          <p:nvPr>
            <p:ph type="title" hasCustomPrompt="1"/>
          </p:nvPr>
        </p:nvSpPr>
        <p:spPr>
          <a:xfrm>
            <a:off x="594370" y="254924"/>
            <a:ext cx="11017663" cy="683452"/>
          </a:xfrm>
        </p:spPr>
        <p:txBody>
          <a:bodyPr anchor="t"/>
          <a:lstStyle>
            <a:lvl1pPr algn="l">
              <a:defRPr sz="3800" b="0" cap="none">
                <a:solidFill>
                  <a:srgbClr val="FFFFFF"/>
                </a:solidFill>
              </a:defRPr>
            </a:lvl1pPr>
          </a:lstStyle>
          <a:p>
            <a:r>
              <a:rPr lang="en-US" dirty="0"/>
              <a:t>click to edit master title style</a:t>
            </a:r>
          </a:p>
        </p:txBody>
      </p:sp>
      <p:sp>
        <p:nvSpPr>
          <p:cNvPr id="3" name="Text Placeholder 2"/>
          <p:cNvSpPr>
            <a:spLocks noGrp="1"/>
          </p:cNvSpPr>
          <p:nvPr>
            <p:ph type="body" idx="1" hasCustomPrompt="1"/>
          </p:nvPr>
        </p:nvSpPr>
        <p:spPr>
          <a:xfrm>
            <a:off x="594370" y="965615"/>
            <a:ext cx="11017663" cy="684513"/>
          </a:xfrm>
        </p:spPr>
        <p:txBody>
          <a:bodyPr anchor="t"/>
          <a:lstStyle>
            <a:lvl1pPr marL="0" indent="0">
              <a:buNone/>
              <a:defRPr sz="3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256941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Section Header Grey">
    <p:bg>
      <p:bgPr>
        <a:solidFill>
          <a:srgbClr val="9D9FA2"/>
        </a:solidFill>
        <a:effectLst/>
      </p:bgPr>
    </p:bg>
    <p:spTree>
      <p:nvGrpSpPr>
        <p:cNvPr id="1" name=""/>
        <p:cNvGrpSpPr/>
        <p:nvPr/>
      </p:nvGrpSpPr>
      <p:grpSpPr>
        <a:xfrm>
          <a:off x="0" y="0"/>
          <a:ext cx="0" cy="0"/>
          <a:chOff x="0" y="0"/>
          <a:chExt cx="0" cy="0"/>
        </a:xfrm>
      </p:grpSpPr>
      <p:sp>
        <p:nvSpPr>
          <p:cNvPr id="14" name="Content Placeholder 9">
            <a:extLst>
              <a:ext uri="{FF2B5EF4-FFF2-40B4-BE49-F238E27FC236}">
                <a16:creationId xmlns:a16="http://schemas.microsoft.com/office/drawing/2014/main" id="{50DA0A93-3220-D24D-9C41-BCBA62B66BBA}"/>
              </a:ext>
            </a:extLst>
          </p:cNvPr>
          <p:cNvSpPr>
            <a:spLocks noGrp="1"/>
          </p:cNvSpPr>
          <p:nvPr>
            <p:ph sz="quarter" idx="12" hasCustomPrompt="1"/>
          </p:nvPr>
        </p:nvSpPr>
        <p:spPr>
          <a:xfrm>
            <a:off x="1" y="3750388"/>
            <a:ext cx="12192000" cy="3107611"/>
          </a:xfrm>
        </p:spPr>
        <p:txBody>
          <a:bodyPr vert="horz" lIns="0" tIns="45720" rIns="0" bIns="45720" rtlCol="0" anchor="t">
            <a:noAutofit/>
          </a:bodyPr>
          <a:lstStyle>
            <a:lvl1pPr marL="0" indent="0" algn="r">
              <a:buNone/>
              <a:defRPr lang="en-US" sz="24500" b="0" cap="none"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pPr>
            <a:r>
              <a:rPr lang="en-US" dirty="0"/>
              <a:t>#</a:t>
            </a:r>
          </a:p>
        </p:txBody>
      </p:sp>
      <p:sp>
        <p:nvSpPr>
          <p:cNvPr id="2" name="Title 1"/>
          <p:cNvSpPr>
            <a:spLocks noGrp="1"/>
          </p:cNvSpPr>
          <p:nvPr>
            <p:ph type="title" hasCustomPrompt="1"/>
          </p:nvPr>
        </p:nvSpPr>
        <p:spPr>
          <a:xfrm>
            <a:off x="594370" y="254924"/>
            <a:ext cx="11017663" cy="683452"/>
          </a:xfrm>
        </p:spPr>
        <p:txBody>
          <a:bodyPr anchor="t"/>
          <a:lstStyle>
            <a:lvl1pPr algn="l">
              <a:defRPr sz="3800" b="0" cap="none">
                <a:solidFill>
                  <a:srgbClr val="FFFFFF"/>
                </a:solidFill>
              </a:defRPr>
            </a:lvl1pPr>
          </a:lstStyle>
          <a:p>
            <a:r>
              <a:rPr lang="en-US" dirty="0"/>
              <a:t>click to edit master title style</a:t>
            </a:r>
          </a:p>
        </p:txBody>
      </p:sp>
      <p:sp>
        <p:nvSpPr>
          <p:cNvPr id="3" name="Text Placeholder 2"/>
          <p:cNvSpPr>
            <a:spLocks noGrp="1"/>
          </p:cNvSpPr>
          <p:nvPr>
            <p:ph type="body" idx="1" hasCustomPrompt="1"/>
          </p:nvPr>
        </p:nvSpPr>
        <p:spPr>
          <a:xfrm>
            <a:off x="594370" y="965615"/>
            <a:ext cx="11017663" cy="684513"/>
          </a:xfrm>
        </p:spPr>
        <p:txBody>
          <a:bodyPr anchor="t"/>
          <a:lstStyle>
            <a:lvl1pPr marL="0" indent="0">
              <a:buNone/>
              <a:defRPr sz="3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064551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Header Dark Green">
    <p:bg>
      <p:bgPr>
        <a:solidFill>
          <a:srgbClr val="C0C0BF"/>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148DA456-B5AF-8D4C-A497-1477EA64DF14}"/>
              </a:ext>
            </a:extLst>
          </p:cNvPr>
          <p:cNvSpPr>
            <a:spLocks noGrp="1"/>
          </p:cNvSpPr>
          <p:nvPr>
            <p:ph sz="quarter" idx="12" hasCustomPrompt="1"/>
          </p:nvPr>
        </p:nvSpPr>
        <p:spPr>
          <a:xfrm>
            <a:off x="1" y="3750388"/>
            <a:ext cx="12192000" cy="3107611"/>
          </a:xfrm>
        </p:spPr>
        <p:txBody>
          <a:bodyPr vert="horz" lIns="0" tIns="45720" rIns="0" bIns="45720" rtlCol="0" anchor="t">
            <a:noAutofit/>
          </a:bodyPr>
          <a:lstStyle>
            <a:lvl1pPr marL="0" indent="0" algn="r">
              <a:buNone/>
              <a:defRPr lang="en-US" sz="24500" b="0" cap="none" smtClean="0">
                <a:solidFill>
                  <a:schemeClr val="tx1"/>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pPr>
            <a:r>
              <a:rPr lang="en-US" dirty="0"/>
              <a:t>#</a:t>
            </a:r>
          </a:p>
        </p:txBody>
      </p:sp>
      <p:sp>
        <p:nvSpPr>
          <p:cNvPr id="2" name="Title 1"/>
          <p:cNvSpPr>
            <a:spLocks noGrp="1"/>
          </p:cNvSpPr>
          <p:nvPr>
            <p:ph type="title" hasCustomPrompt="1"/>
          </p:nvPr>
        </p:nvSpPr>
        <p:spPr>
          <a:xfrm>
            <a:off x="594370" y="254924"/>
            <a:ext cx="11017663" cy="683452"/>
          </a:xfrm>
        </p:spPr>
        <p:txBody>
          <a:bodyPr anchor="t"/>
          <a:lstStyle>
            <a:lvl1pPr algn="l">
              <a:defRPr sz="3800" b="0" cap="none">
                <a:solidFill>
                  <a:schemeClr val="tx1"/>
                </a:solidFill>
              </a:defRPr>
            </a:lvl1pPr>
          </a:lstStyle>
          <a:p>
            <a:r>
              <a:rPr lang="en-US" dirty="0"/>
              <a:t>click to edit master title style</a:t>
            </a:r>
          </a:p>
        </p:txBody>
      </p:sp>
      <p:sp>
        <p:nvSpPr>
          <p:cNvPr id="3" name="Text Placeholder 2"/>
          <p:cNvSpPr>
            <a:spLocks noGrp="1"/>
          </p:cNvSpPr>
          <p:nvPr>
            <p:ph type="body" idx="1" hasCustomPrompt="1"/>
          </p:nvPr>
        </p:nvSpPr>
        <p:spPr>
          <a:xfrm>
            <a:off x="594370" y="965615"/>
            <a:ext cx="11017663" cy="684513"/>
          </a:xfrm>
        </p:spPr>
        <p:txBody>
          <a:bodyPr anchor="t"/>
          <a:lstStyle>
            <a:lvl1pPr marL="0" indent="0">
              <a:buNone/>
              <a:defRPr sz="3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3919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5_cover saudi aramco 1">
    <p:bg>
      <p:bgPr>
        <a:solidFill>
          <a:srgbClr val="0E369A"/>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820724" y="1778387"/>
            <a:ext cx="10974916" cy="1776301"/>
          </a:xfrm>
        </p:spPr>
        <p:txBody>
          <a:bodyPr/>
          <a:lstStyle>
            <a:lvl1pPr>
              <a:defRPr sz="5000">
                <a:solidFill>
                  <a:schemeClr val="bg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820725" y="3641577"/>
            <a:ext cx="5484283" cy="685277"/>
          </a:xfrm>
        </p:spPr>
        <p:txBody>
          <a:bodyPr/>
          <a:lstStyle>
            <a:lvl1pPr marL="0" indent="0" algn="l">
              <a:buNone/>
              <a:defRPr sz="1200" b="1" cap="none">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a:extLst>
              <a:ext uri="{FF2B5EF4-FFF2-40B4-BE49-F238E27FC236}">
                <a16:creationId xmlns:a16="http://schemas.microsoft.com/office/drawing/2014/main" id="{D21632BF-2198-3E4D-9553-3E73FE614081}"/>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a:stretch/>
        </p:blipFill>
        <p:spPr>
          <a:xfrm>
            <a:off x="0" y="4845132"/>
            <a:ext cx="12192000" cy="2012868"/>
          </a:xfrm>
          <a:prstGeom prst="rect">
            <a:avLst/>
          </a:prstGeom>
        </p:spPr>
      </p:pic>
      <p:pic>
        <p:nvPicPr>
          <p:cNvPr id="6" name="Picture 5">
            <a:extLst>
              <a:ext uri="{FF2B5EF4-FFF2-40B4-BE49-F238E27FC236}">
                <a16:creationId xmlns:a16="http://schemas.microsoft.com/office/drawing/2014/main" id="{8CE835F3-EA2A-4543-BF34-F7879C1EB8BD}"/>
              </a:ext>
            </a:extLst>
          </p:cNvPr>
          <p:cNvPicPr>
            <a:picLocks noChangeAspect="1"/>
          </p:cNvPicPr>
          <p:nvPr userDrawn="1"/>
        </p:nvPicPr>
        <p:blipFill>
          <a:blip r:embed="rId3"/>
          <a:stretch>
            <a:fillRect/>
          </a:stretch>
        </p:blipFill>
        <p:spPr>
          <a:xfrm>
            <a:off x="9576819" y="239338"/>
            <a:ext cx="2336031" cy="473487"/>
          </a:xfrm>
          <a:prstGeom prst="rect">
            <a:avLst/>
          </a:prstGeom>
        </p:spPr>
      </p:pic>
    </p:spTree>
    <p:extLst>
      <p:ext uri="{BB962C8B-B14F-4D97-AF65-F5344CB8AC3E}">
        <p14:creationId xmlns:p14="http://schemas.microsoft.com/office/powerpoint/2010/main" val="30831421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Header Dark Blue">
    <p:bg>
      <p:bgPr>
        <a:solidFill>
          <a:srgbClr val="DAD9DA"/>
        </a:solidFill>
        <a:effectLst/>
      </p:bgPr>
    </p:bg>
    <p:spTree>
      <p:nvGrpSpPr>
        <p:cNvPr id="1" name=""/>
        <p:cNvGrpSpPr/>
        <p:nvPr/>
      </p:nvGrpSpPr>
      <p:grpSpPr>
        <a:xfrm>
          <a:off x="0" y="0"/>
          <a:ext cx="0" cy="0"/>
          <a:chOff x="0" y="0"/>
          <a:chExt cx="0" cy="0"/>
        </a:xfrm>
      </p:grpSpPr>
      <p:sp>
        <p:nvSpPr>
          <p:cNvPr id="14" name="Content Placeholder 9">
            <a:extLst>
              <a:ext uri="{FF2B5EF4-FFF2-40B4-BE49-F238E27FC236}">
                <a16:creationId xmlns:a16="http://schemas.microsoft.com/office/drawing/2014/main" id="{62BA4AFF-AE5C-EA44-9FE7-24A0339B6570}"/>
              </a:ext>
            </a:extLst>
          </p:cNvPr>
          <p:cNvSpPr>
            <a:spLocks noGrp="1"/>
          </p:cNvSpPr>
          <p:nvPr>
            <p:ph sz="quarter" idx="12" hasCustomPrompt="1"/>
          </p:nvPr>
        </p:nvSpPr>
        <p:spPr>
          <a:xfrm>
            <a:off x="1" y="3750388"/>
            <a:ext cx="12192000" cy="3107611"/>
          </a:xfrm>
        </p:spPr>
        <p:txBody>
          <a:bodyPr vert="horz" lIns="0" tIns="45720" rIns="0" bIns="45720" rtlCol="0" anchor="t">
            <a:noAutofit/>
          </a:bodyPr>
          <a:lstStyle>
            <a:lvl1pPr marL="0" indent="0" algn="r">
              <a:buNone/>
              <a:defRPr lang="en-US" sz="24500" b="0" cap="none" smtClean="0">
                <a:solidFill>
                  <a:schemeClr val="tx1"/>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pPr>
            <a:r>
              <a:rPr lang="en-US" dirty="0"/>
              <a:t>#</a:t>
            </a:r>
          </a:p>
        </p:txBody>
      </p:sp>
      <p:sp>
        <p:nvSpPr>
          <p:cNvPr id="2" name="Title 1"/>
          <p:cNvSpPr>
            <a:spLocks noGrp="1"/>
          </p:cNvSpPr>
          <p:nvPr>
            <p:ph type="title" hasCustomPrompt="1"/>
          </p:nvPr>
        </p:nvSpPr>
        <p:spPr>
          <a:xfrm>
            <a:off x="594370" y="254924"/>
            <a:ext cx="11017663" cy="683452"/>
          </a:xfrm>
        </p:spPr>
        <p:txBody>
          <a:bodyPr anchor="t"/>
          <a:lstStyle>
            <a:lvl1pPr algn="l">
              <a:defRPr sz="3800" b="0" cap="none">
                <a:solidFill>
                  <a:schemeClr val="tx1"/>
                </a:solidFill>
              </a:defRPr>
            </a:lvl1pPr>
          </a:lstStyle>
          <a:p>
            <a:r>
              <a:rPr lang="en-US" dirty="0"/>
              <a:t>click to edit master title style</a:t>
            </a:r>
          </a:p>
        </p:txBody>
      </p:sp>
      <p:sp>
        <p:nvSpPr>
          <p:cNvPr id="3" name="Text Placeholder 2"/>
          <p:cNvSpPr>
            <a:spLocks noGrp="1"/>
          </p:cNvSpPr>
          <p:nvPr>
            <p:ph type="body" idx="1" hasCustomPrompt="1"/>
          </p:nvPr>
        </p:nvSpPr>
        <p:spPr>
          <a:xfrm>
            <a:off x="594370" y="965615"/>
            <a:ext cx="11017663" cy="684513"/>
          </a:xfrm>
        </p:spPr>
        <p:txBody>
          <a:bodyPr anchor="t"/>
          <a:lstStyle>
            <a:lvl1pPr marL="0" indent="0">
              <a:buNone/>
              <a:defRPr sz="3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8477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ver saudi aramco 2">
    <p:spTree>
      <p:nvGrpSpPr>
        <p:cNvPr id="1" name=""/>
        <p:cNvGrpSpPr/>
        <p:nvPr/>
      </p:nvGrpSpPr>
      <p:grpSpPr>
        <a:xfrm>
          <a:off x="0" y="0"/>
          <a:ext cx="0" cy="0"/>
          <a:chOff x="0" y="0"/>
          <a:chExt cx="0" cy="0"/>
        </a:xfrm>
      </p:grpSpPr>
      <p:pic>
        <p:nvPicPr>
          <p:cNvPr id="10" name="Picture 9" descr="A picture containing logo&#10;&#10;Description automatically generated">
            <a:extLst>
              <a:ext uri="{FF2B5EF4-FFF2-40B4-BE49-F238E27FC236}">
                <a16:creationId xmlns:a16="http://schemas.microsoft.com/office/drawing/2014/main" id="{BFC74299-95E7-5746-A2E5-952444C769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42424" y="232357"/>
            <a:ext cx="2720615" cy="904359"/>
          </a:xfrm>
          <a:prstGeom prst="rect">
            <a:avLst/>
          </a:prstGeom>
        </p:spPr>
      </p:pic>
      <p:pic>
        <p:nvPicPr>
          <p:cNvPr id="23" name="Picture 22" descr="A picture containing background pattern&#10;&#10;Description automatically generated">
            <a:extLst>
              <a:ext uri="{FF2B5EF4-FFF2-40B4-BE49-F238E27FC236}">
                <a16:creationId xmlns:a16="http://schemas.microsoft.com/office/drawing/2014/main" id="{07FAA7D6-6A65-264B-9AEC-F6FF5C20F8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716" t="44326"/>
          <a:stretch/>
        </p:blipFill>
        <p:spPr>
          <a:xfrm>
            <a:off x="6578600" y="2599849"/>
            <a:ext cx="5613400" cy="4258152"/>
          </a:xfrm>
          <a:prstGeom prst="rect">
            <a:avLst/>
          </a:prstGeom>
        </p:spPr>
      </p:pic>
      <p:sp>
        <p:nvSpPr>
          <p:cNvPr id="28" name="Title 1">
            <a:extLst>
              <a:ext uri="{FF2B5EF4-FFF2-40B4-BE49-F238E27FC236}">
                <a16:creationId xmlns:a16="http://schemas.microsoft.com/office/drawing/2014/main" id="{5B70276A-0498-2349-ABAA-B1B05F48F2CC}"/>
              </a:ext>
            </a:extLst>
          </p:cNvPr>
          <p:cNvSpPr>
            <a:spLocks noGrp="1"/>
          </p:cNvSpPr>
          <p:nvPr>
            <p:ph type="ctrTitle" hasCustomPrompt="1"/>
          </p:nvPr>
        </p:nvSpPr>
        <p:spPr>
          <a:xfrm>
            <a:off x="820724" y="2697791"/>
            <a:ext cx="10974916" cy="1776301"/>
          </a:xfrm>
        </p:spPr>
        <p:txBody>
          <a:bodyPr/>
          <a:lstStyle>
            <a:lvl1pPr>
              <a:defRPr sz="5000">
                <a:solidFill>
                  <a:schemeClr val="tx1"/>
                </a:solidFill>
              </a:defRPr>
            </a:lvl1pPr>
          </a:lstStyle>
          <a:p>
            <a:r>
              <a:rPr lang="en-US" dirty="0"/>
              <a:t>click to edit master title style</a:t>
            </a:r>
          </a:p>
        </p:txBody>
      </p:sp>
      <p:sp>
        <p:nvSpPr>
          <p:cNvPr id="29" name="Subtitle 2">
            <a:extLst>
              <a:ext uri="{FF2B5EF4-FFF2-40B4-BE49-F238E27FC236}">
                <a16:creationId xmlns:a16="http://schemas.microsoft.com/office/drawing/2014/main" id="{1E46F251-FDDB-2049-B144-D7EC84BD94CB}"/>
              </a:ext>
            </a:extLst>
          </p:cNvPr>
          <p:cNvSpPr>
            <a:spLocks noGrp="1"/>
          </p:cNvSpPr>
          <p:nvPr>
            <p:ph type="subTitle" idx="1" hasCustomPrompt="1"/>
          </p:nvPr>
        </p:nvSpPr>
        <p:spPr>
          <a:xfrm>
            <a:off x="820725" y="4560981"/>
            <a:ext cx="5484283" cy="685277"/>
          </a:xfrm>
        </p:spPr>
        <p:txBody>
          <a:bodyPr/>
          <a:lstStyle>
            <a:lvl1pPr marL="0" indent="0" algn="l">
              <a:buNone/>
              <a:defRPr sz="1200" b="1" cap="none">
                <a:solidFill>
                  <a:srgbClr val="5556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271790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ver strategic ventures">
    <p:bg>
      <p:bgPr>
        <a:solidFill>
          <a:srgbClr val="D9DADA"/>
        </a:solidFill>
        <a:effectLst/>
      </p:bgPr>
    </p:bg>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3B582D4C-59FE-6442-A340-A030996DB6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42424" y="232357"/>
            <a:ext cx="2720615" cy="904359"/>
          </a:xfrm>
          <a:prstGeom prst="rect">
            <a:avLst/>
          </a:prstGeom>
        </p:spPr>
      </p:pic>
      <p:sp>
        <p:nvSpPr>
          <p:cNvPr id="10" name="Title 1">
            <a:extLst>
              <a:ext uri="{FF2B5EF4-FFF2-40B4-BE49-F238E27FC236}">
                <a16:creationId xmlns:a16="http://schemas.microsoft.com/office/drawing/2014/main" id="{5D76B184-5F91-8946-8448-128BDE5F8B42}"/>
              </a:ext>
            </a:extLst>
          </p:cNvPr>
          <p:cNvSpPr>
            <a:spLocks noGrp="1"/>
          </p:cNvSpPr>
          <p:nvPr>
            <p:ph type="ctrTitle" hasCustomPrompt="1"/>
          </p:nvPr>
        </p:nvSpPr>
        <p:spPr>
          <a:xfrm>
            <a:off x="820724" y="2697791"/>
            <a:ext cx="10974916" cy="1776301"/>
          </a:xfrm>
        </p:spPr>
        <p:txBody>
          <a:bodyPr/>
          <a:lstStyle>
            <a:lvl1pPr>
              <a:defRPr sz="5000">
                <a:solidFill>
                  <a:schemeClr val="tx1"/>
                </a:solidFill>
              </a:defRPr>
            </a:lvl1pPr>
          </a:lstStyle>
          <a:p>
            <a:r>
              <a:rPr lang="en-US" dirty="0"/>
              <a:t>click to edit master title style</a:t>
            </a:r>
          </a:p>
        </p:txBody>
      </p:sp>
      <p:sp>
        <p:nvSpPr>
          <p:cNvPr id="11" name="Subtitle 2">
            <a:extLst>
              <a:ext uri="{FF2B5EF4-FFF2-40B4-BE49-F238E27FC236}">
                <a16:creationId xmlns:a16="http://schemas.microsoft.com/office/drawing/2014/main" id="{CD7B10D0-A1B4-0145-9BA5-35FA4CA548C6}"/>
              </a:ext>
            </a:extLst>
          </p:cNvPr>
          <p:cNvSpPr>
            <a:spLocks noGrp="1"/>
          </p:cNvSpPr>
          <p:nvPr>
            <p:ph type="subTitle" idx="1" hasCustomPrompt="1"/>
          </p:nvPr>
        </p:nvSpPr>
        <p:spPr>
          <a:xfrm>
            <a:off x="820725" y="4560981"/>
            <a:ext cx="5484283" cy="685277"/>
          </a:xfrm>
        </p:spPr>
        <p:txBody>
          <a:bodyPr/>
          <a:lstStyle>
            <a:lvl1pPr marL="0" indent="0" algn="l">
              <a:buNone/>
              <a:defRPr sz="1200" b="1" cap="none">
                <a:solidFill>
                  <a:srgbClr val="5556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0" name="Picture 19" descr="A picture containing background pattern&#10;&#10;Description automatically generated">
            <a:extLst>
              <a:ext uri="{FF2B5EF4-FFF2-40B4-BE49-F238E27FC236}">
                <a16:creationId xmlns:a16="http://schemas.microsoft.com/office/drawing/2014/main" id="{0E862FEE-83F8-3746-A5B7-0B07862A0AE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5017" t="41481"/>
          <a:stretch/>
        </p:blipFill>
        <p:spPr>
          <a:xfrm>
            <a:off x="6074386" y="2381352"/>
            <a:ext cx="6117614" cy="4476648"/>
          </a:xfrm>
          <a:prstGeom prst="rect">
            <a:avLst/>
          </a:prstGeom>
        </p:spPr>
      </p:pic>
    </p:spTree>
    <p:extLst>
      <p:ext uri="{BB962C8B-B14F-4D97-AF65-F5344CB8AC3E}">
        <p14:creationId xmlns:p14="http://schemas.microsoft.com/office/powerpoint/2010/main" val="4718755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ver research &amp; innovation">
    <p:bg>
      <p:bgPr>
        <a:solidFill>
          <a:srgbClr val="D9DADA"/>
        </a:solidFill>
        <a:effectLst/>
      </p:bgPr>
    </p:bg>
    <p:spTree>
      <p:nvGrpSpPr>
        <p:cNvPr id="1" name=""/>
        <p:cNvGrpSpPr/>
        <p:nvPr/>
      </p:nvGrpSpPr>
      <p:grpSpPr>
        <a:xfrm>
          <a:off x="0" y="0"/>
          <a:ext cx="0" cy="0"/>
          <a:chOff x="0" y="0"/>
          <a:chExt cx="0" cy="0"/>
        </a:xfrm>
      </p:grpSpPr>
      <p:pic>
        <p:nvPicPr>
          <p:cNvPr id="10" name="Picture 9" descr="A picture containing logo&#10;&#10;Description automatically generated">
            <a:extLst>
              <a:ext uri="{FF2B5EF4-FFF2-40B4-BE49-F238E27FC236}">
                <a16:creationId xmlns:a16="http://schemas.microsoft.com/office/drawing/2014/main" id="{00814C61-75E0-104D-8CC8-623E5F4E5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42424" y="232357"/>
            <a:ext cx="2720615" cy="904359"/>
          </a:xfrm>
          <a:prstGeom prst="rect">
            <a:avLst/>
          </a:prstGeom>
        </p:spPr>
      </p:pic>
      <p:sp>
        <p:nvSpPr>
          <p:cNvPr id="11" name="Title 1">
            <a:extLst>
              <a:ext uri="{FF2B5EF4-FFF2-40B4-BE49-F238E27FC236}">
                <a16:creationId xmlns:a16="http://schemas.microsoft.com/office/drawing/2014/main" id="{87E58DB4-B64B-8F46-BCDC-D93127E71A3F}"/>
              </a:ext>
            </a:extLst>
          </p:cNvPr>
          <p:cNvSpPr>
            <a:spLocks noGrp="1"/>
          </p:cNvSpPr>
          <p:nvPr>
            <p:ph type="ctrTitle" hasCustomPrompt="1"/>
          </p:nvPr>
        </p:nvSpPr>
        <p:spPr>
          <a:xfrm>
            <a:off x="820724" y="2697791"/>
            <a:ext cx="10974916" cy="1776301"/>
          </a:xfrm>
        </p:spPr>
        <p:txBody>
          <a:bodyPr/>
          <a:lstStyle>
            <a:lvl1pPr>
              <a:defRPr sz="5000">
                <a:solidFill>
                  <a:schemeClr val="tx1"/>
                </a:solidFill>
              </a:defRPr>
            </a:lvl1pPr>
          </a:lstStyle>
          <a:p>
            <a:r>
              <a:rPr lang="en-US" dirty="0"/>
              <a:t>click to edit master title style</a:t>
            </a:r>
          </a:p>
        </p:txBody>
      </p:sp>
      <p:sp>
        <p:nvSpPr>
          <p:cNvPr id="13" name="Subtitle 2">
            <a:extLst>
              <a:ext uri="{FF2B5EF4-FFF2-40B4-BE49-F238E27FC236}">
                <a16:creationId xmlns:a16="http://schemas.microsoft.com/office/drawing/2014/main" id="{73E43DC1-76A6-AA45-878D-9C5A54B35585}"/>
              </a:ext>
            </a:extLst>
          </p:cNvPr>
          <p:cNvSpPr>
            <a:spLocks noGrp="1"/>
          </p:cNvSpPr>
          <p:nvPr>
            <p:ph type="subTitle" idx="1" hasCustomPrompt="1"/>
          </p:nvPr>
        </p:nvSpPr>
        <p:spPr>
          <a:xfrm>
            <a:off x="820725" y="4560981"/>
            <a:ext cx="5484283" cy="685277"/>
          </a:xfrm>
        </p:spPr>
        <p:txBody>
          <a:bodyPr/>
          <a:lstStyle>
            <a:lvl1pPr marL="0" indent="0" algn="l">
              <a:buNone/>
              <a:defRPr sz="1200" b="1" cap="none">
                <a:solidFill>
                  <a:srgbClr val="5556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A picture containing background pattern&#10;&#10;Description automatically generated">
            <a:extLst>
              <a:ext uri="{FF2B5EF4-FFF2-40B4-BE49-F238E27FC236}">
                <a16:creationId xmlns:a16="http://schemas.microsoft.com/office/drawing/2014/main" id="{A830D48F-3D6B-F943-8C2D-5AC21460D672}"/>
              </a:ext>
            </a:extLst>
          </p:cNvPr>
          <p:cNvPicPr>
            <a:picLocks noChangeAspect="1"/>
          </p:cNvPicPr>
          <p:nvPr userDrawn="1"/>
        </p:nvPicPr>
        <p:blipFill rotWithShape="1">
          <a:blip r:embed="rId3" cstate="screen">
            <a:alphaModFix amt="70000"/>
            <a:extLst>
              <a:ext uri="{28A0092B-C50C-407E-A947-70E740481C1C}">
                <a14:useLocalDpi xmlns:a14="http://schemas.microsoft.com/office/drawing/2010/main"/>
              </a:ext>
            </a:extLst>
          </a:blip>
          <a:srcRect/>
          <a:stretch/>
        </p:blipFill>
        <p:spPr>
          <a:xfrm>
            <a:off x="5617029" y="2211610"/>
            <a:ext cx="6574971" cy="4646389"/>
          </a:xfrm>
          <a:prstGeom prst="rect">
            <a:avLst/>
          </a:prstGeom>
        </p:spPr>
      </p:pic>
    </p:spTree>
    <p:extLst>
      <p:ext uri="{BB962C8B-B14F-4D97-AF65-F5344CB8AC3E}">
        <p14:creationId xmlns:p14="http://schemas.microsoft.com/office/powerpoint/2010/main" val="3574360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ack page SA">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60FD7644-97D3-3645-A128-4E7F889451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53589" y="2883046"/>
            <a:ext cx="3284821" cy="1091907"/>
          </a:xfrm>
          <a:prstGeom prst="rect">
            <a:avLst/>
          </a:prstGeom>
        </p:spPr>
      </p:pic>
    </p:spTree>
    <p:extLst>
      <p:ext uri="{BB962C8B-B14F-4D97-AF65-F5344CB8AC3E}">
        <p14:creationId xmlns:p14="http://schemas.microsoft.com/office/powerpoint/2010/main" val="217320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4_cover saudi aramco 1">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3290792" y="3429000"/>
            <a:ext cx="7788885" cy="1776301"/>
          </a:xfrm>
        </p:spPr>
        <p:txBody>
          <a:bodyPr/>
          <a:lstStyle>
            <a:lvl1pPr>
              <a:defRPr sz="5000">
                <a:solidFill>
                  <a:schemeClr val="tx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3290793" y="5292190"/>
            <a:ext cx="5484283" cy="685277"/>
          </a:xfrm>
        </p:spPr>
        <p:txBody>
          <a:bodyPr/>
          <a:lstStyle>
            <a:lvl1pPr marL="0" indent="0" algn="l">
              <a:buNone/>
              <a:defRPr sz="1200" b="1" cap="none">
                <a:solidFill>
                  <a:srgbClr val="5556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7" name="Picture 16" descr="A picture containing icon&#10;&#10;Description automatically generated">
            <a:extLst>
              <a:ext uri="{FF2B5EF4-FFF2-40B4-BE49-F238E27FC236}">
                <a16:creationId xmlns:a16="http://schemas.microsoft.com/office/drawing/2014/main" id="{72500BB0-9A22-8B42-98AD-E49CE994A6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64636" y="0"/>
            <a:ext cx="12192000" cy="6858000"/>
          </a:xfrm>
          <a:prstGeom prst="rect">
            <a:avLst/>
          </a:prstGeom>
        </p:spPr>
      </p:pic>
      <p:pic>
        <p:nvPicPr>
          <p:cNvPr id="7" name="Picture 6">
            <a:extLst>
              <a:ext uri="{FF2B5EF4-FFF2-40B4-BE49-F238E27FC236}">
                <a16:creationId xmlns:a16="http://schemas.microsoft.com/office/drawing/2014/main" id="{0D0AFDA2-1406-4DAF-B443-58E8319C76ED}"/>
              </a:ext>
            </a:extLst>
          </p:cNvPr>
          <p:cNvPicPr>
            <a:picLocks noChangeAspect="1"/>
          </p:cNvPicPr>
          <p:nvPr userDrawn="1"/>
        </p:nvPicPr>
        <p:blipFill>
          <a:blip r:embed="rId3"/>
          <a:stretch>
            <a:fillRect/>
          </a:stretch>
        </p:blipFill>
        <p:spPr>
          <a:xfrm>
            <a:off x="9572016" y="239338"/>
            <a:ext cx="2345637" cy="473487"/>
          </a:xfrm>
          <a:prstGeom prst="rect">
            <a:avLst/>
          </a:prstGeom>
        </p:spPr>
      </p:pic>
    </p:spTree>
    <p:extLst>
      <p:ext uri="{BB962C8B-B14F-4D97-AF65-F5344CB8AC3E}">
        <p14:creationId xmlns:p14="http://schemas.microsoft.com/office/powerpoint/2010/main" val="2446640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0_cover saudi aramco 1">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3290792" y="3429000"/>
            <a:ext cx="7788885" cy="1776301"/>
          </a:xfrm>
        </p:spPr>
        <p:txBody>
          <a:bodyPr/>
          <a:lstStyle>
            <a:lvl1pPr>
              <a:defRPr sz="5000">
                <a:solidFill>
                  <a:schemeClr val="tx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3290793" y="5292190"/>
            <a:ext cx="5484283" cy="685277"/>
          </a:xfrm>
        </p:spPr>
        <p:txBody>
          <a:bodyPr/>
          <a:lstStyle>
            <a:lvl1pPr marL="0" indent="0" algn="l">
              <a:buNone/>
              <a:defRPr sz="1200" b="1" cap="none">
                <a:solidFill>
                  <a:srgbClr val="5556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A picture containing icon&#10;&#10;Description automatically generated">
            <a:extLst>
              <a:ext uri="{FF2B5EF4-FFF2-40B4-BE49-F238E27FC236}">
                <a16:creationId xmlns:a16="http://schemas.microsoft.com/office/drawing/2014/main" id="{956D2D19-7FA3-0D4B-BD89-8FB6E4E6BBDE}"/>
              </a:ext>
            </a:extLst>
          </p:cNvPr>
          <p:cNvPicPr>
            <a:picLocks noChangeAspect="1"/>
          </p:cNvPicPr>
          <p:nvPr userDrawn="1"/>
        </p:nvPicPr>
        <p:blipFill>
          <a:blip r:embed="rId2" cstate="email">
            <a:alphaModFix amt="25000"/>
            <a:extLst>
              <a:ext uri="{28A0092B-C50C-407E-A947-70E740481C1C}">
                <a14:useLocalDpi xmlns:a14="http://schemas.microsoft.com/office/drawing/2010/main"/>
              </a:ext>
            </a:extLst>
          </a:blip>
          <a:stretch>
            <a:fillRect/>
          </a:stretch>
        </p:blipFill>
        <p:spPr>
          <a:xfrm>
            <a:off x="-9464636" y="0"/>
            <a:ext cx="12192000" cy="6858000"/>
          </a:xfrm>
          <a:prstGeom prst="rect">
            <a:avLst/>
          </a:prstGeom>
        </p:spPr>
      </p:pic>
      <p:pic>
        <p:nvPicPr>
          <p:cNvPr id="8" name="Picture 7">
            <a:extLst>
              <a:ext uri="{FF2B5EF4-FFF2-40B4-BE49-F238E27FC236}">
                <a16:creationId xmlns:a16="http://schemas.microsoft.com/office/drawing/2014/main" id="{256B2CD6-4165-41C2-B258-52F3B31AE5AD}"/>
              </a:ext>
            </a:extLst>
          </p:cNvPr>
          <p:cNvPicPr>
            <a:picLocks noChangeAspect="1"/>
          </p:cNvPicPr>
          <p:nvPr userDrawn="1"/>
        </p:nvPicPr>
        <p:blipFill>
          <a:blip r:embed="rId3"/>
          <a:stretch>
            <a:fillRect/>
          </a:stretch>
        </p:blipFill>
        <p:spPr>
          <a:xfrm>
            <a:off x="9572016" y="239338"/>
            <a:ext cx="2345637" cy="473487"/>
          </a:xfrm>
          <a:prstGeom prst="rect">
            <a:avLst/>
          </a:prstGeom>
        </p:spPr>
      </p:pic>
    </p:spTree>
    <p:extLst>
      <p:ext uri="{BB962C8B-B14F-4D97-AF65-F5344CB8AC3E}">
        <p14:creationId xmlns:p14="http://schemas.microsoft.com/office/powerpoint/2010/main" val="2375635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2_cover saudi aramco 1">
    <p:bg>
      <p:bgPr>
        <a:solidFill>
          <a:srgbClr val="90BA38"/>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758050" y="3429000"/>
            <a:ext cx="7788885" cy="1776301"/>
          </a:xfrm>
        </p:spPr>
        <p:txBody>
          <a:bodyPr/>
          <a:lstStyle>
            <a:lvl1pPr>
              <a:defRPr sz="5000">
                <a:solidFill>
                  <a:schemeClr val="bg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758051" y="5292190"/>
            <a:ext cx="5484283" cy="685277"/>
          </a:xfrm>
        </p:spPr>
        <p:txBody>
          <a:bodyPr/>
          <a:lstStyle>
            <a:lvl1pPr marL="0" indent="0" algn="l">
              <a:buNone/>
              <a:defRPr sz="1200" b="1" cap="none">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a:extLst>
              <a:ext uri="{FF2B5EF4-FFF2-40B4-BE49-F238E27FC236}">
                <a16:creationId xmlns:a16="http://schemas.microsoft.com/office/drawing/2014/main" id="{87716E48-4F3C-49D6-92CD-AC76F8FF6B39}"/>
              </a:ext>
            </a:extLst>
          </p:cNvPr>
          <p:cNvPicPr>
            <a:picLocks noChangeAspect="1"/>
          </p:cNvPicPr>
          <p:nvPr userDrawn="1"/>
        </p:nvPicPr>
        <p:blipFill>
          <a:blip r:embed="rId2"/>
          <a:stretch>
            <a:fillRect/>
          </a:stretch>
        </p:blipFill>
        <p:spPr>
          <a:xfrm>
            <a:off x="8971705" y="239338"/>
            <a:ext cx="2939903" cy="595885"/>
          </a:xfrm>
          <a:prstGeom prst="rect">
            <a:avLst/>
          </a:prstGeom>
        </p:spPr>
      </p:pic>
    </p:spTree>
    <p:extLst>
      <p:ext uri="{BB962C8B-B14F-4D97-AF65-F5344CB8AC3E}">
        <p14:creationId xmlns:p14="http://schemas.microsoft.com/office/powerpoint/2010/main" val="1291071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3_cover saudi aramco 1">
    <p:bg>
      <p:bgPr>
        <a:solidFill>
          <a:srgbClr val="90BA38"/>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3290792" y="3429000"/>
            <a:ext cx="7788885" cy="1776301"/>
          </a:xfrm>
        </p:spPr>
        <p:txBody>
          <a:bodyPr/>
          <a:lstStyle>
            <a:lvl1pPr>
              <a:defRPr sz="5000">
                <a:solidFill>
                  <a:schemeClr val="bg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3290793" y="5292190"/>
            <a:ext cx="5484283" cy="685277"/>
          </a:xfrm>
        </p:spPr>
        <p:txBody>
          <a:bodyPr/>
          <a:lstStyle>
            <a:lvl1pPr marL="0" indent="0" algn="l">
              <a:buNone/>
              <a:defRPr sz="1200" b="1" cap="none">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A picture containing icon&#10;&#10;Description automatically generated">
            <a:extLst>
              <a:ext uri="{FF2B5EF4-FFF2-40B4-BE49-F238E27FC236}">
                <a16:creationId xmlns:a16="http://schemas.microsoft.com/office/drawing/2014/main" id="{C3C5491E-CCE9-6D40-866C-218BFB4409FD}"/>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a:stretch/>
        </p:blipFill>
        <p:spPr>
          <a:xfrm>
            <a:off x="0" y="0"/>
            <a:ext cx="2727364" cy="6858000"/>
          </a:xfrm>
          <a:prstGeom prst="rect">
            <a:avLst/>
          </a:prstGeom>
        </p:spPr>
      </p:pic>
      <p:pic>
        <p:nvPicPr>
          <p:cNvPr id="6" name="Picture 5">
            <a:extLst>
              <a:ext uri="{FF2B5EF4-FFF2-40B4-BE49-F238E27FC236}">
                <a16:creationId xmlns:a16="http://schemas.microsoft.com/office/drawing/2014/main" id="{1765C3AA-F4F1-4BD3-8224-C10D363F1DC3}"/>
              </a:ext>
            </a:extLst>
          </p:cNvPr>
          <p:cNvPicPr>
            <a:picLocks noChangeAspect="1"/>
          </p:cNvPicPr>
          <p:nvPr userDrawn="1"/>
        </p:nvPicPr>
        <p:blipFill>
          <a:blip r:embed="rId3"/>
          <a:stretch>
            <a:fillRect/>
          </a:stretch>
        </p:blipFill>
        <p:spPr>
          <a:xfrm>
            <a:off x="8971705" y="239338"/>
            <a:ext cx="2939903" cy="595885"/>
          </a:xfrm>
          <a:prstGeom prst="rect">
            <a:avLst/>
          </a:prstGeom>
        </p:spPr>
      </p:pic>
    </p:spTree>
    <p:extLst>
      <p:ext uri="{BB962C8B-B14F-4D97-AF65-F5344CB8AC3E}">
        <p14:creationId xmlns:p14="http://schemas.microsoft.com/office/powerpoint/2010/main" val="13093244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19.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2.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Box 9"/>
          <p:cNvSpPr txBox="1"/>
          <p:nvPr/>
        </p:nvSpPr>
        <p:spPr>
          <a:xfrm>
            <a:off x="11242079" y="6450495"/>
            <a:ext cx="356840" cy="224588"/>
          </a:xfrm>
          <a:prstGeom prst="rect">
            <a:avLst/>
          </a:prstGeom>
        </p:spPr>
        <p:txBody>
          <a:bodyPr vert="horz" lIns="0" tIns="45720" rIns="0" bIns="45720" rtlCol="0" anchor="ctr"/>
          <a:lstStyle>
            <a:defPPr>
              <a:defRPr lang="en-US"/>
            </a:defPPr>
            <a:lvl1pPr algn="r">
              <a:defRPr sz="800"/>
            </a:lvl1pPr>
          </a:lstStyle>
          <a:p>
            <a:pPr lvl="0" algn="r"/>
            <a:fld id="{965A9741-32FB-9942-AAE4-37C9D12D3D1F}" type="slidenum">
              <a:rPr lang="en-US" sz="1100" b="0" smtClean="0">
                <a:solidFill>
                  <a:schemeClr val="tx1"/>
                </a:solidFill>
              </a:rPr>
              <a:pPr lvl="0" algn="r"/>
              <a:t>‹#›</a:t>
            </a:fld>
            <a:endParaRPr lang="en-US" sz="1600" b="0" dirty="0">
              <a:solidFill>
                <a:schemeClr val="tx1"/>
              </a:solidFill>
            </a:endParaRPr>
          </a:p>
        </p:txBody>
      </p:sp>
      <p:sp>
        <p:nvSpPr>
          <p:cNvPr id="2" name="Title Placeholder 1"/>
          <p:cNvSpPr>
            <a:spLocks noGrp="1"/>
          </p:cNvSpPr>
          <p:nvPr>
            <p:ph type="title"/>
          </p:nvPr>
        </p:nvSpPr>
        <p:spPr>
          <a:xfrm>
            <a:off x="593080" y="274639"/>
            <a:ext cx="11018953" cy="824221"/>
          </a:xfrm>
          <a:prstGeom prst="rect">
            <a:avLst/>
          </a:prstGeom>
        </p:spPr>
        <p:txBody>
          <a:bodyPr vert="horz" lIns="0" tIns="45720" rIns="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593080" y="1480499"/>
            <a:ext cx="11018953" cy="4566704"/>
          </a:xfrm>
          <a:prstGeom prst="rect">
            <a:avLst/>
          </a:prstGeom>
          <a:noFill/>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MSIPCMContentMarking" descr="{&quot;HashCode&quot;:1503687135,&quot;Placement&quot;:&quot;Header&quot;}"/>
          <p:cNvSpPr txBox="1"/>
          <p:nvPr userDrawn="1"/>
        </p:nvSpPr>
        <p:spPr>
          <a:xfrm>
            <a:off x="0" y="0"/>
            <a:ext cx="260732" cy="399390"/>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Arial" panose="020B0604020202020204" pitchFamily="34" charset="0"/>
              </a:rPr>
              <a:t>
 </a:t>
            </a:r>
          </a:p>
        </p:txBody>
      </p:sp>
      <p:sp>
        <p:nvSpPr>
          <p:cNvPr id="7" name="MSIPCMContentMarking" descr="{&quot;HashCode&quot;:-1230239927,&quot;Placement&quot;:&quot;Footer&quot;}"/>
          <p:cNvSpPr txBox="1"/>
          <p:nvPr userDrawn="1"/>
        </p:nvSpPr>
        <p:spPr>
          <a:xfrm>
            <a:off x="0" y="6608802"/>
            <a:ext cx="2485381" cy="249198"/>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Arial" panose="020B0604020202020204" pitchFamily="34" charset="0"/>
              </a:rPr>
              <a:t>Saudi Aramco: Company General Use</a:t>
            </a:r>
          </a:p>
        </p:txBody>
      </p:sp>
    </p:spTree>
    <p:extLst>
      <p:ext uri="{BB962C8B-B14F-4D97-AF65-F5344CB8AC3E}">
        <p14:creationId xmlns:p14="http://schemas.microsoft.com/office/powerpoint/2010/main" val="3626814463"/>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98" r:id="rId3"/>
    <p:sldLayoutId id="2147483700" r:id="rId4"/>
    <p:sldLayoutId id="2147483704" r:id="rId5"/>
    <p:sldLayoutId id="2147483693" r:id="rId6"/>
    <p:sldLayoutId id="2147483699" r:id="rId7"/>
    <p:sldLayoutId id="2147483701" r:id="rId8"/>
    <p:sldLayoutId id="2147483702" r:id="rId9"/>
    <p:sldLayoutId id="2147483703" r:id="rId10"/>
    <p:sldLayoutId id="2147483690" r:id="rId11"/>
    <p:sldLayoutId id="2147483694" r:id="rId12"/>
    <p:sldLayoutId id="2147483696" r:id="rId13"/>
    <p:sldLayoutId id="2147483695" r:id="rId14"/>
    <p:sldLayoutId id="2147483697" r:id="rId15"/>
    <p:sldLayoutId id="2147483705" r:id="rId16"/>
    <p:sldLayoutId id="2147483706" r:id="rId17"/>
    <p:sldLayoutId id="2147483707" r:id="rId18"/>
    <p:sldLayoutId id="2147483711" r:id="rId19"/>
    <p:sldLayoutId id="2147483708" r:id="rId20"/>
    <p:sldLayoutId id="2147483709" r:id="rId21"/>
    <p:sldLayoutId id="2147483710" r:id="rId22"/>
    <p:sldLayoutId id="2147483712" r:id="rId23"/>
    <p:sldLayoutId id="2147483650" r:id="rId24"/>
    <p:sldLayoutId id="2147483652" r:id="rId25"/>
    <p:sldLayoutId id="2147483656" r:id="rId26"/>
    <p:sldLayoutId id="2147483667" r:id="rId27"/>
    <p:sldLayoutId id="2147483654" r:id="rId28"/>
    <p:sldLayoutId id="2147483655" r:id="rId29"/>
    <p:sldLayoutId id="2147483657" r:id="rId30"/>
    <p:sldLayoutId id="2147483666" r:id="rId31"/>
    <p:sldLayoutId id="2147483689" r:id="rId32"/>
    <p:sldLayoutId id="2147483713" r:id="rId33"/>
    <p:sldLayoutId id="2147483660" r:id="rId34"/>
    <p:sldLayoutId id="2147483661" r:id="rId35"/>
    <p:sldLayoutId id="2147483714" r:id="rId36"/>
    <p:sldLayoutId id="2147483715" r:id="rId37"/>
    <p:sldLayoutId id="2147483672" r:id="rId38"/>
  </p:sldLayoutIdLst>
  <p:hf sldNum="0" hdr="0"/>
  <p:txStyles>
    <p:titleStyle>
      <a:lvl1pPr algn="l" defTabSz="457200" rtl="0" eaLnBrk="1" latinLnBrk="0" hangingPunct="1">
        <a:spcBef>
          <a:spcPct val="0"/>
        </a:spcBef>
        <a:buNone/>
        <a:defRPr sz="2400" kern="1200">
          <a:solidFill>
            <a:schemeClr val="tx2"/>
          </a:solidFill>
          <a:latin typeface="+mj-lt"/>
          <a:ea typeface="+mj-ea"/>
          <a:cs typeface="+mj-cs"/>
        </a:defRPr>
      </a:lvl1pPr>
    </p:titleStyle>
    <p:bodyStyle>
      <a:lvl1pPr marL="230188" indent="-230188" algn="l" defTabSz="457200" rtl="0" eaLnBrk="1" latinLnBrk="0" hangingPunct="1">
        <a:spcBef>
          <a:spcPts val="600"/>
        </a:spcBef>
        <a:buFont typeface="Arial"/>
        <a:buChar char="•"/>
        <a:defRPr sz="1600" kern="1200">
          <a:solidFill>
            <a:schemeClr val="tx1"/>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9AB6533-F3E6-481A-9328-F1AD2C4D09D0}"/>
              </a:ext>
            </a:extLst>
          </p:cNvPr>
          <p:cNvPicPr>
            <a:picLocks noChangeAspect="1"/>
          </p:cNvPicPr>
          <p:nvPr userDrawn="1"/>
        </p:nvPicPr>
        <p:blipFill>
          <a:blip r:embed="rId18"/>
          <a:stretch>
            <a:fillRect/>
          </a:stretch>
        </p:blipFill>
        <p:spPr>
          <a:xfrm>
            <a:off x="0" y="6166713"/>
            <a:ext cx="11743968" cy="262129"/>
          </a:xfrm>
          <a:prstGeom prst="rect">
            <a:avLst/>
          </a:prstGeom>
        </p:spPr>
      </p:pic>
      <p:sp>
        <p:nvSpPr>
          <p:cNvPr id="10" name="TextBox 9"/>
          <p:cNvSpPr txBox="1"/>
          <p:nvPr/>
        </p:nvSpPr>
        <p:spPr>
          <a:xfrm>
            <a:off x="11290037" y="6269115"/>
            <a:ext cx="356840" cy="224588"/>
          </a:xfrm>
          <a:prstGeom prst="rect">
            <a:avLst/>
          </a:prstGeom>
        </p:spPr>
        <p:txBody>
          <a:bodyPr vert="horz" lIns="0" tIns="45720" rIns="0" bIns="45720" rtlCol="0" anchor="ctr"/>
          <a:lstStyle>
            <a:defPPr>
              <a:defRPr lang="en-US"/>
            </a:defPPr>
            <a:lvl1pPr algn="r">
              <a:defRPr sz="800"/>
            </a:lvl1pPr>
          </a:lstStyle>
          <a:p>
            <a:pPr lvl="0" algn="r"/>
            <a:fld id="{965A9741-32FB-9942-AAE4-37C9D12D3D1F}" type="slidenum">
              <a:rPr lang="en-US" sz="1100" b="0" smtClean="0">
                <a:solidFill>
                  <a:schemeClr val="bg1"/>
                </a:solidFill>
              </a:rPr>
              <a:pPr lvl="0" algn="r"/>
              <a:t>‹#›</a:t>
            </a:fld>
            <a:endParaRPr lang="en-US" sz="1600" b="0" dirty="0">
              <a:solidFill>
                <a:schemeClr val="bg1"/>
              </a:solidFill>
            </a:endParaRPr>
          </a:p>
        </p:txBody>
      </p:sp>
      <p:sp>
        <p:nvSpPr>
          <p:cNvPr id="2" name="Title Placeholder 1"/>
          <p:cNvSpPr>
            <a:spLocks noGrp="1"/>
          </p:cNvSpPr>
          <p:nvPr>
            <p:ph type="title"/>
          </p:nvPr>
        </p:nvSpPr>
        <p:spPr>
          <a:xfrm>
            <a:off x="593080" y="274639"/>
            <a:ext cx="11018953" cy="824221"/>
          </a:xfrm>
          <a:prstGeom prst="rect">
            <a:avLst/>
          </a:prstGeom>
        </p:spPr>
        <p:txBody>
          <a:bodyPr vert="horz" lIns="0" tIns="45720" rIns="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593080" y="1480499"/>
            <a:ext cx="11018953" cy="4566704"/>
          </a:xfrm>
          <a:prstGeom prst="rect">
            <a:avLst/>
          </a:prstGeom>
          <a:noFill/>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MSIPCMContentMarking" descr="{&quot;HashCode&quot;:1503687135,&quot;Placement&quot;:&quot;Header&quot;}">
            <a:extLst>
              <a:ext uri="{FF2B5EF4-FFF2-40B4-BE49-F238E27FC236}">
                <a16:creationId xmlns:a16="http://schemas.microsoft.com/office/drawing/2014/main" id="{3DE2B6E8-8DE9-48F0-B06B-1EBA69743978}"/>
              </a:ext>
            </a:extLst>
          </p:cNvPr>
          <p:cNvSpPr txBox="1"/>
          <p:nvPr userDrawn="1"/>
        </p:nvSpPr>
        <p:spPr>
          <a:xfrm>
            <a:off x="0" y="0"/>
            <a:ext cx="260732" cy="399390"/>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Arial" panose="020B0604020202020204" pitchFamily="34" charset="0"/>
              </a:rPr>
              <a:t>
 </a:t>
            </a:r>
          </a:p>
        </p:txBody>
      </p:sp>
      <p:sp>
        <p:nvSpPr>
          <p:cNvPr id="7" name="MSIPCMContentMarking" descr="{&quot;HashCode&quot;:-1230239927,&quot;Placement&quot;:&quot;Footer&quot;}">
            <a:extLst>
              <a:ext uri="{FF2B5EF4-FFF2-40B4-BE49-F238E27FC236}">
                <a16:creationId xmlns:a16="http://schemas.microsoft.com/office/drawing/2014/main" id="{7B6DBF90-C7E7-4A70-96E2-3D1A0DAB792A}"/>
              </a:ext>
            </a:extLst>
          </p:cNvPr>
          <p:cNvSpPr txBox="1"/>
          <p:nvPr userDrawn="1"/>
        </p:nvSpPr>
        <p:spPr>
          <a:xfrm>
            <a:off x="0" y="6608802"/>
            <a:ext cx="2485381" cy="249198"/>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Arial" panose="020B0604020202020204" pitchFamily="34" charset="0"/>
              </a:rPr>
              <a:t>Saudi Aramco: Company General Use</a:t>
            </a:r>
            <a:endParaRPr lang="en-US" sz="1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8841852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hf sldNum="0" hdr="0"/>
  <p:txStyles>
    <p:titleStyle>
      <a:lvl1pPr algn="l" defTabSz="457200" rtl="0" eaLnBrk="1" latinLnBrk="0" hangingPunct="1">
        <a:spcBef>
          <a:spcPct val="0"/>
        </a:spcBef>
        <a:buNone/>
        <a:defRPr sz="2400" kern="1200">
          <a:solidFill>
            <a:schemeClr val="tx2"/>
          </a:solidFill>
          <a:latin typeface="+mj-lt"/>
          <a:ea typeface="+mj-ea"/>
          <a:cs typeface="+mj-cs"/>
        </a:defRPr>
      </a:lvl1pPr>
    </p:titleStyle>
    <p:bodyStyle>
      <a:lvl1pPr marL="230188" indent="-230188" algn="l" defTabSz="457200" rtl="0" eaLnBrk="1" latinLnBrk="0" hangingPunct="1">
        <a:spcBef>
          <a:spcPts val="600"/>
        </a:spcBef>
        <a:buFont typeface="Arial"/>
        <a:buChar char="•"/>
        <a:defRPr sz="1600" kern="1200">
          <a:solidFill>
            <a:schemeClr val="tx1"/>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ags" Target="../tags/tag7.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tags" Target="../tags/tag8.xml"/><Relationship Id="rId4" Type="http://schemas.openxmlformats.org/officeDocument/2006/relationships/image" Target="../media/image33.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tags" Target="../tags/tag10.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tags" Target="../tags/tag11.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12.xml"/><Relationship Id="rId1" Type="http://schemas.openxmlformats.org/officeDocument/2006/relationships/themeOverride" Target="../theme/themeOverride1.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0.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4.xml"/><Relationship Id="rId1" Type="http://schemas.openxmlformats.org/officeDocument/2006/relationships/tags" Target="../tags/tag14.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4.xml"/><Relationship Id="rId1" Type="http://schemas.openxmlformats.org/officeDocument/2006/relationships/tags" Target="../tags/tag15.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0.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0.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0.xml"/><Relationship Id="rId1" Type="http://schemas.openxmlformats.org/officeDocument/2006/relationships/tags" Target="../tags/tag18.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0.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0.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0.xml"/><Relationship Id="rId1" Type="http://schemas.openxmlformats.org/officeDocument/2006/relationships/tags" Target="../tags/tag21.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0.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0.xml"/><Relationship Id="rId1" Type="http://schemas.openxmlformats.org/officeDocument/2006/relationships/tags" Target="../tags/tag2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0.xml"/><Relationship Id="rId1" Type="http://schemas.openxmlformats.org/officeDocument/2006/relationships/tags" Target="../tags/tag24.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1.xml"/><Relationship Id="rId7" Type="http://schemas.openxmlformats.org/officeDocument/2006/relationships/diagramColors" Target="../diagrams/colors2.xml"/><Relationship Id="rId2" Type="http://schemas.openxmlformats.org/officeDocument/2006/relationships/slideLayout" Target="../slideLayouts/slideLayout30.xml"/><Relationship Id="rId1" Type="http://schemas.openxmlformats.org/officeDocument/2006/relationships/tags" Target="../tags/tag2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2.xml"/><Relationship Id="rId7" Type="http://schemas.openxmlformats.org/officeDocument/2006/relationships/diagramColors" Target="../diagrams/colors3.xml"/><Relationship Id="rId2" Type="http://schemas.openxmlformats.org/officeDocument/2006/relationships/slideLayout" Target="../slideLayouts/slideLayout30.xml"/><Relationship Id="rId1" Type="http://schemas.openxmlformats.org/officeDocument/2006/relationships/tags" Target="../tags/tag2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4.xml"/><Relationship Id="rId7" Type="http://schemas.openxmlformats.org/officeDocument/2006/relationships/diagramQuickStyle" Target="../diagrams/quickStyle1.xml"/><Relationship Id="rId2" Type="http://schemas.openxmlformats.org/officeDocument/2006/relationships/slideLayout" Target="../slideLayouts/slideLayout29.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6.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5.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0.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BC0254-62C4-1E46-8407-F82E8086E2B0}"/>
              </a:ext>
            </a:extLst>
          </p:cNvPr>
          <p:cNvSpPr>
            <a:spLocks noGrp="1"/>
          </p:cNvSpPr>
          <p:nvPr>
            <p:ph type="ctrTitle"/>
          </p:nvPr>
        </p:nvSpPr>
        <p:spPr/>
        <p:txBody>
          <a:bodyPr/>
          <a:lstStyle/>
          <a:p>
            <a:r>
              <a:rPr lang="en-US" dirty="0"/>
              <a:t>Pre Start-up Safety Review (PSSR) -</a:t>
            </a:r>
            <a:br>
              <a:rPr lang="en-US" dirty="0"/>
            </a:br>
            <a:r>
              <a:rPr lang="en-US" dirty="0"/>
              <a:t>Pitfalls and Insights</a:t>
            </a:r>
            <a:br>
              <a:rPr lang="en-US" dirty="0"/>
            </a:br>
            <a:endParaRPr lang="x-none" dirty="0"/>
          </a:p>
        </p:txBody>
      </p:sp>
      <p:sp>
        <p:nvSpPr>
          <p:cNvPr id="7" name="Subtitle 6">
            <a:extLst>
              <a:ext uri="{FF2B5EF4-FFF2-40B4-BE49-F238E27FC236}">
                <a16:creationId xmlns:a16="http://schemas.microsoft.com/office/drawing/2014/main" id="{E968C6BC-F1A4-6348-88AF-CA6BE1F8C634}"/>
              </a:ext>
            </a:extLst>
          </p:cNvPr>
          <p:cNvSpPr>
            <a:spLocks noGrp="1"/>
          </p:cNvSpPr>
          <p:nvPr>
            <p:ph type="subTitle" idx="1"/>
          </p:nvPr>
        </p:nvSpPr>
        <p:spPr/>
        <p:txBody>
          <a:bodyPr/>
          <a:lstStyle/>
          <a:p>
            <a:r>
              <a:rPr lang="en-US" dirty="0"/>
              <a:t>Hazards 33, Institute of Chemical Engineers (</a:t>
            </a:r>
            <a:r>
              <a:rPr lang="en-US" dirty="0" err="1"/>
              <a:t>IChemE</a:t>
            </a:r>
            <a:r>
              <a:rPr lang="en-US" dirty="0"/>
              <a:t>)</a:t>
            </a:r>
          </a:p>
          <a:p>
            <a:r>
              <a:rPr lang="en-US" dirty="0"/>
              <a:t>Birmingham, UK 7th – 9th November 2023</a:t>
            </a:r>
          </a:p>
          <a:p>
            <a:endParaRPr lang="x-none" dirty="0"/>
          </a:p>
        </p:txBody>
      </p:sp>
    </p:spTree>
    <p:extLst>
      <p:ext uri="{BB962C8B-B14F-4D97-AF65-F5344CB8AC3E}">
        <p14:creationId xmlns:p14="http://schemas.microsoft.com/office/powerpoint/2010/main" val="3932157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B2BA76-DE9C-42A4-AE5D-24C17DFBFCDD}"/>
              </a:ext>
            </a:extLst>
          </p:cNvPr>
          <p:cNvSpPr>
            <a:spLocks noGrp="1"/>
          </p:cNvSpPr>
          <p:nvPr>
            <p:ph sz="quarter" idx="13"/>
          </p:nvPr>
        </p:nvSpPr>
        <p:spPr>
          <a:xfrm>
            <a:off x="456092" y="1700576"/>
            <a:ext cx="6810982" cy="5265708"/>
          </a:xfrm>
        </p:spPr>
        <p:txBody>
          <a:bodyPr/>
          <a:lstStyle/>
          <a:p>
            <a:pPr marL="0" indent="0"/>
            <a:r>
              <a:rPr lang="en-US" sz="1800" dirty="0">
                <a:solidFill>
                  <a:schemeClr val="bg1"/>
                </a:solidFill>
              </a:rPr>
              <a:t>The plant configuration had two reboilers supplying heat to the fractionation  - operating continuously</a:t>
            </a:r>
          </a:p>
          <a:p>
            <a:pPr marL="0" indent="0">
              <a:spcBef>
                <a:spcPts val="0"/>
              </a:spcBef>
            </a:pPr>
            <a:endParaRPr lang="en-US" sz="1800" dirty="0">
              <a:solidFill>
                <a:schemeClr val="bg1"/>
              </a:solidFill>
            </a:endParaRPr>
          </a:p>
          <a:p>
            <a:pPr marL="0" indent="0"/>
            <a:r>
              <a:rPr lang="en-US" sz="1800" dirty="0">
                <a:solidFill>
                  <a:schemeClr val="bg1"/>
                </a:solidFill>
              </a:rPr>
              <a:t>Continuous Operation implied downtime when maintenance was required.</a:t>
            </a:r>
          </a:p>
          <a:p>
            <a:pPr marL="0" indent="0">
              <a:spcBef>
                <a:spcPts val="0"/>
              </a:spcBef>
            </a:pPr>
            <a:endParaRPr lang="en-US" sz="1800" dirty="0">
              <a:solidFill>
                <a:schemeClr val="bg1"/>
              </a:solidFill>
            </a:endParaRPr>
          </a:p>
          <a:p>
            <a:pPr marL="0" indent="0"/>
            <a:r>
              <a:rPr lang="en-US" sz="1800" dirty="0">
                <a:solidFill>
                  <a:schemeClr val="bg1"/>
                </a:solidFill>
              </a:rPr>
              <a:t>Design change to allow a duty-stand-by arrangement by installing isolation valves on reboilers</a:t>
            </a:r>
          </a:p>
          <a:p>
            <a:pPr marL="0" indent="0">
              <a:spcBef>
                <a:spcPts val="0"/>
              </a:spcBef>
            </a:pPr>
            <a:endParaRPr lang="en-US" sz="1800" dirty="0">
              <a:solidFill>
                <a:schemeClr val="bg1"/>
              </a:solidFill>
            </a:endParaRPr>
          </a:p>
          <a:p>
            <a:pPr marL="0" indent="0"/>
            <a:r>
              <a:rPr lang="en-US" sz="1800" dirty="0">
                <a:solidFill>
                  <a:schemeClr val="bg1"/>
                </a:solidFill>
              </a:rPr>
              <a:t>If the new valves were not in the proper position (open or closed) for each operation phase, the reboiler could be isolated from its protective pressure relief valve on top of the propylene fractionator.</a:t>
            </a:r>
          </a:p>
          <a:p>
            <a:pPr marL="0" indent="0">
              <a:spcBef>
                <a:spcPts val="0"/>
              </a:spcBef>
            </a:pPr>
            <a:endParaRPr lang="en-US" sz="1800" dirty="0">
              <a:solidFill>
                <a:schemeClr val="bg1"/>
              </a:solidFill>
            </a:endParaRPr>
          </a:p>
          <a:p>
            <a:pPr marL="0" indent="0"/>
            <a:r>
              <a:rPr lang="en-US" sz="1800" dirty="0">
                <a:solidFill>
                  <a:schemeClr val="bg1"/>
                </a:solidFill>
              </a:rPr>
              <a:t>At the time of the incident, the stand-by reboiler had been off-duty for about 16 months. </a:t>
            </a:r>
          </a:p>
        </p:txBody>
      </p:sp>
      <p:sp>
        <p:nvSpPr>
          <p:cNvPr id="4" name="Text Placeholder 3">
            <a:extLst>
              <a:ext uri="{FF2B5EF4-FFF2-40B4-BE49-F238E27FC236}">
                <a16:creationId xmlns:a16="http://schemas.microsoft.com/office/drawing/2014/main" id="{C430EC17-1EB9-4520-827F-7A47D8B66077}"/>
              </a:ext>
            </a:extLst>
          </p:cNvPr>
          <p:cNvSpPr>
            <a:spLocks noGrp="1"/>
          </p:cNvSpPr>
          <p:nvPr>
            <p:ph type="body" sz="quarter" idx="14"/>
          </p:nvPr>
        </p:nvSpPr>
        <p:spPr>
          <a:xfrm>
            <a:off x="456092" y="497587"/>
            <a:ext cx="11400136" cy="573058"/>
          </a:xfrm>
          <a:noFill/>
        </p:spPr>
        <p:txBody>
          <a:bodyPr vert="horz" lIns="0" tIns="45720" rIns="0" bIns="45720" rtlCol="0">
            <a:noAutofit/>
          </a:bodyPr>
          <a:lstStyle/>
          <a:p>
            <a:r>
              <a:rPr lang="en-US" sz="2800" b="1" dirty="0">
                <a:solidFill>
                  <a:schemeClr val="bg1"/>
                </a:solidFill>
              </a:rPr>
              <a:t>Olefins Plant, Louisiana, Reboiler Rupture and Fire (CSB, 2016)</a:t>
            </a:r>
          </a:p>
        </p:txBody>
      </p:sp>
      <p:sp>
        <p:nvSpPr>
          <p:cNvPr id="5" name="Text Placeholder 4">
            <a:extLst>
              <a:ext uri="{FF2B5EF4-FFF2-40B4-BE49-F238E27FC236}">
                <a16:creationId xmlns:a16="http://schemas.microsoft.com/office/drawing/2014/main" id="{48E9EFBF-1A8A-4CE7-8F27-0BC58E77E2D8}"/>
              </a:ext>
            </a:extLst>
          </p:cNvPr>
          <p:cNvSpPr>
            <a:spLocks noGrp="1"/>
          </p:cNvSpPr>
          <p:nvPr>
            <p:ph type="body" sz="quarter" idx="15"/>
          </p:nvPr>
        </p:nvSpPr>
        <p:spPr>
          <a:xfrm>
            <a:off x="508857" y="1094709"/>
            <a:ext cx="6348942" cy="469347"/>
          </a:xfrm>
        </p:spPr>
        <p:txBody>
          <a:bodyPr tIns="0" bIns="0"/>
          <a:lstStyle/>
          <a:p>
            <a:r>
              <a:rPr lang="en-US" b="1" dirty="0">
                <a:solidFill>
                  <a:srgbClr val="F7C75F"/>
                </a:solidFill>
              </a:rPr>
              <a:t>2 fatalities, 167 injuries -	</a:t>
            </a:r>
            <a:r>
              <a:rPr lang="en-US" b="1" i="1" dirty="0">
                <a:solidFill>
                  <a:srgbClr val="F7C75F"/>
                </a:solidFill>
              </a:rPr>
              <a:t>Inadequate PSSR</a:t>
            </a:r>
            <a:endParaRPr lang="en-US" dirty="0">
              <a:solidFill>
                <a:srgbClr val="F7C75F"/>
              </a:solidFill>
            </a:endParaRPr>
          </a:p>
        </p:txBody>
      </p:sp>
      <p:pic>
        <p:nvPicPr>
          <p:cNvPr id="6" name="Picture Placeholder 5">
            <a:extLst>
              <a:ext uri="{FF2B5EF4-FFF2-40B4-BE49-F238E27FC236}">
                <a16:creationId xmlns:a16="http://schemas.microsoft.com/office/drawing/2014/main" id="{F978CF21-FAF3-4756-92CE-3D36329B6666}"/>
              </a:ext>
            </a:extLst>
          </p:cNvPr>
          <p:cNvPicPr>
            <a:picLocks noGrp="1"/>
          </p:cNvPicPr>
          <p:nvPr>
            <p:ph type="pic" sz="quarter" idx="12"/>
          </p:nvPr>
        </p:nvPicPr>
        <p:blipFill rotWithShape="1">
          <a:blip r:embed="rId4"/>
          <a:srcRect l="19844" t="18289" r="19844"/>
          <a:stretch/>
        </p:blipFill>
        <p:spPr>
          <a:xfrm>
            <a:off x="8282821" y="1564056"/>
            <a:ext cx="3907177" cy="2334176"/>
          </a:xfrm>
          <a:prstGeom prst="rect">
            <a:avLst/>
          </a:prstGeom>
        </p:spPr>
      </p:pic>
      <p:pic>
        <p:nvPicPr>
          <p:cNvPr id="8" name="Picture 7">
            <a:extLst>
              <a:ext uri="{FF2B5EF4-FFF2-40B4-BE49-F238E27FC236}">
                <a16:creationId xmlns:a16="http://schemas.microsoft.com/office/drawing/2014/main" id="{9214D925-C39C-410C-A120-0F8A241B5670}"/>
              </a:ext>
            </a:extLst>
          </p:cNvPr>
          <p:cNvPicPr/>
          <p:nvPr/>
        </p:nvPicPr>
        <p:blipFill rotWithShape="1">
          <a:blip r:embed="rId5"/>
          <a:srcRect t="5478"/>
          <a:stretch/>
        </p:blipFill>
        <p:spPr>
          <a:xfrm>
            <a:off x="8282821" y="4006515"/>
            <a:ext cx="3907177" cy="2435559"/>
          </a:xfrm>
          <a:prstGeom prst="rect">
            <a:avLst/>
          </a:prstGeom>
        </p:spPr>
      </p:pic>
    </p:spTree>
    <p:custDataLst>
      <p:tags r:id="rId1"/>
    </p:custDataLst>
    <p:extLst>
      <p:ext uri="{BB962C8B-B14F-4D97-AF65-F5344CB8AC3E}">
        <p14:creationId xmlns:p14="http://schemas.microsoft.com/office/powerpoint/2010/main" val="3049542606"/>
      </p:ext>
    </p:extLst>
  </p:cSld>
  <p:clrMapOvr>
    <a:masterClrMapping/>
  </p:clrMapOvr>
  <mc:AlternateContent xmlns:mc="http://schemas.openxmlformats.org/markup-compatibility/2006" xmlns:p14="http://schemas.microsoft.com/office/powerpoint/2010/main">
    <mc:Choice Requires="p14">
      <p:transition spd="slow" p14:dur="2000" advTm="129846"/>
    </mc:Choice>
    <mc:Fallback xmlns="">
      <p:transition spd="slow" advTm="1298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E9EFBF-1A8A-4CE7-8F27-0BC58E77E2D8}"/>
              </a:ext>
            </a:extLst>
          </p:cNvPr>
          <p:cNvSpPr>
            <a:spLocks noGrp="1"/>
          </p:cNvSpPr>
          <p:nvPr>
            <p:ph type="body" sz="quarter" idx="15"/>
          </p:nvPr>
        </p:nvSpPr>
        <p:spPr>
          <a:xfrm>
            <a:off x="464345" y="1057981"/>
            <a:ext cx="6348942" cy="469347"/>
          </a:xfrm>
        </p:spPr>
        <p:txBody>
          <a:bodyPr/>
          <a:lstStyle/>
          <a:p>
            <a:r>
              <a:rPr lang="en-US" b="1" dirty="0">
                <a:solidFill>
                  <a:srgbClr val="F7C75F"/>
                </a:solidFill>
              </a:rPr>
              <a:t>2 fatalities, 167 injuries -	</a:t>
            </a:r>
            <a:r>
              <a:rPr lang="en-US" b="1" i="1" dirty="0">
                <a:solidFill>
                  <a:srgbClr val="F7C75F"/>
                </a:solidFill>
              </a:rPr>
              <a:t>Inadequate PSSR</a:t>
            </a:r>
            <a:endParaRPr lang="en-US" dirty="0">
              <a:solidFill>
                <a:srgbClr val="F7C75F"/>
              </a:solidFill>
            </a:endParaRPr>
          </a:p>
        </p:txBody>
      </p:sp>
      <p:sp>
        <p:nvSpPr>
          <p:cNvPr id="9" name="TextBox 8">
            <a:extLst>
              <a:ext uri="{FF2B5EF4-FFF2-40B4-BE49-F238E27FC236}">
                <a16:creationId xmlns:a16="http://schemas.microsoft.com/office/drawing/2014/main" id="{E436D7EA-102A-47B6-A0EA-19FF55F40EE2}"/>
              </a:ext>
            </a:extLst>
          </p:cNvPr>
          <p:cNvSpPr txBox="1"/>
          <p:nvPr/>
        </p:nvSpPr>
        <p:spPr>
          <a:xfrm>
            <a:off x="6942023" y="1057981"/>
            <a:ext cx="5155496" cy="6309420"/>
          </a:xfrm>
          <a:prstGeom prst="rect">
            <a:avLst/>
          </a:prstGeom>
          <a:noFill/>
        </p:spPr>
        <p:txBody>
          <a:bodyPr wrap="square" rtlCol="0">
            <a:spAutoFit/>
          </a:bodyPr>
          <a:lstStyle/>
          <a:p>
            <a:r>
              <a:rPr lang="en-US" dirty="0">
                <a:solidFill>
                  <a:schemeClr val="bg1"/>
                </a:solidFill>
              </a:rPr>
              <a:t> </a:t>
            </a:r>
          </a:p>
          <a:p>
            <a:endParaRPr lang="en-US" dirty="0">
              <a:solidFill>
                <a:schemeClr val="bg1"/>
              </a:solidFill>
            </a:endParaRPr>
          </a:p>
          <a:p>
            <a:r>
              <a:rPr lang="en-US" dirty="0">
                <a:solidFill>
                  <a:schemeClr val="bg1"/>
                </a:solidFill>
              </a:rPr>
              <a:t>Propane had accumulated on the shell side of the stand-by reboiler during this time via a mistakenly opened valve, leaking block valve(s), or another unknown mechanism. </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Starting the reboiler introduced heat --&gt; Thermal Expansion of propane --&gt; high pressure --&gt; cracked the reboiler shell, leading to: --------------&gt;</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err="1">
                <a:solidFill>
                  <a:schemeClr val="bg1"/>
                </a:solidFill>
              </a:rPr>
              <a:t>Pressurised</a:t>
            </a:r>
            <a:r>
              <a:rPr lang="en-US" dirty="0">
                <a:solidFill>
                  <a:schemeClr val="bg1"/>
                </a:solidFill>
              </a:rPr>
              <a:t> propane release falling to atmospheric pressure and causing a Boiling Liquid Expanding Vapor Explosion (BLEVE) </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10" name="Picture 9">
            <a:extLst>
              <a:ext uri="{FF2B5EF4-FFF2-40B4-BE49-F238E27FC236}">
                <a16:creationId xmlns:a16="http://schemas.microsoft.com/office/drawing/2014/main" id="{57F22F73-CE58-4EF4-8AE9-E4A5A267E34F}"/>
              </a:ext>
            </a:extLst>
          </p:cNvPr>
          <p:cNvPicPr>
            <a:picLocks noChangeAspect="1"/>
          </p:cNvPicPr>
          <p:nvPr/>
        </p:nvPicPr>
        <p:blipFill>
          <a:blip r:embed="rId4"/>
          <a:stretch>
            <a:fillRect/>
          </a:stretch>
        </p:blipFill>
        <p:spPr>
          <a:xfrm>
            <a:off x="0" y="1716420"/>
            <a:ext cx="6660292" cy="4536100"/>
          </a:xfrm>
          <a:prstGeom prst="rect">
            <a:avLst/>
          </a:prstGeom>
        </p:spPr>
      </p:pic>
      <p:sp>
        <p:nvSpPr>
          <p:cNvPr id="13" name="Text Placeholder 3">
            <a:extLst>
              <a:ext uri="{FF2B5EF4-FFF2-40B4-BE49-F238E27FC236}">
                <a16:creationId xmlns:a16="http://schemas.microsoft.com/office/drawing/2014/main" id="{79989730-C163-4695-8A45-3A0937781091}"/>
              </a:ext>
            </a:extLst>
          </p:cNvPr>
          <p:cNvSpPr txBox="1">
            <a:spLocks/>
          </p:cNvSpPr>
          <p:nvPr/>
        </p:nvSpPr>
        <p:spPr>
          <a:xfrm>
            <a:off x="464345" y="484923"/>
            <a:ext cx="11400136" cy="573058"/>
          </a:xfrm>
          <a:prstGeom prst="rect">
            <a:avLst/>
          </a:prstGeom>
          <a:noFill/>
        </p:spPr>
        <p:txBody>
          <a:bodyPr vert="horz" lIns="0" tIns="45720" rIns="0" bIns="45720" rtlCol="0">
            <a:noAutofit/>
          </a:bodyPr>
          <a:lstStyle>
            <a:lvl1pPr marL="230188" indent="-230188" algn="l" defTabSz="457200" rtl="0" eaLnBrk="1" latinLnBrk="0" hangingPunct="1">
              <a:spcBef>
                <a:spcPts val="600"/>
              </a:spcBef>
              <a:buFont typeface="Arial"/>
              <a:buNone/>
              <a:defRPr sz="2400" kern="1200">
                <a:solidFill>
                  <a:srgbClr val="0F3699"/>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chemeClr val="bg1"/>
                </a:solidFill>
              </a:rPr>
              <a:t>Olefins Plant, Louisiana, Reboiler Rupture and Fire (CSB, 2016)</a:t>
            </a:r>
          </a:p>
        </p:txBody>
      </p:sp>
    </p:spTree>
    <p:custDataLst>
      <p:tags r:id="rId1"/>
    </p:custDataLst>
    <p:extLst>
      <p:ext uri="{BB962C8B-B14F-4D97-AF65-F5344CB8AC3E}">
        <p14:creationId xmlns:p14="http://schemas.microsoft.com/office/powerpoint/2010/main" val="3581659499"/>
      </p:ext>
    </p:extLst>
  </p:cSld>
  <p:clrMapOvr>
    <a:masterClrMapping/>
  </p:clrMapOvr>
  <mc:AlternateContent xmlns:mc="http://schemas.openxmlformats.org/markup-compatibility/2006" xmlns:p14="http://schemas.microsoft.com/office/powerpoint/2010/main">
    <mc:Choice Requires="p14">
      <p:transition spd="slow" p14:dur="2000" advTm="129846"/>
    </mc:Choice>
    <mc:Fallback xmlns="">
      <p:transition spd="slow" advTm="1298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0" end="1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79989730-C163-4695-8A45-3A0937781091}"/>
              </a:ext>
            </a:extLst>
          </p:cNvPr>
          <p:cNvSpPr txBox="1">
            <a:spLocks/>
          </p:cNvSpPr>
          <p:nvPr/>
        </p:nvSpPr>
        <p:spPr>
          <a:xfrm>
            <a:off x="464345" y="484923"/>
            <a:ext cx="11400136" cy="573058"/>
          </a:xfrm>
          <a:prstGeom prst="rect">
            <a:avLst/>
          </a:prstGeom>
          <a:noFill/>
        </p:spPr>
        <p:txBody>
          <a:bodyPr vert="horz" lIns="0" tIns="45720" rIns="0" bIns="45720" rtlCol="0">
            <a:noAutofit/>
          </a:bodyPr>
          <a:lstStyle>
            <a:lvl1pPr marL="230188" indent="-230188" algn="l" defTabSz="457200" rtl="0" eaLnBrk="1" latinLnBrk="0" hangingPunct="1">
              <a:spcBef>
                <a:spcPts val="600"/>
              </a:spcBef>
              <a:buFont typeface="Arial"/>
              <a:buNone/>
              <a:defRPr sz="2400" kern="1200">
                <a:solidFill>
                  <a:srgbClr val="0F3699"/>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chemeClr val="bg1"/>
                </a:solidFill>
              </a:rPr>
              <a:t>Olefins Plant, Louisiana, Reboiler Rupture and Fire (CSB, 2016)</a:t>
            </a:r>
          </a:p>
        </p:txBody>
      </p:sp>
      <p:sp>
        <p:nvSpPr>
          <p:cNvPr id="8" name="Text Placeholder 4">
            <a:extLst>
              <a:ext uri="{FF2B5EF4-FFF2-40B4-BE49-F238E27FC236}">
                <a16:creationId xmlns:a16="http://schemas.microsoft.com/office/drawing/2014/main" id="{8538DEA4-D545-4D88-8127-970165174F4E}"/>
              </a:ext>
            </a:extLst>
          </p:cNvPr>
          <p:cNvSpPr txBox="1">
            <a:spLocks/>
          </p:cNvSpPr>
          <p:nvPr/>
        </p:nvSpPr>
        <p:spPr>
          <a:xfrm>
            <a:off x="505719" y="911483"/>
            <a:ext cx="1710444" cy="550123"/>
          </a:xfrm>
          <a:prstGeom prst="rect">
            <a:avLst/>
          </a:prstGeom>
          <a:noFill/>
        </p:spPr>
        <p:txBody>
          <a:bodyPr vert="horz" lIns="0" tIns="45720" rIns="0" bIns="45720" rtlCol="0">
            <a:noAutofit/>
          </a:bodyPr>
          <a:lstStyle>
            <a:lvl1pPr marL="230188" indent="-230188" algn="l" defTabSz="457200" rtl="0" eaLnBrk="1" latinLnBrk="0" hangingPunct="1">
              <a:spcBef>
                <a:spcPts val="600"/>
              </a:spcBef>
              <a:buFont typeface="Arial"/>
              <a:buNone/>
              <a:defRPr sz="2000" kern="1200">
                <a:solidFill>
                  <a:schemeClr val="tx1"/>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rgbClr val="F7C75F"/>
                </a:solidFill>
              </a:rPr>
              <a:t>Causes</a:t>
            </a:r>
            <a:endParaRPr lang="en-US" sz="2400" dirty="0">
              <a:solidFill>
                <a:srgbClr val="F7C75F"/>
              </a:solidFill>
            </a:endParaRPr>
          </a:p>
        </p:txBody>
      </p:sp>
      <p:sp>
        <p:nvSpPr>
          <p:cNvPr id="11" name="TextBox 10">
            <a:extLst>
              <a:ext uri="{FF2B5EF4-FFF2-40B4-BE49-F238E27FC236}">
                <a16:creationId xmlns:a16="http://schemas.microsoft.com/office/drawing/2014/main" id="{DE4ACBB9-39CC-464E-96D6-7A6AE62AEFCF}"/>
              </a:ext>
            </a:extLst>
          </p:cNvPr>
          <p:cNvSpPr txBox="1"/>
          <p:nvPr/>
        </p:nvSpPr>
        <p:spPr>
          <a:xfrm>
            <a:off x="505719" y="1888166"/>
            <a:ext cx="11400136" cy="4339650"/>
          </a:xfrm>
          <a:prstGeom prst="rect">
            <a:avLst/>
          </a:prstGeom>
          <a:noFill/>
        </p:spPr>
        <p:txBody>
          <a:bodyPr wrap="square" rtlCol="0">
            <a:spAutoFit/>
          </a:bodyPr>
          <a:lstStyle/>
          <a:p>
            <a:r>
              <a:rPr lang="en-US" dirty="0">
                <a:solidFill>
                  <a:schemeClr val="bg1"/>
                </a:solidFill>
              </a:rPr>
              <a:t> </a:t>
            </a:r>
          </a:p>
          <a:p>
            <a:r>
              <a:rPr lang="en-US" sz="2000" dirty="0">
                <a:solidFill>
                  <a:srgbClr val="F7C75F"/>
                </a:solidFill>
              </a:rPr>
              <a:t>MOC</a:t>
            </a:r>
          </a:p>
          <a:p>
            <a:r>
              <a:rPr lang="en-US" dirty="0">
                <a:solidFill>
                  <a:schemeClr val="bg1"/>
                </a:solidFill>
              </a:rPr>
              <a:t>Conducted post modification</a:t>
            </a:r>
          </a:p>
          <a:p>
            <a:r>
              <a:rPr lang="en-US" dirty="0">
                <a:solidFill>
                  <a:schemeClr val="bg1"/>
                </a:solidFill>
              </a:rPr>
              <a:t>Inadequate identification of hazards</a:t>
            </a:r>
          </a:p>
          <a:p>
            <a:endParaRPr lang="en-US" dirty="0">
              <a:solidFill>
                <a:schemeClr val="bg1"/>
              </a:solidFill>
            </a:endParaRPr>
          </a:p>
          <a:p>
            <a:endParaRPr lang="en-US" dirty="0">
              <a:solidFill>
                <a:schemeClr val="bg1"/>
              </a:solidFill>
            </a:endParaRPr>
          </a:p>
          <a:p>
            <a:r>
              <a:rPr lang="en-US" sz="2000" dirty="0">
                <a:solidFill>
                  <a:srgbClr val="F7C75F"/>
                </a:solidFill>
              </a:rPr>
              <a:t>PHA</a:t>
            </a:r>
          </a:p>
          <a:p>
            <a:r>
              <a:rPr lang="en-US" dirty="0">
                <a:solidFill>
                  <a:schemeClr val="bg1"/>
                </a:solidFill>
              </a:rPr>
              <a:t>Recommendations closed without proper verification</a:t>
            </a:r>
          </a:p>
          <a:p>
            <a:endParaRPr lang="en-US" dirty="0">
              <a:solidFill>
                <a:schemeClr val="bg1"/>
              </a:solidFill>
            </a:endParaRPr>
          </a:p>
          <a:p>
            <a:endParaRPr lang="en-US" dirty="0">
              <a:solidFill>
                <a:schemeClr val="bg1"/>
              </a:solidFill>
            </a:endParaRPr>
          </a:p>
          <a:p>
            <a:r>
              <a:rPr lang="en-US" sz="2000" dirty="0">
                <a:solidFill>
                  <a:srgbClr val="F7C75F"/>
                </a:solidFill>
              </a:rPr>
              <a:t>PSSR</a:t>
            </a:r>
          </a:p>
          <a:p>
            <a:r>
              <a:rPr lang="en-US" dirty="0">
                <a:solidFill>
                  <a:schemeClr val="bg1"/>
                </a:solidFill>
              </a:rPr>
              <a:t>Inadequately filled in checklists</a:t>
            </a:r>
          </a:p>
          <a:p>
            <a:r>
              <a:rPr lang="en-US" dirty="0">
                <a:solidFill>
                  <a:schemeClr val="bg1"/>
                </a:solidFill>
              </a:rPr>
              <a:t>PSSR was conducted once post the modification, but in this case the duration of stand-by was 16 months</a:t>
            </a:r>
          </a:p>
          <a:p>
            <a:r>
              <a:rPr lang="en-US" dirty="0">
                <a:solidFill>
                  <a:schemeClr val="bg1"/>
                </a:solidFill>
              </a:rPr>
              <a:t>		Field position of valves</a:t>
            </a:r>
          </a:p>
          <a:p>
            <a:r>
              <a:rPr lang="en-US" dirty="0">
                <a:solidFill>
                  <a:schemeClr val="bg1"/>
                </a:solidFill>
              </a:rPr>
              <a:t>		Closure of PHA recommendations </a:t>
            </a:r>
          </a:p>
        </p:txBody>
      </p:sp>
    </p:spTree>
    <p:custDataLst>
      <p:tags r:id="rId1"/>
    </p:custDataLst>
    <p:extLst>
      <p:ext uri="{BB962C8B-B14F-4D97-AF65-F5344CB8AC3E}">
        <p14:creationId xmlns:p14="http://schemas.microsoft.com/office/powerpoint/2010/main" val="2790238391"/>
      </p:ext>
    </p:extLst>
  </p:cSld>
  <p:clrMapOvr>
    <a:masterClrMapping/>
  </p:clrMapOvr>
  <mc:AlternateContent xmlns:mc="http://schemas.openxmlformats.org/markup-compatibility/2006" xmlns:p14="http://schemas.microsoft.com/office/powerpoint/2010/main">
    <mc:Choice Requires="p14">
      <p:transition spd="slow" p14:dur="2000" advTm="129846"/>
    </mc:Choice>
    <mc:Fallback xmlns="">
      <p:transition spd="slow" advTm="1298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B2BA76-DE9C-42A4-AE5D-24C17DFBFCDD}"/>
              </a:ext>
            </a:extLst>
          </p:cNvPr>
          <p:cNvSpPr>
            <a:spLocks noGrp="1"/>
          </p:cNvSpPr>
          <p:nvPr>
            <p:ph sz="quarter" idx="13"/>
          </p:nvPr>
        </p:nvSpPr>
        <p:spPr>
          <a:xfrm>
            <a:off x="469232" y="1789646"/>
            <a:ext cx="6448926" cy="3679683"/>
          </a:xfrm>
        </p:spPr>
        <p:txBody>
          <a:bodyPr/>
          <a:lstStyle/>
          <a:p>
            <a:pPr algn="just"/>
            <a:r>
              <a:rPr lang="en-US" sz="1800" b="1" dirty="0">
                <a:solidFill>
                  <a:schemeClr val="bg1"/>
                </a:solidFill>
              </a:rPr>
              <a:t>A small drain valve was pulled out of a strainer in a liquid propylene system, snagged by a trailer pulled by a forklift</a:t>
            </a:r>
          </a:p>
          <a:p>
            <a:pPr algn="just"/>
            <a:endParaRPr lang="en-US" sz="1800" b="1" dirty="0">
              <a:solidFill>
                <a:schemeClr val="bg1"/>
              </a:solidFill>
            </a:endParaRPr>
          </a:p>
          <a:p>
            <a:pPr algn="just"/>
            <a:endParaRPr lang="en-US" sz="1800" b="1" dirty="0">
              <a:solidFill>
                <a:schemeClr val="bg1"/>
              </a:solidFill>
            </a:endParaRPr>
          </a:p>
          <a:p>
            <a:pPr algn="just"/>
            <a:r>
              <a:rPr lang="en-US" sz="1800" b="1" dirty="0">
                <a:solidFill>
                  <a:schemeClr val="bg1"/>
                </a:solidFill>
              </a:rPr>
              <a:t>The escaping propylene rapidly vaporized, ----- large vapor cloud ---- ignition within two minutes</a:t>
            </a:r>
          </a:p>
          <a:p>
            <a:pPr algn="just"/>
            <a:endParaRPr lang="en-US" sz="1800" b="1" dirty="0">
              <a:solidFill>
                <a:schemeClr val="bg1"/>
              </a:solidFill>
            </a:endParaRPr>
          </a:p>
          <a:p>
            <a:pPr algn="just"/>
            <a:endParaRPr lang="en-US" sz="2000" b="1" dirty="0">
              <a:solidFill>
                <a:schemeClr val="bg1"/>
              </a:solidFill>
            </a:endParaRPr>
          </a:p>
          <a:p>
            <a:pPr algn="just"/>
            <a:r>
              <a:rPr lang="en-US" b="1" dirty="0">
                <a:solidFill>
                  <a:schemeClr val="bg1"/>
                </a:solidFill>
              </a:rPr>
              <a:t>2 burn Injuries, 14 minor injuries</a:t>
            </a:r>
          </a:p>
          <a:p>
            <a:pPr algn="just"/>
            <a:r>
              <a:rPr lang="en-US" b="1" dirty="0">
                <a:solidFill>
                  <a:schemeClr val="bg1"/>
                </a:solidFill>
              </a:rPr>
              <a:t>Site wide evacuation</a:t>
            </a:r>
          </a:p>
          <a:p>
            <a:pPr algn="just"/>
            <a:r>
              <a:rPr lang="en-US" b="1" dirty="0">
                <a:solidFill>
                  <a:schemeClr val="bg1"/>
                </a:solidFill>
              </a:rPr>
              <a:t>One of the units shut down for 5 months</a:t>
            </a:r>
            <a:r>
              <a:rPr lang="en-US" b="1" dirty="0">
                <a:solidFill>
                  <a:srgbClr val="FF0000"/>
                </a:solidFill>
              </a:rPr>
              <a:t> </a:t>
            </a:r>
            <a:r>
              <a:rPr lang="en-US" b="1" dirty="0">
                <a:solidFill>
                  <a:srgbClr val="92D050"/>
                </a:solidFill>
              </a:rPr>
              <a:t> </a:t>
            </a:r>
          </a:p>
        </p:txBody>
      </p:sp>
      <p:sp>
        <p:nvSpPr>
          <p:cNvPr id="4" name="Text Placeholder 3">
            <a:extLst>
              <a:ext uri="{FF2B5EF4-FFF2-40B4-BE49-F238E27FC236}">
                <a16:creationId xmlns:a16="http://schemas.microsoft.com/office/drawing/2014/main" id="{C430EC17-1EB9-4520-827F-7A47D8B66077}"/>
              </a:ext>
            </a:extLst>
          </p:cNvPr>
          <p:cNvSpPr>
            <a:spLocks noGrp="1"/>
          </p:cNvSpPr>
          <p:nvPr>
            <p:ph type="body" sz="quarter" idx="14"/>
          </p:nvPr>
        </p:nvSpPr>
        <p:spPr>
          <a:xfrm>
            <a:off x="469232" y="567226"/>
            <a:ext cx="8963526" cy="874363"/>
          </a:xfrm>
          <a:noFill/>
        </p:spPr>
        <p:txBody>
          <a:bodyPr vert="horz" lIns="0" tIns="0" rIns="0" bIns="0" rtlCol="0">
            <a:noAutofit/>
          </a:bodyPr>
          <a:lstStyle/>
          <a:p>
            <a:pPr marL="0" indent="0"/>
            <a:r>
              <a:rPr lang="en-US" sz="2800" b="1" dirty="0">
                <a:solidFill>
                  <a:schemeClr val="bg1"/>
                </a:solidFill>
              </a:rPr>
              <a:t>2005, Fire &amp; explosion at olefins production unit, Point Comfort, Texas, (CSB, 2006)</a:t>
            </a:r>
            <a:endParaRPr lang="en-US" sz="2800" dirty="0">
              <a:solidFill>
                <a:schemeClr val="bg1"/>
              </a:solidFill>
            </a:endParaRPr>
          </a:p>
        </p:txBody>
      </p:sp>
      <p:sp>
        <p:nvSpPr>
          <p:cNvPr id="11" name="Text Placeholder 4">
            <a:extLst>
              <a:ext uri="{FF2B5EF4-FFF2-40B4-BE49-F238E27FC236}">
                <a16:creationId xmlns:a16="http://schemas.microsoft.com/office/drawing/2014/main" id="{EE1278E1-DDA9-4C79-88A6-26110DF8FB0E}"/>
              </a:ext>
            </a:extLst>
          </p:cNvPr>
          <p:cNvSpPr>
            <a:spLocks noGrp="1"/>
          </p:cNvSpPr>
          <p:nvPr>
            <p:ph type="body" sz="quarter" idx="15"/>
          </p:nvPr>
        </p:nvSpPr>
        <p:spPr>
          <a:xfrm>
            <a:off x="9520990" y="534458"/>
            <a:ext cx="2091573" cy="806980"/>
          </a:xfrm>
        </p:spPr>
        <p:txBody>
          <a:bodyPr/>
          <a:lstStyle/>
          <a:p>
            <a:pPr algn="r"/>
            <a:r>
              <a:rPr lang="en-US" sz="2800" b="1" dirty="0">
                <a:solidFill>
                  <a:srgbClr val="F7C75F"/>
                </a:solidFill>
              </a:rPr>
              <a:t>16 injuries</a:t>
            </a:r>
            <a:endParaRPr lang="en-US" sz="2800" dirty="0">
              <a:solidFill>
                <a:srgbClr val="F7C75F"/>
              </a:solidFill>
            </a:endParaRPr>
          </a:p>
        </p:txBody>
      </p:sp>
      <p:grpSp>
        <p:nvGrpSpPr>
          <p:cNvPr id="7" name="Group 6">
            <a:extLst>
              <a:ext uri="{FF2B5EF4-FFF2-40B4-BE49-F238E27FC236}">
                <a16:creationId xmlns:a16="http://schemas.microsoft.com/office/drawing/2014/main" id="{5905520C-19C9-4BB3-A154-65CF8A50E9BF}"/>
              </a:ext>
            </a:extLst>
          </p:cNvPr>
          <p:cNvGrpSpPr/>
          <p:nvPr/>
        </p:nvGrpSpPr>
        <p:grpSpPr>
          <a:xfrm>
            <a:off x="6664756" y="1703416"/>
            <a:ext cx="5536003" cy="4620126"/>
            <a:chOff x="7386612" y="1309816"/>
            <a:chExt cx="4754726" cy="4980958"/>
          </a:xfrm>
        </p:grpSpPr>
        <p:pic>
          <p:nvPicPr>
            <p:cNvPr id="5" name="Picture 4">
              <a:extLst>
                <a:ext uri="{FF2B5EF4-FFF2-40B4-BE49-F238E27FC236}">
                  <a16:creationId xmlns:a16="http://schemas.microsoft.com/office/drawing/2014/main" id="{ED15D826-0BCA-4CC5-9019-07BE47A55384}"/>
                </a:ext>
              </a:extLst>
            </p:cNvPr>
            <p:cNvPicPr>
              <a:picLocks noChangeAspect="1"/>
            </p:cNvPicPr>
            <p:nvPr/>
          </p:nvPicPr>
          <p:blipFill>
            <a:blip r:embed="rId4"/>
            <a:stretch>
              <a:fillRect/>
            </a:stretch>
          </p:blipFill>
          <p:spPr>
            <a:xfrm>
              <a:off x="7988503" y="1309816"/>
              <a:ext cx="4152835" cy="4980958"/>
            </a:xfrm>
            <a:prstGeom prst="rect">
              <a:avLst/>
            </a:prstGeom>
          </p:spPr>
        </p:pic>
        <p:pic>
          <p:nvPicPr>
            <p:cNvPr id="6" name="Picture 5">
              <a:extLst>
                <a:ext uri="{FF2B5EF4-FFF2-40B4-BE49-F238E27FC236}">
                  <a16:creationId xmlns:a16="http://schemas.microsoft.com/office/drawing/2014/main" id="{BBBA6EA9-6710-4CF1-AD9E-CD14FAD1C3B7}"/>
                </a:ext>
              </a:extLst>
            </p:cNvPr>
            <p:cNvPicPr>
              <a:picLocks noChangeAspect="1"/>
            </p:cNvPicPr>
            <p:nvPr/>
          </p:nvPicPr>
          <p:blipFill>
            <a:blip r:embed="rId5"/>
            <a:stretch>
              <a:fillRect/>
            </a:stretch>
          </p:blipFill>
          <p:spPr>
            <a:xfrm>
              <a:off x="7386612" y="4937556"/>
              <a:ext cx="1738918" cy="1221254"/>
            </a:xfrm>
            <a:prstGeom prst="rect">
              <a:avLst/>
            </a:prstGeom>
            <a:ln w="15875">
              <a:solidFill>
                <a:schemeClr val="accent5">
                  <a:lumMod val="50000"/>
                </a:schemeClr>
              </a:solidFill>
            </a:ln>
          </p:spPr>
        </p:pic>
      </p:grpSp>
    </p:spTree>
    <p:custDataLst>
      <p:tags r:id="rId1"/>
    </p:custDataLst>
    <p:extLst>
      <p:ext uri="{BB962C8B-B14F-4D97-AF65-F5344CB8AC3E}">
        <p14:creationId xmlns:p14="http://schemas.microsoft.com/office/powerpoint/2010/main" val="1065532280"/>
      </p:ext>
    </p:extLst>
  </p:cSld>
  <p:clrMapOvr>
    <a:masterClrMapping/>
  </p:clrMapOvr>
  <mc:AlternateContent xmlns:mc="http://schemas.openxmlformats.org/markup-compatibility/2006" xmlns:p14="http://schemas.microsoft.com/office/powerpoint/2010/main">
    <mc:Choice Requires="p14">
      <p:transition spd="slow" p14:dur="2000" advTm="55414"/>
    </mc:Choice>
    <mc:Fallback xmlns="">
      <p:transition spd="slow" advTm="554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B2BA76-DE9C-42A4-AE5D-24C17DFBFCDD}"/>
              </a:ext>
            </a:extLst>
          </p:cNvPr>
          <p:cNvSpPr>
            <a:spLocks noGrp="1"/>
          </p:cNvSpPr>
          <p:nvPr>
            <p:ph sz="quarter" idx="13"/>
          </p:nvPr>
        </p:nvSpPr>
        <p:spPr>
          <a:xfrm>
            <a:off x="459000" y="2440506"/>
            <a:ext cx="7349329" cy="4507254"/>
          </a:xfrm>
        </p:spPr>
        <p:txBody>
          <a:bodyPr/>
          <a:lstStyle/>
          <a:p>
            <a:pPr marL="0" indent="0" algn="just"/>
            <a:r>
              <a:rPr lang="en-US" sz="2000" b="1" dirty="0">
                <a:solidFill>
                  <a:schemeClr val="bg1"/>
                </a:solidFill>
              </a:rPr>
              <a:t>Facility siting analysis </a:t>
            </a:r>
          </a:p>
          <a:p>
            <a:pPr marL="0" indent="0" algn="just">
              <a:buFont typeface="Arial" panose="020B0604020202020204" pitchFamily="34" charset="0"/>
              <a:buChar char="•"/>
            </a:pPr>
            <a:r>
              <a:rPr lang="en-US" dirty="0">
                <a:solidFill>
                  <a:schemeClr val="bg1"/>
                </a:solidFill>
              </a:rPr>
              <a:t>Considered the vehicular impact on process piping as a very low-frequency event. </a:t>
            </a:r>
          </a:p>
          <a:p>
            <a:pPr marL="0" lvl="2" indent="0" algn="just">
              <a:buFont typeface="Arial" panose="020B0604020202020204" pitchFamily="34" charset="0"/>
              <a:buChar char="•"/>
            </a:pPr>
            <a:r>
              <a:rPr lang="en-US" dirty="0">
                <a:solidFill>
                  <a:schemeClr val="bg1"/>
                </a:solidFill>
              </a:rPr>
              <a:t>Administrative safeguards were deemed adequate </a:t>
            </a:r>
          </a:p>
          <a:p>
            <a:pPr marL="0" lvl="2" indent="0" algn="just">
              <a:buFont typeface="Arial" panose="020B0604020202020204" pitchFamily="34" charset="0"/>
              <a:buChar char="•"/>
            </a:pPr>
            <a:r>
              <a:rPr lang="en-US" dirty="0">
                <a:solidFill>
                  <a:schemeClr val="bg1"/>
                </a:solidFill>
              </a:rPr>
              <a:t>Passive engineering controls were not considered</a:t>
            </a:r>
          </a:p>
          <a:p>
            <a:pPr marL="0" indent="0" algn="just"/>
            <a:endParaRPr lang="en-US" sz="2000" dirty="0">
              <a:solidFill>
                <a:schemeClr val="bg1"/>
              </a:solidFill>
            </a:endParaRPr>
          </a:p>
          <a:p>
            <a:pPr marL="0" indent="0" algn="just"/>
            <a:r>
              <a:rPr lang="en-US" sz="2000" b="1" dirty="0">
                <a:solidFill>
                  <a:schemeClr val="bg1"/>
                </a:solidFill>
              </a:rPr>
              <a:t>PSSR</a:t>
            </a:r>
          </a:p>
          <a:p>
            <a:pPr marL="0" indent="0" algn="just">
              <a:buFont typeface="Wingdings" panose="05000000000000000000" pitchFamily="2" charset="2"/>
              <a:buChar char="§"/>
            </a:pPr>
            <a:r>
              <a:rPr lang="en-US" dirty="0">
                <a:solidFill>
                  <a:schemeClr val="bg1"/>
                </a:solidFill>
              </a:rPr>
              <a:t>Only considered protection of emergency equipment. </a:t>
            </a:r>
          </a:p>
          <a:p>
            <a:pPr marL="0" indent="0" algn="just">
              <a:buFont typeface="Wingdings" panose="05000000000000000000" pitchFamily="2" charset="2"/>
              <a:buChar char="§"/>
            </a:pPr>
            <a:r>
              <a:rPr lang="en-US" dirty="0">
                <a:solidFill>
                  <a:schemeClr val="bg1"/>
                </a:solidFill>
              </a:rPr>
              <a:t>The PSSR team verified traffic protection around emergency equipment, </a:t>
            </a:r>
            <a:r>
              <a:rPr lang="en-US" b="1" dirty="0">
                <a:solidFill>
                  <a:srgbClr val="F7C75F"/>
                </a:solidFill>
              </a:rPr>
              <a:t>BUT</a:t>
            </a:r>
            <a:r>
              <a:rPr lang="en-US" dirty="0">
                <a:solidFill>
                  <a:schemeClr val="bg1"/>
                </a:solidFill>
              </a:rPr>
              <a:t> </a:t>
            </a:r>
          </a:p>
          <a:p>
            <a:pPr marL="0" indent="0" algn="just">
              <a:buFont typeface="Wingdings" panose="05000000000000000000" pitchFamily="2" charset="2"/>
              <a:buChar char="§"/>
            </a:pPr>
            <a:r>
              <a:rPr lang="en-US" dirty="0">
                <a:solidFill>
                  <a:schemeClr val="bg1"/>
                </a:solidFill>
              </a:rPr>
              <a:t>Did not check for any potentially vulnerable locations around specific process piping or equipment. </a:t>
            </a:r>
            <a:endParaRPr lang="en-US" dirty="0">
              <a:solidFill>
                <a:srgbClr val="FF0000"/>
              </a:solidFill>
            </a:endParaRPr>
          </a:p>
        </p:txBody>
      </p:sp>
      <p:sp>
        <p:nvSpPr>
          <p:cNvPr id="4" name="Text Placeholder 3">
            <a:extLst>
              <a:ext uri="{FF2B5EF4-FFF2-40B4-BE49-F238E27FC236}">
                <a16:creationId xmlns:a16="http://schemas.microsoft.com/office/drawing/2014/main" id="{C430EC17-1EB9-4520-827F-7A47D8B66077}"/>
              </a:ext>
            </a:extLst>
          </p:cNvPr>
          <p:cNvSpPr>
            <a:spLocks noGrp="1"/>
          </p:cNvSpPr>
          <p:nvPr>
            <p:ph type="body" sz="quarter" idx="14"/>
          </p:nvPr>
        </p:nvSpPr>
        <p:spPr>
          <a:xfrm>
            <a:off x="459001" y="499230"/>
            <a:ext cx="7485440" cy="914400"/>
          </a:xfrm>
          <a:noFill/>
        </p:spPr>
        <p:txBody>
          <a:bodyPr vert="horz" lIns="0" tIns="45720" rIns="0" bIns="45720" rtlCol="0">
            <a:noAutofit/>
          </a:bodyPr>
          <a:lstStyle/>
          <a:p>
            <a:pPr marL="0" indent="0"/>
            <a:r>
              <a:rPr lang="en-US" sz="2800" b="1" dirty="0">
                <a:solidFill>
                  <a:schemeClr val="bg1"/>
                </a:solidFill>
              </a:rPr>
              <a:t>2005, Fire &amp; explosion at olefins production unit, Point Comfort, Texas, (CSB, 2006)</a:t>
            </a:r>
            <a:endParaRPr lang="en-US" sz="2800" dirty="0">
              <a:solidFill>
                <a:schemeClr val="bg1"/>
              </a:solidFill>
            </a:endParaRPr>
          </a:p>
        </p:txBody>
      </p:sp>
      <p:sp>
        <p:nvSpPr>
          <p:cNvPr id="11" name="Text Placeholder 4">
            <a:extLst>
              <a:ext uri="{FF2B5EF4-FFF2-40B4-BE49-F238E27FC236}">
                <a16:creationId xmlns:a16="http://schemas.microsoft.com/office/drawing/2014/main" id="{EE1278E1-DDA9-4C79-88A6-26110DF8FB0E}"/>
              </a:ext>
            </a:extLst>
          </p:cNvPr>
          <p:cNvSpPr>
            <a:spLocks noGrp="1"/>
          </p:cNvSpPr>
          <p:nvPr>
            <p:ph type="body" sz="quarter" idx="15"/>
          </p:nvPr>
        </p:nvSpPr>
        <p:spPr>
          <a:xfrm>
            <a:off x="8941669" y="492468"/>
            <a:ext cx="2671010" cy="806980"/>
          </a:xfrm>
        </p:spPr>
        <p:txBody>
          <a:bodyPr/>
          <a:lstStyle/>
          <a:p>
            <a:pPr algn="r"/>
            <a:r>
              <a:rPr lang="en-US" sz="2800" b="1" dirty="0">
                <a:solidFill>
                  <a:srgbClr val="F7C75F"/>
                </a:solidFill>
              </a:rPr>
              <a:t>16 injuries</a:t>
            </a:r>
            <a:endParaRPr lang="en-US" sz="2800" dirty="0">
              <a:solidFill>
                <a:srgbClr val="F7C75F"/>
              </a:solidFill>
            </a:endParaRPr>
          </a:p>
        </p:txBody>
      </p:sp>
      <p:pic>
        <p:nvPicPr>
          <p:cNvPr id="2" name="Picture 1">
            <a:extLst>
              <a:ext uri="{FF2B5EF4-FFF2-40B4-BE49-F238E27FC236}">
                <a16:creationId xmlns:a16="http://schemas.microsoft.com/office/drawing/2014/main" id="{74EF81B4-79DC-4FB1-9BBC-FA47E14F5CC4}"/>
              </a:ext>
            </a:extLst>
          </p:cNvPr>
          <p:cNvPicPr>
            <a:picLocks noChangeAspect="1"/>
          </p:cNvPicPr>
          <p:nvPr/>
        </p:nvPicPr>
        <p:blipFill>
          <a:blip r:embed="rId4"/>
          <a:stretch>
            <a:fillRect/>
          </a:stretch>
        </p:blipFill>
        <p:spPr>
          <a:xfrm>
            <a:off x="8296580" y="1554757"/>
            <a:ext cx="3316099" cy="2242838"/>
          </a:xfrm>
          <a:prstGeom prst="rect">
            <a:avLst/>
          </a:prstGeom>
        </p:spPr>
      </p:pic>
      <p:pic>
        <p:nvPicPr>
          <p:cNvPr id="7" name="Picture 6">
            <a:extLst>
              <a:ext uri="{FF2B5EF4-FFF2-40B4-BE49-F238E27FC236}">
                <a16:creationId xmlns:a16="http://schemas.microsoft.com/office/drawing/2014/main" id="{D57770A8-F832-4E9F-BC6A-B509082215F1}"/>
              </a:ext>
            </a:extLst>
          </p:cNvPr>
          <p:cNvPicPr>
            <a:picLocks noChangeAspect="1"/>
          </p:cNvPicPr>
          <p:nvPr/>
        </p:nvPicPr>
        <p:blipFill>
          <a:blip r:embed="rId5"/>
          <a:stretch>
            <a:fillRect/>
          </a:stretch>
        </p:blipFill>
        <p:spPr>
          <a:xfrm>
            <a:off x="8296464" y="4022527"/>
            <a:ext cx="3316099" cy="2527776"/>
          </a:xfrm>
          <a:prstGeom prst="rect">
            <a:avLst/>
          </a:prstGeom>
        </p:spPr>
      </p:pic>
      <p:sp>
        <p:nvSpPr>
          <p:cNvPr id="8" name="Text Placeholder 4">
            <a:extLst>
              <a:ext uri="{FF2B5EF4-FFF2-40B4-BE49-F238E27FC236}">
                <a16:creationId xmlns:a16="http://schemas.microsoft.com/office/drawing/2014/main" id="{18820A86-1D24-4F60-9467-346B5C36F62F}"/>
              </a:ext>
            </a:extLst>
          </p:cNvPr>
          <p:cNvSpPr txBox="1">
            <a:spLocks/>
          </p:cNvSpPr>
          <p:nvPr/>
        </p:nvSpPr>
        <p:spPr>
          <a:xfrm>
            <a:off x="459001" y="1469868"/>
            <a:ext cx="7349329" cy="914400"/>
          </a:xfrm>
          <a:prstGeom prst="rect">
            <a:avLst/>
          </a:prstGeom>
          <a:noFill/>
        </p:spPr>
        <p:txBody>
          <a:bodyPr vert="horz" lIns="0" tIns="45720" rIns="0" bIns="45720" rtlCol="0">
            <a:noAutofit/>
          </a:bodyPr>
          <a:lstStyle>
            <a:lvl1pPr marL="230188" indent="-230188" algn="l" defTabSz="457200" rtl="0" eaLnBrk="1" latinLnBrk="0" hangingPunct="1">
              <a:spcBef>
                <a:spcPts val="600"/>
              </a:spcBef>
              <a:buFont typeface="Arial"/>
              <a:buNone/>
              <a:defRPr sz="2000" kern="1200">
                <a:solidFill>
                  <a:schemeClr val="tx1"/>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b="1" i="1" dirty="0">
                <a:solidFill>
                  <a:srgbClr val="F7C75F"/>
                </a:solidFill>
              </a:rPr>
              <a:t>General Layout and traffic protection were missed during PSSR field visit</a:t>
            </a:r>
            <a:endParaRPr lang="en-US" dirty="0">
              <a:solidFill>
                <a:srgbClr val="F7C75F"/>
              </a:solidFill>
            </a:endParaRPr>
          </a:p>
        </p:txBody>
      </p:sp>
    </p:spTree>
    <p:custDataLst>
      <p:tags r:id="rId1"/>
    </p:custDataLst>
    <p:extLst>
      <p:ext uri="{BB962C8B-B14F-4D97-AF65-F5344CB8AC3E}">
        <p14:creationId xmlns:p14="http://schemas.microsoft.com/office/powerpoint/2010/main" val="3528871894"/>
      </p:ext>
    </p:extLst>
  </p:cSld>
  <p:clrMapOvr>
    <a:masterClrMapping/>
  </p:clrMapOvr>
  <mc:AlternateContent xmlns:mc="http://schemas.openxmlformats.org/markup-compatibility/2006" xmlns:p14="http://schemas.microsoft.com/office/powerpoint/2010/main">
    <mc:Choice Requires="p14">
      <p:transition spd="slow" p14:dur="2000" advTm="52046"/>
    </mc:Choice>
    <mc:Fallback xmlns="">
      <p:transition spd="slow" advTm="520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11" grpId="0" build="p"/>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6955" y="1196748"/>
            <a:ext cx="9608191" cy="1797504"/>
          </a:xfrm>
        </p:spPr>
        <p:txBody>
          <a:bodyPr/>
          <a:lstStyle/>
          <a:p>
            <a:r>
              <a:rPr lang="en-US" sz="4200" dirty="0">
                <a:solidFill>
                  <a:srgbClr val="676A6E"/>
                </a:solidFill>
              </a:rPr>
              <a:t>Regulation, Guidance and Best Practices Regarding PSSR</a:t>
            </a:r>
            <a:br>
              <a:rPr lang="en-US" sz="4200" dirty="0">
                <a:solidFill>
                  <a:srgbClr val="676A6E"/>
                </a:solidFill>
              </a:rPr>
            </a:br>
            <a:endParaRPr lang="en-US" sz="4200" dirty="0">
              <a:solidFill>
                <a:srgbClr val="676A6E"/>
              </a:solidFill>
            </a:endParaRPr>
          </a:p>
        </p:txBody>
      </p:sp>
      <p:sp>
        <p:nvSpPr>
          <p:cNvPr id="5" name="Content Placeholder 4">
            <a:extLst>
              <a:ext uri="{FF2B5EF4-FFF2-40B4-BE49-F238E27FC236}">
                <a16:creationId xmlns:a16="http://schemas.microsoft.com/office/drawing/2014/main" id="{6EA562A5-5CB8-490C-B504-940C86936CE7}"/>
              </a:ext>
            </a:extLst>
          </p:cNvPr>
          <p:cNvSpPr>
            <a:spLocks noGrp="1"/>
          </p:cNvSpPr>
          <p:nvPr>
            <p:ph sz="quarter" idx="12"/>
          </p:nvPr>
        </p:nvSpPr>
        <p:spPr/>
        <p:txBody>
          <a:bodyPr/>
          <a:lstStyle/>
          <a:p>
            <a:endParaRPr lang="en-US" dirty="0"/>
          </a:p>
        </p:txBody>
      </p:sp>
    </p:spTree>
    <p:extLst>
      <p:ext uri="{BB962C8B-B14F-4D97-AF65-F5344CB8AC3E}">
        <p14:creationId xmlns:p14="http://schemas.microsoft.com/office/powerpoint/2010/main" val="2759131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23F465C-D13A-4173-8EF5-39239BDAEA4D}"/>
              </a:ext>
            </a:extLst>
          </p:cNvPr>
          <p:cNvSpPr txBox="1">
            <a:spLocks/>
          </p:cNvSpPr>
          <p:nvPr/>
        </p:nvSpPr>
        <p:spPr>
          <a:xfrm>
            <a:off x="593725" y="558800"/>
            <a:ext cx="10830012" cy="5015282"/>
          </a:xfrm>
          <a:prstGeom prst="rect">
            <a:avLst/>
          </a:prstGeom>
        </p:spPr>
        <p:txBody>
          <a:bodyPr anchor="ctr" anchorCtr="0">
            <a:scene3d>
              <a:camera prst="orthographicFront"/>
              <a:lightRig rig="freezing" dir="t">
                <a:rot lat="0" lon="0" rev="4200000"/>
              </a:lightRig>
            </a:scene3d>
            <a:sp3d extrusionH="63500" contourW="31750" prstMaterial="softEdge">
              <a:bevelT w="114300" h="133350"/>
              <a:bevelB w="114300" h="133350"/>
              <a:contourClr>
                <a:srgbClr val="0F3699"/>
              </a:contourClr>
            </a:sp3d>
          </a:bodyPr>
          <a:lstStyle>
            <a:lvl1pPr marL="230188" indent="-230188" algn="l" defTabSz="457200" rtl="0" eaLnBrk="1" latinLnBrk="0" hangingPunct="1">
              <a:spcBef>
                <a:spcPts val="600"/>
              </a:spcBef>
              <a:buFont typeface="Arial"/>
              <a:buChar char="•"/>
              <a:defRPr sz="1600" kern="1200">
                <a:solidFill>
                  <a:schemeClr val="tx1"/>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800" dirty="0">
              <a:solidFill>
                <a:srgbClr val="0070C0"/>
              </a:solidFill>
            </a:endParaRPr>
          </a:p>
        </p:txBody>
      </p:sp>
      <p:sp>
        <p:nvSpPr>
          <p:cNvPr id="8" name="Title 7">
            <a:extLst>
              <a:ext uri="{FF2B5EF4-FFF2-40B4-BE49-F238E27FC236}">
                <a16:creationId xmlns:a16="http://schemas.microsoft.com/office/drawing/2014/main" id="{1F37A0B1-5175-4E73-AF64-13DD1045FFF0}"/>
              </a:ext>
            </a:extLst>
          </p:cNvPr>
          <p:cNvSpPr>
            <a:spLocks noGrp="1"/>
          </p:cNvSpPr>
          <p:nvPr>
            <p:ph type="title"/>
          </p:nvPr>
        </p:nvSpPr>
        <p:spPr>
          <a:xfrm>
            <a:off x="497308" y="531262"/>
            <a:ext cx="10673766" cy="822207"/>
          </a:xfrm>
        </p:spPr>
        <p:txBody>
          <a:bodyPr tIns="0" bIns="0"/>
          <a:lstStyle/>
          <a:p>
            <a:r>
              <a:rPr lang="en-US" sz="2800" dirty="0">
                <a:solidFill>
                  <a:schemeClr val="accent6">
                    <a:lumMod val="50000"/>
                  </a:schemeClr>
                </a:solidFill>
                <a:latin typeface="+mn-lt"/>
                <a:ea typeface="+mn-ea"/>
                <a:cs typeface="+mn-cs"/>
              </a:rPr>
              <a:t>Regulation, Guidance and Best Practices Regarding PSSR</a:t>
            </a:r>
            <a:br>
              <a:rPr lang="en-US" sz="2800" dirty="0">
                <a:solidFill>
                  <a:schemeClr val="accent6">
                    <a:lumMod val="50000"/>
                  </a:schemeClr>
                </a:solidFill>
                <a:latin typeface="+mn-lt"/>
                <a:ea typeface="+mn-ea"/>
                <a:cs typeface="+mn-cs"/>
              </a:rPr>
            </a:br>
            <a:r>
              <a:rPr lang="en-US" sz="1400" dirty="0">
                <a:solidFill>
                  <a:schemeClr val="accent6">
                    <a:lumMod val="50000"/>
                  </a:schemeClr>
                </a:solidFill>
                <a:ea typeface="+mn-ea"/>
                <a:cs typeface="+mn-cs"/>
              </a:rPr>
              <a:t>Ref: (</a:t>
            </a:r>
            <a:r>
              <a:rPr lang="en-US" sz="1400" dirty="0" err="1">
                <a:solidFill>
                  <a:schemeClr val="accent6">
                    <a:lumMod val="50000"/>
                  </a:schemeClr>
                </a:solidFill>
                <a:ea typeface="+mn-ea"/>
                <a:cs typeface="+mn-cs"/>
              </a:rPr>
              <a:t>Hynds</a:t>
            </a:r>
            <a:r>
              <a:rPr lang="en-US" sz="1400" dirty="0">
                <a:solidFill>
                  <a:schemeClr val="accent6">
                    <a:lumMod val="50000"/>
                  </a:schemeClr>
                </a:solidFill>
                <a:ea typeface="+mn-ea"/>
                <a:cs typeface="+mn-cs"/>
              </a:rPr>
              <a:t>, 2020)</a:t>
            </a:r>
            <a:br>
              <a:rPr lang="en-US" sz="2800" dirty="0">
                <a:solidFill>
                  <a:schemeClr val="accent6">
                    <a:lumMod val="50000"/>
                  </a:schemeClr>
                </a:solidFill>
              </a:rPr>
            </a:br>
            <a:br>
              <a:rPr lang="en-US" sz="2800" dirty="0">
                <a:solidFill>
                  <a:schemeClr val="bg1"/>
                </a:solidFill>
              </a:rPr>
            </a:br>
            <a:br>
              <a:rPr lang="en-US" sz="2800" dirty="0">
                <a:solidFill>
                  <a:schemeClr val="bg1"/>
                </a:solidFill>
              </a:rPr>
            </a:br>
            <a:br>
              <a:rPr lang="en-US" sz="2800" dirty="0">
                <a:solidFill>
                  <a:schemeClr val="bg1"/>
                </a:solidFill>
              </a:rPr>
            </a:br>
            <a:endParaRPr lang="en-US" sz="2800" dirty="0">
              <a:solidFill>
                <a:schemeClr val="bg1"/>
              </a:solidFill>
            </a:endParaRPr>
          </a:p>
        </p:txBody>
      </p:sp>
      <p:sp>
        <p:nvSpPr>
          <p:cNvPr id="14" name="Content Placeholder 13">
            <a:extLst>
              <a:ext uri="{FF2B5EF4-FFF2-40B4-BE49-F238E27FC236}">
                <a16:creationId xmlns:a16="http://schemas.microsoft.com/office/drawing/2014/main" id="{537EE41E-528A-4C64-9653-5C6D55DC06D8}"/>
              </a:ext>
            </a:extLst>
          </p:cNvPr>
          <p:cNvSpPr>
            <a:spLocks noGrp="1"/>
          </p:cNvSpPr>
          <p:nvPr>
            <p:ph idx="1"/>
          </p:nvPr>
        </p:nvSpPr>
        <p:spPr>
          <a:xfrm>
            <a:off x="192509" y="1353469"/>
            <a:ext cx="13985609" cy="5239838"/>
          </a:xfrm>
        </p:spPr>
        <p:txBody>
          <a:bodyPr/>
          <a:lstStyle/>
          <a:p>
            <a:pPr marL="0" indent="0">
              <a:lnSpc>
                <a:spcPct val="150000"/>
              </a:lnSpc>
              <a:spcBef>
                <a:spcPts val="600"/>
              </a:spcBef>
              <a:buNone/>
            </a:pPr>
            <a:r>
              <a:rPr lang="en-US" b="1" dirty="0">
                <a:solidFill>
                  <a:srgbClr val="404040"/>
                </a:solidFill>
              </a:rPr>
              <a:t>1. OSHA:</a:t>
            </a:r>
            <a:r>
              <a:rPr lang="en-US" sz="2400" b="1" dirty="0">
                <a:solidFill>
                  <a:srgbClr val="404040"/>
                </a:solidFill>
              </a:rPr>
              <a:t> </a:t>
            </a:r>
            <a:r>
              <a:rPr lang="en-US" dirty="0">
                <a:solidFill>
                  <a:srgbClr val="404040"/>
                </a:solidFill>
              </a:rPr>
              <a:t>Mandated the PSSR via its OSHA 29 CFR (Code of Federal Regulations) 1910.119(I)</a:t>
            </a:r>
          </a:p>
          <a:p>
            <a:pPr marL="0" indent="0">
              <a:lnSpc>
                <a:spcPct val="150000"/>
              </a:lnSpc>
              <a:spcBef>
                <a:spcPts val="600"/>
              </a:spcBef>
              <a:buNone/>
            </a:pPr>
            <a:r>
              <a:rPr lang="en-US" dirty="0">
                <a:solidFill>
                  <a:srgbClr val="404040"/>
                </a:solidFill>
              </a:rPr>
              <a:t> </a:t>
            </a:r>
          </a:p>
          <a:p>
            <a:pPr marL="0" indent="0">
              <a:lnSpc>
                <a:spcPct val="150000"/>
              </a:lnSpc>
              <a:spcBef>
                <a:spcPts val="600"/>
              </a:spcBef>
              <a:buNone/>
            </a:pPr>
            <a:r>
              <a:rPr lang="en-US" dirty="0">
                <a:solidFill>
                  <a:srgbClr val="404040"/>
                </a:solidFill>
              </a:rPr>
              <a:t>2. I</a:t>
            </a:r>
            <a:r>
              <a:rPr lang="en-US" b="1" dirty="0">
                <a:solidFill>
                  <a:srgbClr val="404040"/>
                </a:solidFill>
              </a:rPr>
              <a:t>nsurers: </a:t>
            </a:r>
            <a:r>
              <a:rPr lang="en-US" dirty="0">
                <a:solidFill>
                  <a:srgbClr val="404040"/>
                </a:solidFill>
              </a:rPr>
              <a:t>Guidance documents, e.g., the position paper by Marsh Risk Engineering (Marsh, 2016) </a:t>
            </a:r>
          </a:p>
          <a:p>
            <a:pPr marL="0" indent="0">
              <a:lnSpc>
                <a:spcPct val="150000"/>
              </a:lnSpc>
              <a:spcBef>
                <a:spcPts val="600"/>
              </a:spcBef>
              <a:buNone/>
            </a:pPr>
            <a:endParaRPr lang="en-US" dirty="0">
              <a:solidFill>
                <a:srgbClr val="404040"/>
              </a:solidFill>
            </a:endParaRPr>
          </a:p>
          <a:p>
            <a:pPr marL="0" indent="0">
              <a:lnSpc>
                <a:spcPct val="150000"/>
              </a:lnSpc>
              <a:spcBef>
                <a:spcPts val="600"/>
              </a:spcBef>
              <a:buNone/>
            </a:pPr>
            <a:r>
              <a:rPr lang="en-US" b="1" dirty="0">
                <a:solidFill>
                  <a:srgbClr val="404040"/>
                </a:solidFill>
              </a:rPr>
              <a:t>3. CCPS: </a:t>
            </a:r>
            <a:r>
              <a:rPr lang="en-US" dirty="0">
                <a:solidFill>
                  <a:srgbClr val="404040"/>
                </a:solidFill>
              </a:rPr>
              <a:t>Guidelines for PSSR (CCPS, 2011) provide comprehensive guidance on PSSR methodology</a:t>
            </a:r>
          </a:p>
          <a:p>
            <a:pPr marL="0" indent="0">
              <a:lnSpc>
                <a:spcPct val="150000"/>
              </a:lnSpc>
              <a:spcBef>
                <a:spcPts val="600"/>
              </a:spcBef>
              <a:buNone/>
            </a:pPr>
            <a:endParaRPr lang="en-US" dirty="0">
              <a:solidFill>
                <a:srgbClr val="404040"/>
              </a:solidFill>
            </a:endParaRPr>
          </a:p>
          <a:p>
            <a:pPr marL="0" indent="0">
              <a:lnSpc>
                <a:spcPct val="150000"/>
              </a:lnSpc>
              <a:spcBef>
                <a:spcPts val="600"/>
              </a:spcBef>
              <a:buNone/>
            </a:pPr>
            <a:r>
              <a:rPr lang="en-US" b="1" dirty="0">
                <a:solidFill>
                  <a:srgbClr val="404040"/>
                </a:solidFill>
              </a:rPr>
              <a:t>4. UK HSE:</a:t>
            </a:r>
            <a:r>
              <a:rPr lang="en-US" dirty="0">
                <a:solidFill>
                  <a:srgbClr val="404040"/>
                </a:solidFill>
              </a:rPr>
              <a:t> Publication HSG253 (HSE 2006) on safe isolation of plant and equipment, also touches upon</a:t>
            </a:r>
          </a:p>
          <a:p>
            <a:pPr marL="0" indent="0">
              <a:lnSpc>
                <a:spcPct val="150000"/>
              </a:lnSpc>
              <a:spcBef>
                <a:spcPts val="0"/>
              </a:spcBef>
              <a:buNone/>
            </a:pPr>
            <a:r>
              <a:rPr lang="en-US" dirty="0">
                <a:solidFill>
                  <a:srgbClr val="404040"/>
                </a:solidFill>
              </a:rPr>
              <a:t>                    reinstatement</a:t>
            </a:r>
          </a:p>
          <a:p>
            <a:pPr marL="0" indent="0">
              <a:lnSpc>
                <a:spcPct val="150000"/>
              </a:lnSpc>
              <a:spcBef>
                <a:spcPts val="0"/>
              </a:spcBef>
              <a:buNone/>
            </a:pPr>
            <a:endParaRPr lang="en-US" dirty="0">
              <a:solidFill>
                <a:srgbClr val="404040"/>
              </a:solidFill>
            </a:endParaRPr>
          </a:p>
          <a:p>
            <a:pPr marL="0" indent="0">
              <a:lnSpc>
                <a:spcPct val="150000"/>
              </a:lnSpc>
              <a:spcBef>
                <a:spcPts val="600"/>
              </a:spcBef>
              <a:buNone/>
            </a:pPr>
            <a:r>
              <a:rPr lang="en-US" b="1" dirty="0">
                <a:solidFill>
                  <a:srgbClr val="404040"/>
                </a:solidFill>
              </a:rPr>
              <a:t>5. Energy Institute:</a:t>
            </a:r>
            <a:r>
              <a:rPr lang="en-US" dirty="0">
                <a:solidFill>
                  <a:srgbClr val="404040"/>
                </a:solidFill>
              </a:rPr>
              <a:t> Guidance for the PSM framework (Energy Institute, 2016) Element 13 </a:t>
            </a:r>
          </a:p>
          <a:p>
            <a:pPr marL="0" indent="0">
              <a:lnSpc>
                <a:spcPct val="150000"/>
              </a:lnSpc>
              <a:spcBef>
                <a:spcPts val="600"/>
              </a:spcBef>
              <a:buNone/>
            </a:pPr>
            <a:endParaRPr lang="en-US" sz="1400" dirty="0">
              <a:solidFill>
                <a:srgbClr val="404040"/>
              </a:solidFill>
            </a:endParaRPr>
          </a:p>
        </p:txBody>
      </p:sp>
    </p:spTree>
    <p:custDataLst>
      <p:tags r:id="rId2"/>
    </p:custDataLst>
    <p:extLst>
      <p:ext uri="{BB962C8B-B14F-4D97-AF65-F5344CB8AC3E}">
        <p14:creationId xmlns:p14="http://schemas.microsoft.com/office/powerpoint/2010/main" val="2621012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2247"/>
    </mc:Choice>
    <mc:Fallback xmlns="">
      <p:transition spd="slow" advTm="522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23F465C-D13A-4173-8EF5-39239BDAEA4D}"/>
              </a:ext>
            </a:extLst>
          </p:cNvPr>
          <p:cNvSpPr txBox="1">
            <a:spLocks/>
          </p:cNvSpPr>
          <p:nvPr/>
        </p:nvSpPr>
        <p:spPr>
          <a:xfrm>
            <a:off x="593725" y="558800"/>
            <a:ext cx="10830012" cy="5015282"/>
          </a:xfrm>
          <a:prstGeom prst="rect">
            <a:avLst/>
          </a:prstGeom>
        </p:spPr>
        <p:txBody>
          <a:bodyPr anchor="ctr" anchorCtr="0">
            <a:scene3d>
              <a:camera prst="orthographicFront"/>
              <a:lightRig rig="freezing" dir="t">
                <a:rot lat="0" lon="0" rev="4200000"/>
              </a:lightRig>
            </a:scene3d>
            <a:sp3d extrusionH="63500" contourW="31750" prstMaterial="softEdge">
              <a:bevelT w="114300" h="133350"/>
              <a:bevelB w="114300" h="133350"/>
              <a:contourClr>
                <a:srgbClr val="0F3699"/>
              </a:contourClr>
            </a:sp3d>
          </a:bodyPr>
          <a:lstStyle>
            <a:lvl1pPr marL="230188" indent="-230188" algn="l" defTabSz="457200" rtl="0" eaLnBrk="1" latinLnBrk="0" hangingPunct="1">
              <a:spcBef>
                <a:spcPts val="600"/>
              </a:spcBef>
              <a:buFont typeface="Arial"/>
              <a:buChar char="•"/>
              <a:defRPr sz="1600" kern="1200">
                <a:solidFill>
                  <a:schemeClr val="tx1"/>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800" dirty="0">
              <a:solidFill>
                <a:srgbClr val="0070C0"/>
              </a:solidFill>
            </a:endParaRPr>
          </a:p>
        </p:txBody>
      </p:sp>
      <p:sp>
        <p:nvSpPr>
          <p:cNvPr id="8" name="Title 7">
            <a:extLst>
              <a:ext uri="{FF2B5EF4-FFF2-40B4-BE49-F238E27FC236}">
                <a16:creationId xmlns:a16="http://schemas.microsoft.com/office/drawing/2014/main" id="{1F37A0B1-5175-4E73-AF64-13DD1045FFF0}"/>
              </a:ext>
            </a:extLst>
          </p:cNvPr>
          <p:cNvSpPr>
            <a:spLocks noGrp="1"/>
          </p:cNvSpPr>
          <p:nvPr>
            <p:ph type="title"/>
          </p:nvPr>
        </p:nvSpPr>
        <p:spPr>
          <a:xfrm>
            <a:off x="493295" y="541422"/>
            <a:ext cx="10677779" cy="908301"/>
          </a:xfrm>
        </p:spPr>
        <p:txBody>
          <a:bodyPr tIns="0" bIns="0"/>
          <a:lstStyle/>
          <a:p>
            <a:r>
              <a:rPr lang="en-US" sz="3200" dirty="0">
                <a:solidFill>
                  <a:schemeClr val="accent6">
                    <a:lumMod val="50000"/>
                  </a:schemeClr>
                </a:solidFill>
                <a:latin typeface="+mn-lt"/>
                <a:ea typeface="+mn-ea"/>
                <a:cs typeface="+mn-cs"/>
              </a:rPr>
              <a:t>Regulation, </a:t>
            </a:r>
            <a:r>
              <a:rPr lang="en-US" sz="2800" dirty="0">
                <a:solidFill>
                  <a:schemeClr val="accent6">
                    <a:lumMod val="50000"/>
                  </a:schemeClr>
                </a:solidFill>
                <a:latin typeface="+mn-lt"/>
                <a:ea typeface="+mn-ea"/>
                <a:cs typeface="+mn-cs"/>
              </a:rPr>
              <a:t>Guidance</a:t>
            </a:r>
            <a:r>
              <a:rPr lang="en-US" sz="3200" dirty="0">
                <a:solidFill>
                  <a:schemeClr val="accent6">
                    <a:lumMod val="50000"/>
                  </a:schemeClr>
                </a:solidFill>
                <a:latin typeface="+mn-lt"/>
                <a:ea typeface="+mn-ea"/>
                <a:cs typeface="+mn-cs"/>
              </a:rPr>
              <a:t> and Best Practices Regarding PSSR</a:t>
            </a:r>
            <a:br>
              <a:rPr lang="en-US" sz="3200" dirty="0">
                <a:solidFill>
                  <a:schemeClr val="accent6">
                    <a:lumMod val="50000"/>
                  </a:schemeClr>
                </a:solidFill>
                <a:latin typeface="+mn-lt"/>
                <a:ea typeface="+mn-ea"/>
                <a:cs typeface="+mn-cs"/>
              </a:rPr>
            </a:br>
            <a:r>
              <a:rPr lang="en-US" sz="2000" dirty="0">
                <a:solidFill>
                  <a:schemeClr val="accent6">
                    <a:lumMod val="50000"/>
                  </a:schemeClr>
                </a:solidFill>
                <a:ea typeface="+mn-ea"/>
                <a:cs typeface="+mn-cs"/>
              </a:rPr>
              <a:t>Ref: (</a:t>
            </a:r>
            <a:r>
              <a:rPr lang="en-US" sz="2000" dirty="0" err="1">
                <a:solidFill>
                  <a:schemeClr val="accent6">
                    <a:lumMod val="50000"/>
                  </a:schemeClr>
                </a:solidFill>
                <a:ea typeface="+mn-ea"/>
                <a:cs typeface="+mn-cs"/>
              </a:rPr>
              <a:t>Hynds</a:t>
            </a:r>
            <a:r>
              <a:rPr lang="en-US" sz="2000" dirty="0">
                <a:solidFill>
                  <a:schemeClr val="accent6">
                    <a:lumMod val="50000"/>
                  </a:schemeClr>
                </a:solidFill>
                <a:ea typeface="+mn-ea"/>
                <a:cs typeface="+mn-cs"/>
              </a:rPr>
              <a:t>, 2020)</a:t>
            </a:r>
            <a:br>
              <a:rPr lang="en-US" dirty="0">
                <a:solidFill>
                  <a:schemeClr val="accent6">
                    <a:lumMod val="50000"/>
                  </a:schemeClr>
                </a:solidFill>
              </a:rPr>
            </a:br>
            <a:br>
              <a:rPr lang="en-US" dirty="0"/>
            </a:br>
            <a:br>
              <a:rPr lang="en-US" dirty="0"/>
            </a:br>
            <a:br>
              <a:rPr lang="en-US" dirty="0"/>
            </a:br>
            <a:endParaRPr lang="en-US" dirty="0"/>
          </a:p>
        </p:txBody>
      </p:sp>
      <p:sp>
        <p:nvSpPr>
          <p:cNvPr id="14" name="Content Placeholder 13">
            <a:extLst>
              <a:ext uri="{FF2B5EF4-FFF2-40B4-BE49-F238E27FC236}">
                <a16:creationId xmlns:a16="http://schemas.microsoft.com/office/drawing/2014/main" id="{537EE41E-528A-4C64-9653-5C6D55DC06D8}"/>
              </a:ext>
            </a:extLst>
          </p:cNvPr>
          <p:cNvSpPr>
            <a:spLocks noGrp="1"/>
          </p:cNvSpPr>
          <p:nvPr>
            <p:ph idx="1"/>
          </p:nvPr>
        </p:nvSpPr>
        <p:spPr>
          <a:xfrm>
            <a:off x="493295" y="1442588"/>
            <a:ext cx="11278562" cy="5415412"/>
          </a:xfrm>
        </p:spPr>
        <p:txBody>
          <a:bodyPr/>
          <a:lstStyle/>
          <a:p>
            <a:pPr marL="0" indent="0">
              <a:buNone/>
            </a:pPr>
            <a:r>
              <a:rPr lang="en-US" dirty="0">
                <a:solidFill>
                  <a:srgbClr val="676A6E"/>
                </a:solidFill>
              </a:rPr>
              <a:t>However, the information is still limited.  </a:t>
            </a:r>
          </a:p>
          <a:p>
            <a:pPr marL="0" indent="0">
              <a:buNone/>
            </a:pPr>
            <a:endParaRPr lang="en-US" dirty="0">
              <a:solidFill>
                <a:srgbClr val="676A6E"/>
              </a:solidFill>
            </a:endParaRPr>
          </a:p>
          <a:p>
            <a:pPr marL="0" indent="0">
              <a:buNone/>
            </a:pPr>
            <a:r>
              <a:rPr lang="en-US" dirty="0">
                <a:solidFill>
                  <a:srgbClr val="676A6E"/>
                </a:solidFill>
              </a:rPr>
              <a:t>For example:</a:t>
            </a:r>
          </a:p>
          <a:p>
            <a:pPr marL="342900" indent="-342900">
              <a:buFont typeface="Arial" panose="020B0604020202020204" pitchFamily="34" charset="0"/>
              <a:buChar char="•"/>
            </a:pPr>
            <a:r>
              <a:rPr lang="en-US" sz="1800" dirty="0">
                <a:solidFill>
                  <a:srgbClr val="676A6E"/>
                </a:solidFill>
              </a:rPr>
              <a:t>CCPS guidelines provide comprehensive guidance on PSSR methodology. But does not cover best practices regarding what to check when reversing the isolations, performing line walk, etc., in the same detail. </a:t>
            </a:r>
          </a:p>
          <a:p>
            <a:pPr marL="342900" indent="-342900">
              <a:buFont typeface="Arial" panose="020B0604020202020204" pitchFamily="34" charset="0"/>
              <a:buChar char="•"/>
            </a:pPr>
            <a:r>
              <a:rPr lang="en-US" sz="1800" dirty="0">
                <a:solidFill>
                  <a:srgbClr val="676A6E"/>
                </a:solidFill>
              </a:rPr>
              <a:t>The HSE publication HSG253 (HSE 2006) also covers safe isolation mainly, but reinstatement steps are discussed at a more generic level. </a:t>
            </a:r>
          </a:p>
          <a:p>
            <a:pPr marL="342900" indent="-342900">
              <a:buFont typeface="Arial" panose="020B0604020202020204" pitchFamily="34" charset="0"/>
              <a:buChar char="•"/>
            </a:pPr>
            <a:r>
              <a:rPr lang="en-US" sz="1800" dirty="0">
                <a:solidFill>
                  <a:srgbClr val="676A6E"/>
                </a:solidFill>
              </a:rPr>
              <a:t>The lack of published guidance has contributed to different reinstatement practices, approaches or nomenclatures. </a:t>
            </a:r>
          </a:p>
          <a:p>
            <a:pPr marL="342900" indent="-342900">
              <a:buFont typeface="Arial" panose="020B0604020202020204" pitchFamily="34" charset="0"/>
              <a:buChar char="•"/>
            </a:pPr>
            <a:r>
              <a:rPr lang="en-US" sz="1800" dirty="0">
                <a:solidFill>
                  <a:srgbClr val="676A6E"/>
                </a:solidFill>
              </a:rPr>
              <a:t>A joint industry exercise to develop a consistent methodology will be a welcome step for operators, auditors, insurers, and other industries. </a:t>
            </a:r>
          </a:p>
          <a:p>
            <a:pPr marL="0" indent="0">
              <a:buNone/>
            </a:pPr>
            <a:endParaRPr lang="en-US" sz="1400" dirty="0">
              <a:solidFill>
                <a:srgbClr val="676A6E"/>
              </a:solidFill>
            </a:endParaRPr>
          </a:p>
        </p:txBody>
      </p:sp>
    </p:spTree>
    <p:custDataLst>
      <p:tags r:id="rId1"/>
    </p:custDataLst>
    <p:extLst>
      <p:ext uri="{BB962C8B-B14F-4D97-AF65-F5344CB8AC3E}">
        <p14:creationId xmlns:p14="http://schemas.microsoft.com/office/powerpoint/2010/main" val="1876886074"/>
      </p:ext>
    </p:extLst>
  </p:cSld>
  <p:clrMapOvr>
    <a:masterClrMapping/>
  </p:clrMapOvr>
  <mc:AlternateContent xmlns:mc="http://schemas.openxmlformats.org/markup-compatibility/2006" xmlns:p14="http://schemas.microsoft.com/office/powerpoint/2010/main">
    <mc:Choice Requires="p14">
      <p:transition spd="slow" p14:dur="2000" advTm="70757"/>
    </mc:Choice>
    <mc:Fallback xmlns="">
      <p:transition spd="slow" advTm="707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298" y="254924"/>
            <a:ext cx="11137735" cy="683452"/>
          </a:xfrm>
        </p:spPr>
        <p:txBody>
          <a:bodyPr/>
          <a:lstStyle/>
          <a:p>
            <a:r>
              <a:rPr lang="en-US" dirty="0">
                <a:solidFill>
                  <a:srgbClr val="00843D"/>
                </a:solidFill>
              </a:rPr>
              <a:t>The Aramco Way</a:t>
            </a:r>
          </a:p>
        </p:txBody>
      </p:sp>
      <p:sp>
        <p:nvSpPr>
          <p:cNvPr id="3" name="Text Placeholder 2"/>
          <p:cNvSpPr>
            <a:spLocks noGrp="1"/>
          </p:cNvSpPr>
          <p:nvPr>
            <p:ph type="body" idx="1"/>
          </p:nvPr>
        </p:nvSpPr>
        <p:spPr>
          <a:xfrm>
            <a:off x="474298" y="1416189"/>
            <a:ext cx="11017663" cy="684513"/>
          </a:xfrm>
        </p:spPr>
        <p:txBody>
          <a:bodyPr/>
          <a:lstStyle/>
          <a:p>
            <a:r>
              <a:rPr lang="en-US" dirty="0">
                <a:solidFill>
                  <a:srgbClr val="00843D"/>
                </a:solidFill>
              </a:rPr>
              <a:t>PSSR in Aramco SMS</a:t>
            </a:r>
          </a:p>
        </p:txBody>
      </p:sp>
      <p:sp>
        <p:nvSpPr>
          <p:cNvPr id="6" name="Content Placeholder 5">
            <a:extLst>
              <a:ext uri="{FF2B5EF4-FFF2-40B4-BE49-F238E27FC236}">
                <a16:creationId xmlns:a16="http://schemas.microsoft.com/office/drawing/2014/main" id="{62392628-56CD-4E03-99F1-888F13982A83}"/>
              </a:ext>
            </a:extLst>
          </p:cNvPr>
          <p:cNvSpPr>
            <a:spLocks noGrp="1"/>
          </p:cNvSpPr>
          <p:nvPr>
            <p:ph sz="quarter" idx="12"/>
          </p:nvPr>
        </p:nvSpPr>
        <p:spPr/>
        <p:txBody>
          <a:bodyPr/>
          <a:lstStyle/>
          <a:p>
            <a:endParaRPr lang="en-US"/>
          </a:p>
        </p:txBody>
      </p:sp>
      <p:pic>
        <p:nvPicPr>
          <p:cNvPr id="7" name="Picture 6">
            <a:extLst>
              <a:ext uri="{FF2B5EF4-FFF2-40B4-BE49-F238E27FC236}">
                <a16:creationId xmlns:a16="http://schemas.microsoft.com/office/drawing/2014/main" id="{0B09229B-CFC7-473C-B30B-111582F07519}"/>
              </a:ext>
            </a:extLst>
          </p:cNvPr>
          <p:cNvPicPr/>
          <p:nvPr/>
        </p:nvPicPr>
        <p:blipFill>
          <a:blip r:embed="rId3"/>
          <a:stretch>
            <a:fillRect/>
          </a:stretch>
        </p:blipFill>
        <p:spPr>
          <a:xfrm rot="20980894">
            <a:off x="6255474" y="1308730"/>
            <a:ext cx="3731815" cy="4682239"/>
          </a:xfrm>
          <a:prstGeom prst="rect">
            <a:avLst/>
          </a:prstGeom>
          <a:noFill/>
          <a:effectLst>
            <a:outerShdw blurRad="431800" dir="5400000" sx="1000" sy="1000" rotWithShape="0">
              <a:prstClr val="black">
                <a:alpha val="81000"/>
              </a:prstClr>
            </a:outerShdw>
          </a:effectLst>
          <a:scene3d>
            <a:camera prst="perspectiveHeroicExtremeRightFacing" fov="5400000"/>
            <a:lightRig rig="threePt" dir="t"/>
          </a:scene3d>
          <a:sp3d extrusionH="444500"/>
        </p:spPr>
      </p:pic>
    </p:spTree>
    <p:extLst>
      <p:ext uri="{BB962C8B-B14F-4D97-AF65-F5344CB8AC3E}">
        <p14:creationId xmlns:p14="http://schemas.microsoft.com/office/powerpoint/2010/main" val="1343224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6A9F3B-1054-4FD7-8298-53299141BB5D}"/>
              </a:ext>
            </a:extLst>
          </p:cNvPr>
          <p:cNvPicPr>
            <a:picLocks noChangeAspect="1"/>
          </p:cNvPicPr>
          <p:nvPr/>
        </p:nvPicPr>
        <p:blipFill>
          <a:blip r:embed="rId3"/>
          <a:stretch>
            <a:fillRect/>
          </a:stretch>
        </p:blipFill>
        <p:spPr>
          <a:xfrm>
            <a:off x="2346160" y="1256739"/>
            <a:ext cx="7808493" cy="2620839"/>
          </a:xfrm>
          <a:prstGeom prst="rect">
            <a:avLst/>
          </a:prstGeom>
        </p:spPr>
      </p:pic>
      <p:sp>
        <p:nvSpPr>
          <p:cNvPr id="14" name="Rectangle: Rounded Corners 4">
            <a:extLst>
              <a:ext uri="{FF2B5EF4-FFF2-40B4-BE49-F238E27FC236}">
                <a16:creationId xmlns:a16="http://schemas.microsoft.com/office/drawing/2014/main" id="{938E6BF3-1E68-4BE4-91C2-E8B374D7AAF0}"/>
              </a:ext>
            </a:extLst>
          </p:cNvPr>
          <p:cNvSpPr txBox="1"/>
          <p:nvPr/>
        </p:nvSpPr>
        <p:spPr>
          <a:xfrm>
            <a:off x="1786699" y="4685284"/>
            <a:ext cx="3937244" cy="1548394"/>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2000" kern="1200" dirty="0">
                <a:solidFill>
                  <a:srgbClr val="00843D"/>
                </a:solidFill>
              </a:rPr>
              <a:t>11</a:t>
            </a:r>
            <a:r>
              <a:rPr lang="en-US" sz="2000" kern="1200" dirty="0">
                <a:solidFill>
                  <a:srgbClr val="000000"/>
                </a:solidFill>
              </a:rPr>
              <a:t> </a:t>
            </a:r>
            <a:r>
              <a:rPr lang="en-US" sz="2000" kern="1200" dirty="0">
                <a:solidFill>
                  <a:srgbClr val="00843D"/>
                </a:solidFill>
              </a:rPr>
              <a:t>Elements</a:t>
            </a:r>
          </a:p>
        </p:txBody>
      </p:sp>
      <p:cxnSp>
        <p:nvCxnSpPr>
          <p:cNvPr id="15" name="Straight Arrow Connector 14">
            <a:extLst>
              <a:ext uri="{FF2B5EF4-FFF2-40B4-BE49-F238E27FC236}">
                <a16:creationId xmlns:a16="http://schemas.microsoft.com/office/drawing/2014/main" id="{9B15163F-7766-4968-931F-44B28D50CE62}"/>
              </a:ext>
            </a:extLst>
          </p:cNvPr>
          <p:cNvCxnSpPr>
            <a:cxnSpLocks/>
          </p:cNvCxnSpPr>
          <p:nvPr/>
        </p:nvCxnSpPr>
        <p:spPr>
          <a:xfrm>
            <a:off x="3945698" y="3056021"/>
            <a:ext cx="0" cy="1629263"/>
          </a:xfrm>
          <a:prstGeom prst="straightConnector1">
            <a:avLst/>
          </a:prstGeom>
          <a:ln w="63500" cmpd="sng">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E73B218-062D-47F4-B02F-A18F1EAA0B61}"/>
              </a:ext>
            </a:extLst>
          </p:cNvPr>
          <p:cNvCxnSpPr>
            <a:cxnSpLocks/>
          </p:cNvCxnSpPr>
          <p:nvPr/>
        </p:nvCxnSpPr>
        <p:spPr>
          <a:xfrm>
            <a:off x="6091981" y="3429000"/>
            <a:ext cx="0" cy="1551135"/>
          </a:xfrm>
          <a:prstGeom prst="straightConnector1">
            <a:avLst/>
          </a:prstGeom>
          <a:ln w="63500" cmpd="sng">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C5C6A9F-E923-43CE-95C9-B06EF18D4E00}"/>
              </a:ext>
            </a:extLst>
          </p:cNvPr>
          <p:cNvCxnSpPr>
            <a:cxnSpLocks/>
          </p:cNvCxnSpPr>
          <p:nvPr/>
        </p:nvCxnSpPr>
        <p:spPr>
          <a:xfrm flipV="1">
            <a:off x="5739486" y="5601261"/>
            <a:ext cx="2483235" cy="13353"/>
          </a:xfrm>
          <a:prstGeom prst="straightConnector1">
            <a:avLst/>
          </a:prstGeom>
          <a:ln w="63500" cmpd="sng">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Rectangle: Rounded Corners 4">
            <a:extLst>
              <a:ext uri="{FF2B5EF4-FFF2-40B4-BE49-F238E27FC236}">
                <a16:creationId xmlns:a16="http://schemas.microsoft.com/office/drawing/2014/main" id="{4A2B973C-8471-40AC-B0E8-7BCC15488767}"/>
              </a:ext>
            </a:extLst>
          </p:cNvPr>
          <p:cNvSpPr txBox="1"/>
          <p:nvPr/>
        </p:nvSpPr>
        <p:spPr>
          <a:xfrm>
            <a:off x="8238264" y="4936487"/>
            <a:ext cx="3937244" cy="84230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lvl="0" defTabSz="577850">
              <a:lnSpc>
                <a:spcPct val="90000"/>
              </a:lnSpc>
              <a:spcBef>
                <a:spcPct val="0"/>
              </a:spcBef>
              <a:spcAft>
                <a:spcPct val="35000"/>
              </a:spcAft>
            </a:pPr>
            <a:r>
              <a:rPr lang="en-US" sz="2000" dirty="0">
                <a:solidFill>
                  <a:srgbClr val="00843D"/>
                </a:solidFill>
              </a:rPr>
              <a:t>Standards, rules, procedures and subject matter guides </a:t>
            </a:r>
          </a:p>
        </p:txBody>
      </p:sp>
      <p:cxnSp>
        <p:nvCxnSpPr>
          <p:cNvPr id="21" name="Straight Arrow Connector 20">
            <a:extLst>
              <a:ext uri="{FF2B5EF4-FFF2-40B4-BE49-F238E27FC236}">
                <a16:creationId xmlns:a16="http://schemas.microsoft.com/office/drawing/2014/main" id="{90A242EF-FB8E-4EE9-99F8-05230C9A3CC7}"/>
              </a:ext>
            </a:extLst>
          </p:cNvPr>
          <p:cNvCxnSpPr>
            <a:cxnSpLocks/>
          </p:cNvCxnSpPr>
          <p:nvPr/>
        </p:nvCxnSpPr>
        <p:spPr>
          <a:xfrm>
            <a:off x="6077808" y="5000087"/>
            <a:ext cx="2127447" cy="0"/>
          </a:xfrm>
          <a:prstGeom prst="straightConnector1">
            <a:avLst/>
          </a:prstGeom>
          <a:ln w="63500" cmpd="sng">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509129F1-BA2E-444F-A630-76D9D819BCE1}"/>
              </a:ext>
            </a:extLst>
          </p:cNvPr>
          <p:cNvSpPr>
            <a:spLocks noGrp="1"/>
          </p:cNvSpPr>
          <p:nvPr>
            <p:ph type="body" sz="quarter" idx="14"/>
          </p:nvPr>
        </p:nvSpPr>
        <p:spPr>
          <a:xfrm>
            <a:off x="480394" y="468737"/>
            <a:ext cx="11892622" cy="520700"/>
          </a:xfrm>
        </p:spPr>
        <p:txBody>
          <a:bodyPr/>
          <a:lstStyle/>
          <a:p>
            <a:r>
              <a:rPr lang="en-US" sz="2800" dirty="0">
                <a:solidFill>
                  <a:srgbClr val="00843D"/>
                </a:solidFill>
              </a:rPr>
              <a:t>PSSR in ARAMCO SMS</a:t>
            </a:r>
          </a:p>
        </p:txBody>
      </p:sp>
    </p:spTree>
    <p:extLst>
      <p:ext uri="{BB962C8B-B14F-4D97-AF65-F5344CB8AC3E}">
        <p14:creationId xmlns:p14="http://schemas.microsoft.com/office/powerpoint/2010/main" val="1942340562"/>
      </p:ext>
    </p:extLst>
  </p:cSld>
  <p:clrMapOvr>
    <a:masterClrMapping/>
  </p:clrMapOvr>
  <mc:AlternateContent xmlns:mc="http://schemas.openxmlformats.org/markup-compatibility/2006" xmlns:p14="http://schemas.microsoft.com/office/powerpoint/2010/main">
    <mc:Choice Requires="p14">
      <p:transition spd="slow" p14:dur="2000" advTm="14967"/>
    </mc:Choice>
    <mc:Fallback xmlns="">
      <p:transition spd="slow" advTm="1496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2" name="Content Placeholder 41">
            <a:extLst>
              <a:ext uri="{FF2B5EF4-FFF2-40B4-BE49-F238E27FC236}">
                <a16:creationId xmlns:a16="http://schemas.microsoft.com/office/drawing/2014/main" id="{D32761CD-0994-004F-A017-06702F940214}"/>
              </a:ext>
            </a:extLst>
          </p:cNvPr>
          <p:cNvSpPr txBox="1">
            <a:spLocks/>
          </p:cNvSpPr>
          <p:nvPr/>
        </p:nvSpPr>
        <p:spPr>
          <a:xfrm>
            <a:off x="696612" y="1775766"/>
            <a:ext cx="4317311" cy="3769628"/>
          </a:xfrm>
          <a:prstGeom prst="rect">
            <a:avLst/>
          </a:prstGeom>
          <a:noFill/>
        </p:spPr>
        <p:txBody>
          <a:bodyPr vert="horz" lIns="0" tIns="45720" rIns="0" bIns="45720" rtlCol="0">
            <a:noAutofit/>
          </a:bodyPr>
          <a:lstStyle>
            <a:lvl1pPr marL="230188" indent="-230188" algn="l" defTabSz="457200" rtl="0" eaLnBrk="1" latinLnBrk="0" hangingPunct="1">
              <a:spcBef>
                <a:spcPts val="600"/>
              </a:spcBef>
              <a:buFont typeface="Arial"/>
              <a:buNone/>
              <a:defRPr sz="1600" kern="1200">
                <a:solidFill>
                  <a:schemeClr val="tx1"/>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2000" dirty="0">
                <a:solidFill>
                  <a:srgbClr val="F7C75F"/>
                </a:solidFill>
              </a:rPr>
              <a:t>Mohammad Moonis</a:t>
            </a:r>
          </a:p>
          <a:p>
            <a:pPr marL="0" indent="0"/>
            <a:endParaRPr lang="en-US" dirty="0">
              <a:solidFill>
                <a:schemeClr val="bg1"/>
              </a:solidFill>
            </a:endParaRPr>
          </a:p>
          <a:p>
            <a:pPr marL="0" indent="0"/>
            <a:r>
              <a:rPr lang="en-US" dirty="0">
                <a:solidFill>
                  <a:schemeClr val="bg1"/>
                </a:solidFill>
              </a:rPr>
              <a:t>Senior Loss Prevention Engineer, Saudi Aramco</a:t>
            </a:r>
          </a:p>
          <a:p>
            <a:pPr marL="0" indent="0"/>
            <a:endParaRPr lang="en-US" dirty="0">
              <a:solidFill>
                <a:schemeClr val="bg1"/>
              </a:solidFill>
            </a:endParaRPr>
          </a:p>
          <a:p>
            <a:pPr marL="0" indent="0"/>
            <a:r>
              <a:rPr lang="en-US" dirty="0">
                <a:solidFill>
                  <a:schemeClr val="bg1"/>
                </a:solidFill>
              </a:rPr>
              <a:t>MSc Process and Environmental Systems Engineering, University of Surrey</a:t>
            </a:r>
          </a:p>
          <a:p>
            <a:pPr marL="0" indent="0"/>
            <a:endParaRPr lang="en-US" dirty="0">
              <a:solidFill>
                <a:schemeClr val="bg1"/>
              </a:solidFill>
            </a:endParaRPr>
          </a:p>
          <a:p>
            <a:pPr marL="0" indent="0"/>
            <a:r>
              <a:rPr lang="en-US" dirty="0" err="1">
                <a:solidFill>
                  <a:schemeClr val="bg1"/>
                </a:solidFill>
              </a:rPr>
              <a:t>AMIChemE</a:t>
            </a:r>
            <a:r>
              <a:rPr lang="en-US" dirty="0">
                <a:solidFill>
                  <a:schemeClr val="bg1"/>
                </a:solidFill>
              </a:rPr>
              <a:t>, AMEI, FS </a:t>
            </a:r>
            <a:r>
              <a:rPr lang="en-US" dirty="0" err="1">
                <a:solidFill>
                  <a:schemeClr val="bg1"/>
                </a:solidFill>
              </a:rPr>
              <a:t>Eng</a:t>
            </a:r>
            <a:r>
              <a:rPr lang="en-US" dirty="0">
                <a:solidFill>
                  <a:schemeClr val="bg1"/>
                </a:solidFill>
              </a:rPr>
              <a:t> (TUV </a:t>
            </a:r>
            <a:r>
              <a:rPr lang="en-US" dirty="0" err="1">
                <a:solidFill>
                  <a:schemeClr val="bg1"/>
                </a:solidFill>
              </a:rPr>
              <a:t>Rheinland</a:t>
            </a:r>
            <a:r>
              <a:rPr lang="en-US" dirty="0">
                <a:solidFill>
                  <a:schemeClr val="bg1"/>
                </a:solidFill>
              </a:rPr>
              <a:t>)</a:t>
            </a:r>
          </a:p>
          <a:p>
            <a:pPr marL="0" indent="0"/>
            <a:endParaRPr lang="en-US" dirty="0">
              <a:solidFill>
                <a:schemeClr val="bg1"/>
              </a:solidFill>
            </a:endParaRPr>
          </a:p>
          <a:p>
            <a:endParaRPr lang="x-none" dirty="0">
              <a:solidFill>
                <a:schemeClr val="bg1"/>
              </a:solidFill>
            </a:endParaRPr>
          </a:p>
        </p:txBody>
      </p:sp>
      <p:sp>
        <p:nvSpPr>
          <p:cNvPr id="15" name="Text Placeholder 42">
            <a:extLst>
              <a:ext uri="{FF2B5EF4-FFF2-40B4-BE49-F238E27FC236}">
                <a16:creationId xmlns:a16="http://schemas.microsoft.com/office/drawing/2014/main" id="{68E7D74A-A421-F544-887F-740AA83E35AF}"/>
              </a:ext>
            </a:extLst>
          </p:cNvPr>
          <p:cNvSpPr txBox="1">
            <a:spLocks/>
          </p:cNvSpPr>
          <p:nvPr/>
        </p:nvSpPr>
        <p:spPr>
          <a:xfrm>
            <a:off x="489548" y="537737"/>
            <a:ext cx="4524375" cy="520700"/>
          </a:xfrm>
          <a:prstGeom prst="rect">
            <a:avLst/>
          </a:prstGeom>
          <a:noFill/>
        </p:spPr>
        <p:txBody>
          <a:bodyPr vert="horz" lIns="0" tIns="0" rIns="0" bIns="0" rtlCol="0">
            <a:noAutofit/>
          </a:bodyPr>
          <a:lstStyle>
            <a:lvl1pPr marL="230188" indent="-230188" algn="l" defTabSz="457200" rtl="0" eaLnBrk="1" latinLnBrk="0" hangingPunct="1">
              <a:spcBef>
                <a:spcPts val="600"/>
              </a:spcBef>
              <a:buFont typeface="Arial"/>
              <a:buNone/>
              <a:defRPr sz="2400" kern="1200">
                <a:solidFill>
                  <a:srgbClr val="0F3699"/>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solidFill>
                  <a:schemeClr val="bg1"/>
                </a:solidFill>
              </a:rPr>
              <a:t>Speaker’s Profile</a:t>
            </a:r>
          </a:p>
        </p:txBody>
      </p:sp>
      <p:sp>
        <p:nvSpPr>
          <p:cNvPr id="9" name="Content Placeholder 2">
            <a:extLst>
              <a:ext uri="{FF2B5EF4-FFF2-40B4-BE49-F238E27FC236}">
                <a16:creationId xmlns:a16="http://schemas.microsoft.com/office/drawing/2014/main" id="{AD668120-2DD7-4B25-9C82-D5034890EA7E}"/>
              </a:ext>
            </a:extLst>
          </p:cNvPr>
          <p:cNvSpPr txBox="1">
            <a:spLocks/>
          </p:cNvSpPr>
          <p:nvPr/>
        </p:nvSpPr>
        <p:spPr>
          <a:xfrm>
            <a:off x="5378244" y="1672028"/>
            <a:ext cx="5748065" cy="3977103"/>
          </a:xfrm>
          <a:prstGeom prst="rect">
            <a:avLst/>
          </a:prstGeom>
          <a:noFill/>
        </p:spPr>
        <p:txBody>
          <a:bodyPr vert="horz" lIns="0" tIns="45720" rIns="0" bIns="45720" rtlCol="0">
            <a:noAutofit/>
          </a:bodyPr>
          <a:lstStyle>
            <a:lvl1pPr marL="230188" indent="-230188" algn="l" defTabSz="457200" rtl="0" eaLnBrk="1" latinLnBrk="0" hangingPunct="1">
              <a:spcBef>
                <a:spcPts val="600"/>
              </a:spcBef>
              <a:buFont typeface="Arial"/>
              <a:buNone/>
              <a:defRPr sz="1600" kern="1200">
                <a:solidFill>
                  <a:schemeClr val="tx1"/>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chemeClr val="accent4">
                  <a:lumMod val="60000"/>
                  <a:lumOff val="40000"/>
                </a:schemeClr>
              </a:solidFill>
            </a:endParaRPr>
          </a:p>
          <a:p>
            <a:endParaRPr lang="en-US" sz="1800" dirty="0">
              <a:solidFill>
                <a:schemeClr val="accent4">
                  <a:lumMod val="60000"/>
                  <a:lumOff val="40000"/>
                </a:schemeClr>
              </a:solidFill>
            </a:endParaRPr>
          </a:p>
          <a:p>
            <a:endParaRPr lang="en-US" sz="1800" dirty="0">
              <a:solidFill>
                <a:schemeClr val="accent4">
                  <a:lumMod val="60000"/>
                  <a:lumOff val="40000"/>
                </a:schemeClr>
              </a:solidFill>
            </a:endParaRPr>
          </a:p>
        </p:txBody>
      </p:sp>
      <p:sp>
        <p:nvSpPr>
          <p:cNvPr id="10" name="Content Placeholder 41">
            <a:extLst>
              <a:ext uri="{FF2B5EF4-FFF2-40B4-BE49-F238E27FC236}">
                <a16:creationId xmlns:a16="http://schemas.microsoft.com/office/drawing/2014/main" id="{026A0370-4E5A-4D3C-9043-0E9CCEF44FF8}"/>
              </a:ext>
            </a:extLst>
          </p:cNvPr>
          <p:cNvSpPr txBox="1">
            <a:spLocks/>
          </p:cNvSpPr>
          <p:nvPr/>
        </p:nvSpPr>
        <p:spPr>
          <a:xfrm>
            <a:off x="6296082" y="1775766"/>
            <a:ext cx="4317311" cy="3769628"/>
          </a:xfrm>
          <a:prstGeom prst="rect">
            <a:avLst/>
          </a:prstGeom>
          <a:noFill/>
        </p:spPr>
        <p:txBody>
          <a:bodyPr vert="horz" lIns="0" tIns="45720" rIns="0" bIns="45720" rtlCol="0">
            <a:noAutofit/>
          </a:bodyPr>
          <a:lstStyle>
            <a:lvl1pPr marL="230188" indent="-230188" algn="l" defTabSz="457200" rtl="0" eaLnBrk="1" latinLnBrk="0" hangingPunct="1">
              <a:spcBef>
                <a:spcPts val="600"/>
              </a:spcBef>
              <a:buFont typeface="Arial"/>
              <a:buNone/>
              <a:defRPr sz="1600" kern="1200">
                <a:solidFill>
                  <a:schemeClr val="tx1"/>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2000" dirty="0">
                <a:solidFill>
                  <a:srgbClr val="F7C75F"/>
                </a:solidFill>
              </a:rPr>
              <a:t>Mohammad Mulhim </a:t>
            </a:r>
          </a:p>
          <a:p>
            <a:pPr marL="0" indent="0"/>
            <a:endParaRPr lang="en-US" dirty="0">
              <a:solidFill>
                <a:schemeClr val="bg1"/>
              </a:solidFill>
            </a:endParaRPr>
          </a:p>
          <a:p>
            <a:pPr marL="0" indent="0"/>
            <a:r>
              <a:rPr lang="en-US" dirty="0">
                <a:solidFill>
                  <a:schemeClr val="bg1"/>
                </a:solidFill>
              </a:rPr>
              <a:t>Supervisor Plant and Support Unit, Ras Tanura Area Loss  Prevention Department, Saudi Aramco</a:t>
            </a:r>
          </a:p>
          <a:p>
            <a:pPr marL="0" indent="0"/>
            <a:endParaRPr lang="en-US" dirty="0">
              <a:solidFill>
                <a:schemeClr val="bg1"/>
              </a:solidFill>
            </a:endParaRPr>
          </a:p>
          <a:p>
            <a:pPr marL="0" indent="0"/>
            <a:r>
              <a:rPr lang="en-US" dirty="0">
                <a:solidFill>
                  <a:schemeClr val="bg1"/>
                </a:solidFill>
              </a:rPr>
              <a:t>MSc. Process Safety, University of Sheffield</a:t>
            </a:r>
          </a:p>
          <a:p>
            <a:pPr marL="0" indent="0"/>
            <a:endParaRPr lang="en-US" sz="400" dirty="0">
              <a:solidFill>
                <a:schemeClr val="bg1"/>
              </a:solidFill>
            </a:endParaRPr>
          </a:p>
          <a:p>
            <a:endParaRPr lang="x-none" dirty="0">
              <a:solidFill>
                <a:schemeClr val="bg1"/>
              </a:solidFill>
            </a:endParaRPr>
          </a:p>
        </p:txBody>
      </p:sp>
    </p:spTree>
    <p:extLst>
      <p:ext uri="{BB962C8B-B14F-4D97-AF65-F5344CB8AC3E}">
        <p14:creationId xmlns:p14="http://schemas.microsoft.com/office/powerpoint/2010/main" val="25080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5078134-96B9-41C1-8208-7938D4A2B7B5}"/>
              </a:ext>
            </a:extLst>
          </p:cNvPr>
          <p:cNvSpPr txBox="1">
            <a:spLocks/>
          </p:cNvSpPr>
          <p:nvPr/>
        </p:nvSpPr>
        <p:spPr>
          <a:xfrm>
            <a:off x="4688251" y="1930259"/>
            <a:ext cx="2581162" cy="608723"/>
          </a:xfrm>
          <a:prstGeom prst="rect">
            <a:avLst/>
          </a:prstGeom>
          <a:noFill/>
          <a:ln>
            <a:noFill/>
          </a:ln>
        </p:spPr>
        <p:txBody>
          <a:bodyPr vert="horz" lIns="0" tIns="45720" rIns="0" bIns="45720" rtlCol="0" anchor="ctr" anchorCtr="0">
            <a:noAutofit/>
          </a:bodyPr>
          <a:lstStyle>
            <a:lvl1pPr marL="230188" indent="-230188" algn="l" defTabSz="457200" rtl="0" eaLnBrk="1" latinLnBrk="0" hangingPunct="1">
              <a:spcBef>
                <a:spcPts val="600"/>
              </a:spcBef>
              <a:buFont typeface="Arial"/>
              <a:buNone/>
              <a:defRPr sz="1600" kern="1200">
                <a:solidFill>
                  <a:schemeClr val="tx1"/>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defRPr/>
            </a:pPr>
            <a:endParaRPr lang="en-US" sz="2400" dirty="0">
              <a:solidFill>
                <a:srgbClr val="00843D"/>
              </a:solidFill>
            </a:endParaRPr>
          </a:p>
          <a:p>
            <a:pPr algn="ctr">
              <a:defRPr/>
            </a:pPr>
            <a:endParaRPr lang="en-US" sz="2400" dirty="0">
              <a:solidFill>
                <a:srgbClr val="00843D"/>
              </a:solidFill>
            </a:endParaRPr>
          </a:p>
          <a:p>
            <a:pPr algn="ctr">
              <a:defRPr/>
            </a:pPr>
            <a:endParaRPr lang="en-US" sz="2400" dirty="0">
              <a:solidFill>
                <a:srgbClr val="00843D"/>
              </a:solidFill>
            </a:endParaRPr>
          </a:p>
          <a:p>
            <a:pPr algn="ctr">
              <a:defRPr/>
            </a:pPr>
            <a:endParaRPr lang="en-US" sz="2400" dirty="0">
              <a:solidFill>
                <a:srgbClr val="00843D"/>
              </a:solidFill>
            </a:endParaRPr>
          </a:p>
          <a:p>
            <a:pPr algn="ctr">
              <a:defRPr/>
            </a:pPr>
            <a:endParaRPr lang="en-US" sz="2400" dirty="0">
              <a:solidFill>
                <a:srgbClr val="00843D"/>
              </a:solidFill>
            </a:endParaRPr>
          </a:p>
          <a:p>
            <a:pPr algn="ctr">
              <a:defRPr/>
            </a:pPr>
            <a:r>
              <a:rPr lang="en-US" sz="2400" b="1" dirty="0">
                <a:solidFill>
                  <a:srgbClr val="00843D"/>
                </a:solidFill>
              </a:rPr>
              <a:t>PSSR</a:t>
            </a:r>
          </a:p>
        </p:txBody>
      </p:sp>
      <p:sp>
        <p:nvSpPr>
          <p:cNvPr id="8" name="Content Placeholder 2">
            <a:extLst>
              <a:ext uri="{FF2B5EF4-FFF2-40B4-BE49-F238E27FC236}">
                <a16:creationId xmlns:a16="http://schemas.microsoft.com/office/drawing/2014/main" id="{9D2E945D-0902-4C81-B62B-3754955F5AE8}"/>
              </a:ext>
            </a:extLst>
          </p:cNvPr>
          <p:cNvSpPr txBox="1">
            <a:spLocks/>
          </p:cNvSpPr>
          <p:nvPr/>
        </p:nvSpPr>
        <p:spPr>
          <a:xfrm>
            <a:off x="533964" y="933706"/>
            <a:ext cx="4122257" cy="5226461"/>
          </a:xfrm>
          <a:prstGeom prst="rect">
            <a:avLst/>
          </a:prstGeom>
          <a:noFill/>
        </p:spPr>
        <p:txBody>
          <a:bodyPr vert="horz" lIns="0" tIns="45720" rIns="0" bIns="45720" rtlCol="0">
            <a:noAutofit/>
          </a:bodyPr>
          <a:lstStyle>
            <a:lvl1pPr marL="230188" indent="-230188" algn="l" defTabSz="457200" rtl="0" eaLnBrk="1" latinLnBrk="0" hangingPunct="1">
              <a:spcBef>
                <a:spcPts val="600"/>
              </a:spcBef>
              <a:buFont typeface="Arial"/>
              <a:buNone/>
              <a:defRPr sz="1600" kern="1200">
                <a:solidFill>
                  <a:schemeClr val="tx1"/>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0" indent="-342900">
              <a:lnSpc>
                <a:spcPct val="130000"/>
              </a:lnSpc>
              <a:buFont typeface="+mj-lt"/>
              <a:buAutoNum type="arabicPeriod"/>
            </a:pPr>
            <a:r>
              <a:rPr lang="en-GB" sz="1800" b="1" dirty="0">
                <a:solidFill>
                  <a:srgbClr val="676A6E"/>
                </a:solidFill>
              </a:rPr>
              <a:t>Leadership and Accountability</a:t>
            </a:r>
            <a:endParaRPr lang="en-US" sz="1800" b="1" dirty="0">
              <a:solidFill>
                <a:srgbClr val="676A6E"/>
              </a:solidFill>
            </a:endParaRPr>
          </a:p>
          <a:p>
            <a:pPr marL="342900" lvl="0" indent="-342900">
              <a:lnSpc>
                <a:spcPct val="130000"/>
              </a:lnSpc>
              <a:buFont typeface="+mj-lt"/>
              <a:buAutoNum type="arabicPeriod"/>
            </a:pPr>
            <a:r>
              <a:rPr lang="en-GB" sz="1800" b="1" dirty="0">
                <a:solidFill>
                  <a:srgbClr val="676A6E"/>
                </a:solidFill>
              </a:rPr>
              <a:t>Risk Assessment and Management</a:t>
            </a:r>
            <a:endParaRPr lang="en-US" sz="1800" b="1" dirty="0">
              <a:solidFill>
                <a:srgbClr val="676A6E"/>
              </a:solidFill>
            </a:endParaRPr>
          </a:p>
          <a:p>
            <a:pPr marL="342900" lvl="0" indent="-342900">
              <a:lnSpc>
                <a:spcPct val="130000"/>
              </a:lnSpc>
              <a:buFont typeface="+mj-lt"/>
              <a:buAutoNum type="arabicPeriod"/>
            </a:pPr>
            <a:r>
              <a:rPr lang="en-GB" sz="1800" b="1" dirty="0">
                <a:solidFill>
                  <a:srgbClr val="676A6E"/>
                </a:solidFill>
              </a:rPr>
              <a:t>Communications</a:t>
            </a:r>
            <a:endParaRPr lang="en-US" sz="1800" b="1" dirty="0">
              <a:solidFill>
                <a:srgbClr val="676A6E"/>
              </a:solidFill>
            </a:endParaRPr>
          </a:p>
          <a:p>
            <a:pPr marL="342900" lvl="0" indent="-342900">
              <a:lnSpc>
                <a:spcPct val="130000"/>
              </a:lnSpc>
              <a:buFont typeface="+mj-lt"/>
              <a:buAutoNum type="arabicPeriod"/>
            </a:pPr>
            <a:r>
              <a:rPr lang="en-GB" sz="1800" b="1" dirty="0">
                <a:solidFill>
                  <a:srgbClr val="676A6E"/>
                </a:solidFill>
              </a:rPr>
              <a:t>Competency and Training</a:t>
            </a:r>
            <a:endParaRPr lang="en-US" sz="1800" b="1" dirty="0">
              <a:solidFill>
                <a:srgbClr val="676A6E"/>
              </a:solidFill>
            </a:endParaRPr>
          </a:p>
          <a:p>
            <a:pPr marL="342900" lvl="0" indent="-342900">
              <a:lnSpc>
                <a:spcPct val="130000"/>
              </a:lnSpc>
              <a:buFont typeface="+mj-lt"/>
              <a:buAutoNum type="arabicPeriod"/>
            </a:pPr>
            <a:r>
              <a:rPr lang="en-GB" sz="1800" b="1" dirty="0">
                <a:solidFill>
                  <a:srgbClr val="676A6E"/>
                </a:solidFill>
              </a:rPr>
              <a:t>Asset Integrity</a:t>
            </a:r>
            <a:endParaRPr lang="en-US" sz="1800" b="1" dirty="0">
              <a:solidFill>
                <a:srgbClr val="676A6E"/>
              </a:solidFill>
            </a:endParaRPr>
          </a:p>
          <a:p>
            <a:pPr marL="342900" lvl="0" indent="-342900">
              <a:lnSpc>
                <a:spcPct val="130000"/>
              </a:lnSpc>
              <a:buFont typeface="+mj-lt"/>
              <a:buAutoNum type="arabicPeriod"/>
            </a:pPr>
            <a:r>
              <a:rPr lang="en-GB" sz="1800" b="1" dirty="0">
                <a:solidFill>
                  <a:srgbClr val="676A6E"/>
                </a:solidFill>
              </a:rPr>
              <a:t>Safe Operations</a:t>
            </a:r>
            <a:endParaRPr lang="en-US" sz="1800" b="1" dirty="0">
              <a:solidFill>
                <a:srgbClr val="676A6E"/>
              </a:solidFill>
            </a:endParaRPr>
          </a:p>
          <a:p>
            <a:pPr marL="342900" lvl="0" indent="-342900">
              <a:lnSpc>
                <a:spcPct val="130000"/>
              </a:lnSpc>
              <a:buFont typeface="+mj-lt"/>
              <a:buAutoNum type="arabicPeriod"/>
            </a:pPr>
            <a:r>
              <a:rPr lang="en-GB" sz="1800" b="1" dirty="0">
                <a:solidFill>
                  <a:srgbClr val="676A6E"/>
                </a:solidFill>
              </a:rPr>
              <a:t>Contractors, Suppliers and Others</a:t>
            </a:r>
            <a:endParaRPr lang="en-US" sz="1800" b="1" dirty="0">
              <a:solidFill>
                <a:srgbClr val="676A6E"/>
              </a:solidFill>
            </a:endParaRPr>
          </a:p>
          <a:p>
            <a:pPr marL="342900" lvl="0" indent="-342900">
              <a:lnSpc>
                <a:spcPct val="130000"/>
              </a:lnSpc>
              <a:buFont typeface="+mj-lt"/>
              <a:buAutoNum type="arabicPeriod"/>
            </a:pPr>
            <a:r>
              <a:rPr lang="en-GB" sz="1800" b="1" dirty="0">
                <a:solidFill>
                  <a:srgbClr val="676A6E"/>
                </a:solidFill>
              </a:rPr>
              <a:t>Emergency Preparedness</a:t>
            </a:r>
            <a:endParaRPr lang="en-US" sz="1800" b="1" dirty="0">
              <a:solidFill>
                <a:srgbClr val="676A6E"/>
              </a:solidFill>
            </a:endParaRPr>
          </a:p>
          <a:p>
            <a:pPr marL="342900" lvl="0" indent="-342900">
              <a:lnSpc>
                <a:spcPct val="130000"/>
              </a:lnSpc>
              <a:buFont typeface="+mj-lt"/>
              <a:buAutoNum type="arabicPeriod"/>
            </a:pPr>
            <a:r>
              <a:rPr lang="en-GB" sz="1800" b="1" dirty="0">
                <a:solidFill>
                  <a:srgbClr val="676A6E"/>
                </a:solidFill>
              </a:rPr>
              <a:t>Incident Reporting &amp; Analysis</a:t>
            </a:r>
            <a:endParaRPr lang="en-US" sz="1800" b="1" dirty="0">
              <a:solidFill>
                <a:srgbClr val="676A6E"/>
              </a:solidFill>
            </a:endParaRPr>
          </a:p>
          <a:p>
            <a:pPr marL="342900" lvl="0" indent="-342900">
              <a:lnSpc>
                <a:spcPct val="130000"/>
              </a:lnSpc>
              <a:buFont typeface="+mj-lt"/>
              <a:buAutoNum type="arabicPeriod"/>
            </a:pPr>
            <a:r>
              <a:rPr lang="en-GB" sz="1800" b="1" dirty="0">
                <a:solidFill>
                  <a:srgbClr val="676A6E"/>
                </a:solidFill>
              </a:rPr>
              <a:t>Off-the-Job Safety</a:t>
            </a:r>
            <a:endParaRPr lang="en-US" sz="1800" b="1" dirty="0">
              <a:solidFill>
                <a:srgbClr val="676A6E"/>
              </a:solidFill>
            </a:endParaRPr>
          </a:p>
          <a:p>
            <a:pPr marL="342900" lvl="0" indent="-342900">
              <a:lnSpc>
                <a:spcPct val="130000"/>
              </a:lnSpc>
              <a:buFont typeface="+mj-lt"/>
              <a:buAutoNum type="arabicPeriod"/>
            </a:pPr>
            <a:r>
              <a:rPr lang="en-GB" sz="1800" b="1" dirty="0">
                <a:solidFill>
                  <a:srgbClr val="676A6E"/>
                </a:solidFill>
              </a:rPr>
              <a:t>Continuous Improvement</a:t>
            </a:r>
            <a:endParaRPr lang="en-US" sz="1800" b="1" dirty="0">
              <a:solidFill>
                <a:srgbClr val="676A6E"/>
              </a:solidFill>
            </a:endParaRPr>
          </a:p>
          <a:p>
            <a:pPr marL="230188" marR="0" lvl="0" indent="-230188" algn="l" defTabSz="457200" rtl="0" eaLnBrk="1" fontAlgn="auto" latinLnBrk="0" hangingPunct="1">
              <a:lnSpc>
                <a:spcPct val="100000"/>
              </a:lnSpc>
              <a:spcBef>
                <a:spcPts val="600"/>
              </a:spcBef>
              <a:spcAft>
                <a:spcPts val="0"/>
              </a:spcAft>
              <a:buClrTx/>
              <a:buSzTx/>
              <a:buFont typeface="Arial"/>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a:p>
            <a:pPr marL="0" marR="0" lvl="0" indent="0" algn="l" defTabSz="457200" rtl="0" eaLnBrk="1" fontAlgn="auto" latinLnBrk="0" hangingPunct="1">
              <a:lnSpc>
                <a:spcPct val="115000"/>
              </a:lnSpc>
              <a:spcBef>
                <a:spcPts val="600"/>
              </a:spcBef>
              <a:spcAft>
                <a:spcPts val="0"/>
              </a:spcAft>
              <a:buClrTx/>
              <a:buSzTx/>
              <a:buFont typeface="Arial"/>
              <a:buNone/>
              <a:tabLst/>
              <a:defRPr/>
            </a:pPr>
            <a:endParaRPr kumimoji="0" lang="en-US" sz="2000" b="0" i="0" u="none" strike="noStrike" kern="1200" cap="none" spc="0" normalizeH="0" baseline="0" noProof="0" dirty="0">
              <a:ln>
                <a:noFill/>
              </a:ln>
              <a:solidFill>
                <a:prstClr val="white"/>
              </a:solidFill>
              <a:effectLst/>
              <a:uLnTx/>
              <a:uFillTx/>
              <a:latin typeface="Trebuchet MS"/>
              <a:ea typeface="+mn-ea"/>
              <a:cs typeface="+mn-cs"/>
            </a:endParaRPr>
          </a:p>
          <a:p>
            <a:pPr marL="0" marR="0" lvl="0" indent="0" algn="l" defTabSz="457200" rtl="0" eaLnBrk="1" fontAlgn="auto" latinLnBrk="0" hangingPunct="1">
              <a:lnSpc>
                <a:spcPct val="115000"/>
              </a:lnSpc>
              <a:spcBef>
                <a:spcPts val="600"/>
              </a:spcBef>
              <a:spcAft>
                <a:spcPts val="0"/>
              </a:spcAft>
              <a:buClrTx/>
              <a:buSzTx/>
              <a:buFont typeface="Arial"/>
              <a:buNone/>
              <a:tabLst/>
              <a:defRPr/>
            </a:pPr>
            <a:r>
              <a:rPr kumimoji="0" lang="en-US" sz="2000" b="0" i="0" u="none" strike="noStrike" kern="1200" cap="none" spc="0" normalizeH="0" baseline="0" noProof="0" dirty="0">
                <a:ln>
                  <a:noFill/>
                </a:ln>
                <a:solidFill>
                  <a:prstClr val="white"/>
                </a:solidFill>
                <a:effectLst/>
                <a:uLnTx/>
                <a:uFillTx/>
                <a:latin typeface="Trebuchet MS"/>
                <a:ea typeface="+mn-ea"/>
                <a:cs typeface="+mn-cs"/>
              </a:rPr>
              <a:t> </a:t>
            </a:r>
            <a:endParaRPr kumimoji="0" lang="en-US" sz="1700" b="0" i="0" u="none" strike="noStrike" kern="1200" cap="none" spc="0" normalizeH="0" baseline="0" noProof="0" dirty="0">
              <a:ln>
                <a:noFill/>
              </a:ln>
              <a:solidFill>
                <a:srgbClr val="676A6E"/>
              </a:solidFill>
              <a:effectLst/>
              <a:uLnTx/>
              <a:uFillTx/>
              <a:latin typeface="Trebuchet MS"/>
              <a:ea typeface="+mn-ea"/>
              <a:cs typeface="+mn-cs"/>
            </a:endParaRPr>
          </a:p>
          <a:p>
            <a:pPr marL="230188" marR="0" lvl="0" indent="-230188" algn="l" defTabSz="457200" rtl="0" eaLnBrk="1" fontAlgn="auto" latinLnBrk="0" hangingPunct="1">
              <a:lnSpc>
                <a:spcPct val="100000"/>
              </a:lnSpc>
              <a:spcBef>
                <a:spcPts val="600"/>
              </a:spcBef>
              <a:spcAft>
                <a:spcPts val="0"/>
              </a:spcAft>
              <a:buClrTx/>
              <a:buSzTx/>
              <a:buFont typeface="Arial"/>
              <a:buNone/>
              <a:tabLst/>
              <a:defRPr/>
            </a:pPr>
            <a:endParaRPr kumimoji="0" lang="en-US" sz="2000" b="0" i="0" u="none" strike="noStrike" kern="1200" cap="none" spc="0" normalizeH="0" baseline="0" noProof="0" dirty="0">
              <a:ln>
                <a:noFill/>
              </a:ln>
              <a:solidFill>
                <a:srgbClr val="12934D"/>
              </a:solidFill>
              <a:effectLst/>
              <a:uLnTx/>
              <a:uFillTx/>
              <a:latin typeface="Trebuchet MS"/>
              <a:ea typeface="+mn-ea"/>
              <a:cs typeface="+mn-cs"/>
            </a:endParaRPr>
          </a:p>
          <a:p>
            <a:pPr marL="230188" marR="0" lvl="0" indent="-230188" algn="l" defTabSz="457200" rtl="0" eaLnBrk="1" fontAlgn="auto" latinLnBrk="0" hangingPunct="1">
              <a:lnSpc>
                <a:spcPct val="100000"/>
              </a:lnSpc>
              <a:spcBef>
                <a:spcPts val="600"/>
              </a:spcBef>
              <a:spcAft>
                <a:spcPts val="0"/>
              </a:spcAft>
              <a:buClrTx/>
              <a:buSzTx/>
              <a:buFont typeface="Arial"/>
              <a:buNone/>
              <a:tabLst/>
              <a:defRPr/>
            </a:pPr>
            <a:endParaRPr kumimoji="0" lang="en-US" sz="1800" b="0" i="0" u="none" strike="noStrike" kern="1200" cap="none" spc="0" normalizeH="0" baseline="0" noProof="0" dirty="0">
              <a:ln>
                <a:noFill/>
              </a:ln>
              <a:solidFill>
                <a:srgbClr val="12934D"/>
              </a:solidFill>
              <a:effectLst/>
              <a:uLnTx/>
              <a:uFillTx/>
              <a:latin typeface="Trebuchet MS"/>
              <a:ea typeface="+mn-ea"/>
              <a:cs typeface="+mn-cs"/>
            </a:endParaRPr>
          </a:p>
          <a:p>
            <a:pPr marL="230188" marR="0" lvl="0" indent="-230188" algn="l" defTabSz="457200" rtl="0" eaLnBrk="1" fontAlgn="auto" latinLnBrk="0" hangingPunct="1">
              <a:lnSpc>
                <a:spcPct val="100000"/>
              </a:lnSpc>
              <a:spcBef>
                <a:spcPts val="600"/>
              </a:spcBef>
              <a:spcAft>
                <a:spcPts val="0"/>
              </a:spcAft>
              <a:buClrTx/>
              <a:buSzTx/>
              <a:buFont typeface="Arial"/>
              <a:buNone/>
              <a:tabLst/>
              <a:defRPr/>
            </a:pPr>
            <a:endParaRPr kumimoji="0" lang="en-US" sz="1800" b="0" i="0" u="none" strike="noStrike" kern="1200" cap="none" spc="0" normalizeH="0" baseline="0" noProof="0" dirty="0">
              <a:ln>
                <a:noFill/>
              </a:ln>
              <a:solidFill>
                <a:srgbClr val="12934D"/>
              </a:solidFill>
              <a:effectLst/>
              <a:uLnTx/>
              <a:uFillTx/>
              <a:latin typeface="Trebuchet MS"/>
              <a:ea typeface="+mn-ea"/>
              <a:cs typeface="+mn-cs"/>
            </a:endParaRPr>
          </a:p>
          <a:p>
            <a:pPr marL="230188" marR="0" lvl="0" indent="-230188" algn="l" defTabSz="457200" rtl="0" eaLnBrk="1" fontAlgn="auto" latinLnBrk="0" hangingPunct="1">
              <a:lnSpc>
                <a:spcPct val="100000"/>
              </a:lnSpc>
              <a:spcBef>
                <a:spcPts val="600"/>
              </a:spcBef>
              <a:spcAft>
                <a:spcPts val="0"/>
              </a:spcAft>
              <a:buClrTx/>
              <a:buSzTx/>
              <a:buFont typeface="Arial"/>
              <a:buNone/>
              <a:tabLst/>
              <a:defRPr/>
            </a:pPr>
            <a:endParaRPr kumimoji="0" lang="en-US" sz="1800" b="0" i="0" u="none" strike="noStrike" kern="1200" cap="none" spc="0" normalizeH="0" baseline="0" noProof="0" dirty="0">
              <a:ln>
                <a:noFill/>
              </a:ln>
              <a:solidFill>
                <a:srgbClr val="00A3E0"/>
              </a:solidFill>
              <a:effectLst/>
              <a:uLnTx/>
              <a:uFillTx/>
              <a:latin typeface="Trebuchet MS"/>
              <a:ea typeface="+mn-ea"/>
              <a:cs typeface="+mn-cs"/>
            </a:endParaRPr>
          </a:p>
        </p:txBody>
      </p:sp>
      <p:cxnSp>
        <p:nvCxnSpPr>
          <p:cNvPr id="9" name="Straight Arrow Connector 8">
            <a:extLst>
              <a:ext uri="{FF2B5EF4-FFF2-40B4-BE49-F238E27FC236}">
                <a16:creationId xmlns:a16="http://schemas.microsoft.com/office/drawing/2014/main" id="{47454FBB-525D-4FF2-97E4-B5BE3422ACF4}"/>
              </a:ext>
            </a:extLst>
          </p:cNvPr>
          <p:cNvCxnSpPr/>
          <p:nvPr/>
        </p:nvCxnSpPr>
        <p:spPr>
          <a:xfrm>
            <a:off x="2626544" y="3320723"/>
            <a:ext cx="2896208" cy="0"/>
          </a:xfrm>
          <a:prstGeom prst="straightConnector1">
            <a:avLst/>
          </a:prstGeom>
          <a:ln w="38100" cmpd="sng">
            <a:solidFill>
              <a:srgbClr val="00843D"/>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Content Placeholder 2">
            <a:extLst>
              <a:ext uri="{FF2B5EF4-FFF2-40B4-BE49-F238E27FC236}">
                <a16:creationId xmlns:a16="http://schemas.microsoft.com/office/drawing/2014/main" id="{09B2C248-4793-4711-A2E0-69380B4659E6}"/>
              </a:ext>
            </a:extLst>
          </p:cNvPr>
          <p:cNvSpPr txBox="1">
            <a:spLocks/>
          </p:cNvSpPr>
          <p:nvPr/>
        </p:nvSpPr>
        <p:spPr>
          <a:xfrm>
            <a:off x="8133570" y="940974"/>
            <a:ext cx="2581162" cy="2387015"/>
          </a:xfrm>
          <a:prstGeom prst="rect">
            <a:avLst/>
          </a:prstGeom>
          <a:noFill/>
        </p:spPr>
        <p:txBody>
          <a:bodyPr vert="horz" lIns="0" tIns="45720" rIns="0" bIns="45720" rtlCol="0">
            <a:noAutofit/>
          </a:bodyPr>
          <a:lstStyle>
            <a:lvl1pPr marL="230188" indent="-230188" algn="l" defTabSz="457200" rtl="0" eaLnBrk="1" latinLnBrk="0" hangingPunct="1">
              <a:spcBef>
                <a:spcPts val="600"/>
              </a:spcBef>
              <a:buFont typeface="Arial"/>
              <a:buNone/>
              <a:defRPr sz="1600" kern="1200">
                <a:solidFill>
                  <a:schemeClr val="tx1"/>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endParaRPr lang="en-US" sz="2400" dirty="0">
              <a:solidFill>
                <a:srgbClr val="00843D"/>
              </a:solidFill>
            </a:endParaRPr>
          </a:p>
          <a:p>
            <a:pPr algn="ctr">
              <a:defRPr/>
            </a:pPr>
            <a:r>
              <a:rPr lang="en-US" sz="2400" b="1" dirty="0">
                <a:solidFill>
                  <a:srgbClr val="00843D"/>
                </a:solidFill>
              </a:rPr>
              <a:t>MOC</a:t>
            </a:r>
          </a:p>
          <a:p>
            <a:pPr algn="ctr">
              <a:defRPr/>
            </a:pPr>
            <a:endParaRPr lang="en-US" sz="2400" b="1" dirty="0">
              <a:solidFill>
                <a:srgbClr val="00843D"/>
              </a:solidFill>
            </a:endParaRPr>
          </a:p>
          <a:p>
            <a:pPr algn="ctr">
              <a:defRPr/>
            </a:pPr>
            <a:endParaRPr lang="en-US" sz="2400" b="1" dirty="0">
              <a:solidFill>
                <a:srgbClr val="00843D"/>
              </a:solidFill>
            </a:endParaRPr>
          </a:p>
          <a:p>
            <a:pPr algn="ctr">
              <a:defRPr/>
            </a:pPr>
            <a:r>
              <a:rPr lang="en-US" sz="2400" b="1" dirty="0">
                <a:solidFill>
                  <a:srgbClr val="00843D"/>
                </a:solidFill>
              </a:rPr>
              <a:t>e-MOC</a:t>
            </a:r>
          </a:p>
          <a:p>
            <a:pPr algn="ctr">
              <a:defRPr/>
            </a:pPr>
            <a:endParaRPr lang="en-US" sz="2400" b="1" dirty="0">
              <a:solidFill>
                <a:srgbClr val="00843D"/>
              </a:solidFill>
            </a:endParaRPr>
          </a:p>
          <a:p>
            <a:pPr algn="ctr">
              <a:defRPr/>
            </a:pPr>
            <a:endParaRPr lang="en-US" sz="2400" b="1" dirty="0">
              <a:solidFill>
                <a:srgbClr val="00843D"/>
              </a:solidFill>
            </a:endParaRPr>
          </a:p>
          <a:p>
            <a:pPr algn="ctr">
              <a:defRPr/>
            </a:pPr>
            <a:endParaRPr lang="en-US" sz="2400" b="1" dirty="0">
              <a:solidFill>
                <a:srgbClr val="00843D"/>
              </a:solidFill>
            </a:endParaRPr>
          </a:p>
        </p:txBody>
      </p:sp>
      <p:cxnSp>
        <p:nvCxnSpPr>
          <p:cNvPr id="15" name="Straight Arrow Connector 14">
            <a:extLst>
              <a:ext uri="{FF2B5EF4-FFF2-40B4-BE49-F238E27FC236}">
                <a16:creationId xmlns:a16="http://schemas.microsoft.com/office/drawing/2014/main" id="{2E549F50-EA0E-4C96-A558-A5174EBAB152}"/>
              </a:ext>
            </a:extLst>
          </p:cNvPr>
          <p:cNvCxnSpPr/>
          <p:nvPr/>
        </p:nvCxnSpPr>
        <p:spPr>
          <a:xfrm>
            <a:off x="9429037" y="1809939"/>
            <a:ext cx="0" cy="938463"/>
          </a:xfrm>
          <a:prstGeom prst="straightConnector1">
            <a:avLst/>
          </a:prstGeom>
          <a:ln w="19050" cmpd="sng">
            <a:solidFill>
              <a:srgbClr val="00843D"/>
            </a:solidFill>
            <a:prstDash val="lgDash"/>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00C8A5A5-13C1-426B-AF60-8B9B78DDBC38}"/>
              </a:ext>
            </a:extLst>
          </p:cNvPr>
          <p:cNvCxnSpPr>
            <a:cxnSpLocks/>
          </p:cNvCxnSpPr>
          <p:nvPr/>
        </p:nvCxnSpPr>
        <p:spPr>
          <a:xfrm>
            <a:off x="4530369" y="1584163"/>
            <a:ext cx="4388993" cy="0"/>
          </a:xfrm>
          <a:prstGeom prst="straightConnector1">
            <a:avLst/>
          </a:prstGeom>
          <a:ln w="38100" cmpd="sng">
            <a:solidFill>
              <a:srgbClr val="00843D"/>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 Placeholder 3">
            <a:extLst>
              <a:ext uri="{FF2B5EF4-FFF2-40B4-BE49-F238E27FC236}">
                <a16:creationId xmlns:a16="http://schemas.microsoft.com/office/drawing/2014/main" id="{E199EEE9-671D-4F2C-9FEF-79CC0D8CFA47}"/>
              </a:ext>
            </a:extLst>
          </p:cNvPr>
          <p:cNvSpPr>
            <a:spLocks noGrp="1"/>
          </p:cNvSpPr>
          <p:nvPr>
            <p:ph type="body" sz="quarter" idx="14"/>
          </p:nvPr>
        </p:nvSpPr>
        <p:spPr>
          <a:xfrm>
            <a:off x="251794" y="299533"/>
            <a:ext cx="11660120" cy="521865"/>
          </a:xfrm>
        </p:spPr>
        <p:txBody>
          <a:bodyPr/>
          <a:lstStyle/>
          <a:p>
            <a:r>
              <a:rPr lang="en-US" sz="2800" dirty="0">
                <a:solidFill>
                  <a:srgbClr val="00843D"/>
                </a:solidFill>
              </a:rPr>
              <a:t>11 Elements of ARAMCO SMS</a:t>
            </a:r>
          </a:p>
        </p:txBody>
      </p:sp>
      <p:pic>
        <p:nvPicPr>
          <p:cNvPr id="13" name="Picture 12" descr="Icon&#10;&#10;Description automatically generated">
            <a:extLst>
              <a:ext uri="{FF2B5EF4-FFF2-40B4-BE49-F238E27FC236}">
                <a16:creationId xmlns:a16="http://schemas.microsoft.com/office/drawing/2014/main" id="{76CCD609-32B9-4887-A85C-CA2D4B0F7241}"/>
              </a:ext>
            </a:extLst>
          </p:cNvPr>
          <p:cNvPicPr>
            <a:picLocks noChangeAspect="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9906362" y="2492806"/>
            <a:ext cx="938463" cy="938463"/>
          </a:xfrm>
          <a:prstGeom prst="rect">
            <a:avLst/>
          </a:prstGeom>
        </p:spPr>
      </p:pic>
    </p:spTree>
    <p:custDataLst>
      <p:tags r:id="rId1"/>
    </p:custDataLst>
    <p:extLst>
      <p:ext uri="{BB962C8B-B14F-4D97-AF65-F5344CB8AC3E}">
        <p14:creationId xmlns:p14="http://schemas.microsoft.com/office/powerpoint/2010/main" val="1243694846"/>
      </p:ext>
    </p:extLst>
  </p:cSld>
  <p:clrMapOvr>
    <a:masterClrMapping/>
  </p:clrMapOvr>
  <mc:AlternateContent xmlns:mc="http://schemas.openxmlformats.org/markup-compatibility/2006" xmlns:p14="http://schemas.microsoft.com/office/powerpoint/2010/main">
    <mc:Choice Requires="p14">
      <p:transition spd="slow" p14:dur="2000" advTm="67814"/>
    </mc:Choice>
    <mc:Fallback xmlns="">
      <p:transition spd="slow" advTm="678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D2E945D-0902-4C81-B62B-3754955F5AE8}"/>
              </a:ext>
            </a:extLst>
          </p:cNvPr>
          <p:cNvSpPr txBox="1">
            <a:spLocks/>
          </p:cNvSpPr>
          <p:nvPr/>
        </p:nvSpPr>
        <p:spPr>
          <a:xfrm>
            <a:off x="487458" y="1305865"/>
            <a:ext cx="6680828" cy="5326062"/>
          </a:xfrm>
          <a:prstGeom prst="rect">
            <a:avLst/>
          </a:prstGeom>
          <a:noFill/>
        </p:spPr>
        <p:txBody>
          <a:bodyPr vert="horz" lIns="0" tIns="45720" rIns="0" bIns="45720" rtlCol="0">
            <a:noAutofit/>
          </a:bodyPr>
          <a:lstStyle>
            <a:lvl1pPr marL="230188" indent="-230188" algn="l" defTabSz="457200" rtl="0" eaLnBrk="1" latinLnBrk="0" hangingPunct="1">
              <a:spcBef>
                <a:spcPts val="600"/>
              </a:spcBef>
              <a:buFont typeface="Arial"/>
              <a:buNone/>
              <a:defRPr sz="1600" kern="1200">
                <a:solidFill>
                  <a:schemeClr val="tx1"/>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30000"/>
              </a:lnSpc>
            </a:pPr>
            <a:r>
              <a:rPr lang="en-US" sz="1800" b="1" dirty="0">
                <a:solidFill>
                  <a:srgbClr val="676A6E"/>
                </a:solidFill>
              </a:rPr>
              <a:t>The SMG describes roles, responsibilities, competencies, methodology, and template checklists.</a:t>
            </a:r>
          </a:p>
          <a:p>
            <a:pPr marL="342900" lvl="0" indent="-342900">
              <a:lnSpc>
                <a:spcPct val="130000"/>
              </a:lnSpc>
              <a:buFont typeface="+mj-lt"/>
              <a:buAutoNum type="arabicPeriod"/>
            </a:pPr>
            <a:endParaRPr lang="en-GB" sz="1800" b="1" dirty="0">
              <a:solidFill>
                <a:srgbClr val="000000"/>
              </a:solidFill>
            </a:endParaRPr>
          </a:p>
          <a:p>
            <a:pPr lvl="0">
              <a:defRPr/>
            </a:pPr>
            <a:r>
              <a:rPr lang="en-US" sz="2400" b="1" dirty="0">
                <a:solidFill>
                  <a:srgbClr val="00843D"/>
                </a:solidFill>
              </a:rPr>
              <a:t>PSSR Triggers</a:t>
            </a:r>
          </a:p>
          <a:p>
            <a:pPr lvl="0">
              <a:spcBef>
                <a:spcPts val="1800"/>
              </a:spcBef>
              <a:defRPr/>
            </a:pPr>
            <a:r>
              <a:rPr lang="en-US" sz="1800" dirty="0">
                <a:solidFill>
                  <a:srgbClr val="676A6E"/>
                </a:solidFill>
              </a:rPr>
              <a:t>Events or changes that trigger a PSSR in Aramco are classified under the following groups:</a:t>
            </a:r>
          </a:p>
          <a:p>
            <a:pPr lvl="0">
              <a:spcBef>
                <a:spcPts val="1800"/>
              </a:spcBef>
              <a:defRPr/>
            </a:pPr>
            <a:r>
              <a:rPr lang="en-US" sz="2000" dirty="0">
                <a:solidFill>
                  <a:srgbClr val="676A6E"/>
                </a:solidFill>
              </a:rPr>
              <a:t>•	Changes to an existing process or equipment. (Management of change)</a:t>
            </a:r>
          </a:p>
          <a:p>
            <a:pPr lvl="0">
              <a:spcBef>
                <a:spcPts val="1800"/>
              </a:spcBef>
              <a:defRPr/>
            </a:pPr>
            <a:r>
              <a:rPr lang="en-US" sz="2000" dirty="0">
                <a:solidFill>
                  <a:srgbClr val="676A6E"/>
                </a:solidFill>
              </a:rPr>
              <a:t>•	Construction of a new unit or plant or new processes</a:t>
            </a:r>
          </a:p>
          <a:p>
            <a:pPr lvl="0">
              <a:spcBef>
                <a:spcPts val="1800"/>
              </a:spcBef>
              <a:defRPr/>
            </a:pPr>
            <a:r>
              <a:rPr lang="en-US" sz="2000" dirty="0">
                <a:solidFill>
                  <a:srgbClr val="676A6E"/>
                </a:solidFill>
              </a:rPr>
              <a:t>•	Turnaround &amp; Inspection activities where a process will be shutdown (Planned and emergency)</a:t>
            </a:r>
          </a:p>
          <a:p>
            <a:pPr lvl="0">
              <a:spcBef>
                <a:spcPts val="1800"/>
              </a:spcBef>
              <a:defRPr/>
            </a:pPr>
            <a:r>
              <a:rPr lang="en-US" sz="2000" dirty="0">
                <a:solidFill>
                  <a:srgbClr val="676A6E"/>
                </a:solidFill>
              </a:rPr>
              <a:t>•	De-mothballing</a:t>
            </a:r>
          </a:p>
          <a:p>
            <a:pPr marL="230188" marR="0" lvl="0" indent="-230188" algn="l" defTabSz="457200" rtl="0" eaLnBrk="1" fontAlgn="auto" latinLnBrk="0" hangingPunct="1">
              <a:lnSpc>
                <a:spcPct val="100000"/>
              </a:lnSpc>
              <a:spcBef>
                <a:spcPts val="600"/>
              </a:spcBef>
              <a:spcAft>
                <a:spcPts val="0"/>
              </a:spcAft>
              <a:buClrTx/>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a:p>
            <a:pPr marL="0" marR="0" lvl="0" indent="0" algn="l" defTabSz="457200" rtl="0" eaLnBrk="1" fontAlgn="auto" latinLnBrk="0" hangingPunct="1">
              <a:lnSpc>
                <a:spcPct val="115000"/>
              </a:lnSpc>
              <a:spcBef>
                <a:spcPts val="600"/>
              </a:spcBef>
              <a:spcAft>
                <a:spcPts val="0"/>
              </a:spcAft>
              <a:buClrTx/>
              <a:buSzTx/>
              <a:buFont typeface="Arial"/>
              <a:buNone/>
              <a:tabLst/>
              <a:defRPr/>
            </a:pPr>
            <a:endParaRPr kumimoji="0" lang="en-US" sz="2000" b="0" i="0" u="none" strike="noStrike" kern="1200" cap="none" spc="0" normalizeH="0" baseline="0" noProof="0" dirty="0">
              <a:ln>
                <a:noFill/>
              </a:ln>
              <a:solidFill>
                <a:srgbClr val="000000"/>
              </a:solidFill>
              <a:effectLst/>
              <a:uLnTx/>
              <a:uFillTx/>
              <a:latin typeface="Trebuchet MS"/>
              <a:ea typeface="+mn-ea"/>
              <a:cs typeface="+mn-cs"/>
            </a:endParaRPr>
          </a:p>
          <a:p>
            <a:pPr marL="0" marR="0" lvl="0" indent="0" algn="l" defTabSz="457200" rtl="0" eaLnBrk="1" fontAlgn="auto" latinLnBrk="0" hangingPunct="1">
              <a:lnSpc>
                <a:spcPct val="115000"/>
              </a:lnSpc>
              <a:spcBef>
                <a:spcPts val="600"/>
              </a:spcBef>
              <a:spcAft>
                <a:spcPts val="0"/>
              </a:spcAft>
              <a:buClrTx/>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Trebuchet MS"/>
                <a:ea typeface="+mn-ea"/>
                <a:cs typeface="+mn-cs"/>
              </a:rPr>
              <a:t> </a:t>
            </a:r>
            <a:endParaRPr kumimoji="0" lang="en-US" sz="1700" b="0" i="0" u="none" strike="noStrike" kern="1200" cap="none" spc="0" normalizeH="0" baseline="0" noProof="0" dirty="0">
              <a:ln>
                <a:noFill/>
              </a:ln>
              <a:solidFill>
                <a:srgbClr val="000000"/>
              </a:solidFill>
              <a:effectLst/>
              <a:uLnTx/>
              <a:uFillTx/>
              <a:latin typeface="Trebuchet MS"/>
              <a:ea typeface="+mn-ea"/>
              <a:cs typeface="+mn-cs"/>
            </a:endParaRPr>
          </a:p>
          <a:p>
            <a:pPr marL="230188" marR="0" lvl="0" indent="-230188" algn="l" defTabSz="457200" rtl="0" eaLnBrk="1" fontAlgn="auto" latinLnBrk="0" hangingPunct="1">
              <a:lnSpc>
                <a:spcPct val="100000"/>
              </a:lnSpc>
              <a:spcBef>
                <a:spcPts val="600"/>
              </a:spcBef>
              <a:spcAft>
                <a:spcPts val="0"/>
              </a:spcAft>
              <a:buClrTx/>
              <a:buSzTx/>
              <a:buFont typeface="Arial"/>
              <a:buNone/>
              <a:tabLst/>
              <a:defRPr/>
            </a:pPr>
            <a:endParaRPr kumimoji="0" lang="en-US" sz="2000" b="0" i="0" u="none" strike="noStrike" kern="1200" cap="none" spc="0" normalizeH="0" baseline="0" noProof="0" dirty="0">
              <a:ln>
                <a:noFill/>
              </a:ln>
              <a:solidFill>
                <a:srgbClr val="000000"/>
              </a:solidFill>
              <a:effectLst/>
              <a:uLnTx/>
              <a:uFillTx/>
              <a:latin typeface="Trebuchet MS"/>
              <a:ea typeface="+mn-ea"/>
              <a:cs typeface="+mn-cs"/>
            </a:endParaRPr>
          </a:p>
          <a:p>
            <a:pPr marL="230188" marR="0" lvl="0" indent="-230188" algn="l" defTabSz="457200" rtl="0" eaLnBrk="1" fontAlgn="auto" latinLnBrk="0" hangingPunct="1">
              <a:lnSpc>
                <a:spcPct val="100000"/>
              </a:lnSpc>
              <a:spcBef>
                <a:spcPts val="600"/>
              </a:spcBef>
              <a:spcAft>
                <a:spcPts val="0"/>
              </a:spcAft>
              <a:buClrTx/>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a:p>
            <a:pPr marL="230188" marR="0" lvl="0" indent="-230188" algn="l" defTabSz="457200" rtl="0" eaLnBrk="1" fontAlgn="auto" latinLnBrk="0" hangingPunct="1">
              <a:lnSpc>
                <a:spcPct val="100000"/>
              </a:lnSpc>
              <a:spcBef>
                <a:spcPts val="600"/>
              </a:spcBef>
              <a:spcAft>
                <a:spcPts val="0"/>
              </a:spcAft>
              <a:buClrTx/>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a:p>
            <a:pPr marL="230188" marR="0" lvl="0" indent="-230188" algn="l" defTabSz="457200" rtl="0" eaLnBrk="1" fontAlgn="auto" latinLnBrk="0" hangingPunct="1">
              <a:lnSpc>
                <a:spcPct val="100000"/>
              </a:lnSpc>
              <a:spcBef>
                <a:spcPts val="600"/>
              </a:spcBef>
              <a:spcAft>
                <a:spcPts val="0"/>
              </a:spcAft>
              <a:buClrTx/>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17" name="Picture 16">
            <a:extLst>
              <a:ext uri="{FF2B5EF4-FFF2-40B4-BE49-F238E27FC236}">
                <a16:creationId xmlns:a16="http://schemas.microsoft.com/office/drawing/2014/main" id="{F7CF2FA2-CA79-4D74-B96B-0EF63AC99C36}"/>
              </a:ext>
            </a:extLst>
          </p:cNvPr>
          <p:cNvPicPr>
            <a:picLocks noChangeAspect="1"/>
          </p:cNvPicPr>
          <p:nvPr/>
        </p:nvPicPr>
        <p:blipFill>
          <a:blip r:embed="rId4"/>
          <a:stretch>
            <a:fillRect/>
          </a:stretch>
        </p:blipFill>
        <p:spPr>
          <a:xfrm>
            <a:off x="7340600" y="-1"/>
            <a:ext cx="4851400" cy="6372465"/>
          </a:xfrm>
          <a:prstGeom prst="rect">
            <a:avLst/>
          </a:prstGeom>
        </p:spPr>
      </p:pic>
      <p:sp>
        <p:nvSpPr>
          <p:cNvPr id="6" name="Text Placeholder 3">
            <a:extLst>
              <a:ext uri="{FF2B5EF4-FFF2-40B4-BE49-F238E27FC236}">
                <a16:creationId xmlns:a16="http://schemas.microsoft.com/office/drawing/2014/main" id="{541369AE-75A9-4E0B-A481-FED4BB97C27E}"/>
              </a:ext>
            </a:extLst>
          </p:cNvPr>
          <p:cNvSpPr txBox="1">
            <a:spLocks/>
          </p:cNvSpPr>
          <p:nvPr/>
        </p:nvSpPr>
        <p:spPr>
          <a:xfrm>
            <a:off x="451362" y="226073"/>
            <a:ext cx="5456143" cy="965051"/>
          </a:xfrm>
          <a:prstGeom prst="rect">
            <a:avLst/>
          </a:prstGeom>
          <a:noFill/>
        </p:spPr>
        <p:txBody>
          <a:bodyPr vert="horz" lIns="0" tIns="45720" rIns="0" bIns="45720" rtlCol="0">
            <a:noAutofit/>
          </a:bodyPr>
          <a:lstStyle>
            <a:lvl1pPr marL="230188" indent="-230188" algn="l" defTabSz="457200" rtl="0" eaLnBrk="1" latinLnBrk="0" hangingPunct="1">
              <a:spcBef>
                <a:spcPts val="600"/>
              </a:spcBef>
              <a:buFont typeface="Arial"/>
              <a:buNone/>
              <a:defRPr sz="2400" kern="1200">
                <a:solidFill>
                  <a:srgbClr val="0F3699"/>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2800" dirty="0">
                <a:solidFill>
                  <a:srgbClr val="00843D"/>
                </a:solidFill>
              </a:rPr>
              <a:t>The Aramco PSSR Safety Management Guide</a:t>
            </a:r>
          </a:p>
        </p:txBody>
      </p:sp>
    </p:spTree>
    <p:custDataLst>
      <p:tags r:id="rId1"/>
    </p:custDataLst>
    <p:extLst>
      <p:ext uri="{BB962C8B-B14F-4D97-AF65-F5344CB8AC3E}">
        <p14:creationId xmlns:p14="http://schemas.microsoft.com/office/powerpoint/2010/main" val="353243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Pitfalls, </a:t>
            </a:r>
            <a:r>
              <a:rPr lang="en-US" dirty="0"/>
              <a:t>B</a:t>
            </a:r>
            <a:r>
              <a:rPr lang="en-US" dirty="0">
                <a:solidFill>
                  <a:schemeClr val="tx1"/>
                </a:solidFill>
              </a:rPr>
              <a:t>est Practices and Insights</a:t>
            </a:r>
          </a:p>
        </p:txBody>
      </p:sp>
      <p:sp>
        <p:nvSpPr>
          <p:cNvPr id="6" name="Content Placeholder 5">
            <a:extLst>
              <a:ext uri="{FF2B5EF4-FFF2-40B4-BE49-F238E27FC236}">
                <a16:creationId xmlns:a16="http://schemas.microsoft.com/office/drawing/2014/main" id="{509EABAA-C60C-422A-AD82-149A0AC809FF}"/>
              </a:ext>
            </a:extLst>
          </p:cNvPr>
          <p:cNvSpPr>
            <a:spLocks noGrp="1"/>
          </p:cNvSpPr>
          <p:nvPr>
            <p:ph sz="quarter" idx="12"/>
          </p:nvPr>
        </p:nvSpPr>
        <p:spPr/>
        <p:txBody>
          <a:bodyPr/>
          <a:lstStyle/>
          <a:p>
            <a:endParaRPr lang="en-US"/>
          </a:p>
        </p:txBody>
      </p:sp>
      <p:sp>
        <p:nvSpPr>
          <p:cNvPr id="8" name="Text Placeholder 7">
            <a:extLst>
              <a:ext uri="{FF2B5EF4-FFF2-40B4-BE49-F238E27FC236}">
                <a16:creationId xmlns:a16="http://schemas.microsoft.com/office/drawing/2014/main" id="{298C0C1E-DD85-4060-9572-C09DBD6880A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1164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EA7A9026-1116-4D68-AADB-D99E9D82C5C2}"/>
              </a:ext>
            </a:extLst>
          </p:cNvPr>
          <p:cNvSpPr txBox="1">
            <a:spLocks/>
          </p:cNvSpPr>
          <p:nvPr/>
        </p:nvSpPr>
        <p:spPr>
          <a:xfrm>
            <a:off x="506861" y="1052856"/>
            <a:ext cx="8575040" cy="741680"/>
          </a:xfrm>
          <a:prstGeom prst="rect">
            <a:avLst/>
          </a:prstGeom>
        </p:spPr>
        <p:txBody>
          <a:bodyPr vert="horz" lIns="0" tIns="45720" rIns="0" bIns="45720" rtlCol="0" anchor="t">
            <a:normAutofit/>
          </a:bodyPr>
          <a:lstStyle>
            <a:lvl1pPr algn="l" defTabSz="457200" rtl="0" eaLnBrk="1" latinLnBrk="0" hangingPunct="1">
              <a:spcBef>
                <a:spcPct val="0"/>
              </a:spcBef>
              <a:buNone/>
              <a:defRPr sz="3800" kern="1200">
                <a:solidFill>
                  <a:srgbClr val="FFFFFF"/>
                </a:solidFill>
                <a:latin typeface="+mj-lt"/>
                <a:ea typeface="+mj-ea"/>
                <a:cs typeface="+mj-cs"/>
              </a:defRPr>
            </a:lvl1pPr>
          </a:lstStyle>
          <a:p>
            <a:r>
              <a:rPr lang="en-US" sz="2000" dirty="0">
                <a:solidFill>
                  <a:srgbClr val="676A6E"/>
                </a:solidFill>
              </a:rPr>
              <a:t>Perceiving PSSR as very time-consuming</a:t>
            </a:r>
          </a:p>
        </p:txBody>
      </p:sp>
      <p:sp>
        <p:nvSpPr>
          <p:cNvPr id="11" name="Content Placeholder">
            <a:extLst>
              <a:ext uri="{FF2B5EF4-FFF2-40B4-BE49-F238E27FC236}">
                <a16:creationId xmlns:a16="http://schemas.microsoft.com/office/drawing/2014/main" id="{14717CC4-9650-4B3D-8920-2513716B13BB}"/>
              </a:ext>
            </a:extLst>
          </p:cNvPr>
          <p:cNvSpPr txBox="1">
            <a:spLocks/>
          </p:cNvSpPr>
          <p:nvPr/>
        </p:nvSpPr>
        <p:spPr>
          <a:xfrm>
            <a:off x="7511542" y="1736323"/>
            <a:ext cx="4462155" cy="4627408"/>
          </a:xfrm>
          <a:prstGeom prst="rect">
            <a:avLst/>
          </a:prstGeom>
          <a:noFill/>
          <a:ln w="73025" cmpd="thickThin">
            <a:noFill/>
            <a:prstDash val="sysDash"/>
          </a:ln>
        </p:spPr>
        <p:txBody>
          <a:bodyPr vert="horz" lIns="0" tIns="45720" rIns="0" bIns="45720" rtlCol="0">
            <a:normAutofit/>
          </a:bodyPr>
          <a:lstStyle>
            <a:lvl1pPr marL="457200" indent="-457200" algn="l" defTabSz="457200" rtl="0" eaLnBrk="1" latinLnBrk="0" hangingPunct="1">
              <a:spcBef>
                <a:spcPts val="1400"/>
              </a:spcBef>
              <a:buFont typeface="+mj-lt"/>
              <a:buAutoNum type="arabicPeriod"/>
              <a:defRPr sz="2000" kern="1200">
                <a:solidFill>
                  <a:srgbClr val="FFFFFF"/>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rgbClr val="FFFFFF"/>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rgbClr val="FFFFFF"/>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rgbClr val="FFFFFF"/>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buNone/>
            </a:pPr>
            <a:r>
              <a:rPr lang="en-US" sz="1600" dirty="0">
                <a:solidFill>
                  <a:srgbClr val="676A6E"/>
                </a:solidFill>
              </a:rPr>
              <a:t> </a:t>
            </a:r>
            <a:r>
              <a:rPr lang="en-US" sz="1600" b="1" dirty="0">
                <a:solidFill>
                  <a:srgbClr val="676A6E"/>
                </a:solidFill>
              </a:rPr>
              <a:t>Some Best Practices</a:t>
            </a:r>
          </a:p>
          <a:p>
            <a:pPr marL="0" indent="0">
              <a:lnSpc>
                <a:spcPct val="115000"/>
              </a:lnSpc>
              <a:buNone/>
            </a:pPr>
            <a:r>
              <a:rPr lang="en-US" sz="1600" dirty="0">
                <a:solidFill>
                  <a:srgbClr val="676A6E"/>
                </a:solidFill>
              </a:rPr>
              <a:t>Set of screening questions or risk-based criteria to select a shorter or longer form based on the risk or novelty of the change</a:t>
            </a:r>
          </a:p>
          <a:p>
            <a:pPr marL="0" indent="0">
              <a:lnSpc>
                <a:spcPct val="115000"/>
              </a:lnSpc>
              <a:buNone/>
            </a:pPr>
            <a:r>
              <a:rPr lang="en-US" sz="1600" dirty="0">
                <a:solidFill>
                  <a:srgbClr val="676A6E"/>
                </a:solidFill>
              </a:rPr>
              <a:t>CCPS guidance (CCPS 2011) provides examples of risk-based criteria. </a:t>
            </a:r>
          </a:p>
          <a:p>
            <a:pPr marL="0" indent="0">
              <a:lnSpc>
                <a:spcPct val="115000"/>
              </a:lnSpc>
              <a:buNone/>
            </a:pPr>
            <a:r>
              <a:rPr lang="en-US" sz="1600" dirty="0">
                <a:solidFill>
                  <a:srgbClr val="676A6E"/>
                </a:solidFill>
              </a:rPr>
              <a:t>Where the long form has to be used following the screening, a smaller number of subject-specific and segmented checklists shall be adopted </a:t>
            </a:r>
          </a:p>
        </p:txBody>
      </p:sp>
      <p:sp>
        <p:nvSpPr>
          <p:cNvPr id="7" name="Content Placeholder">
            <a:extLst>
              <a:ext uri="{FF2B5EF4-FFF2-40B4-BE49-F238E27FC236}">
                <a16:creationId xmlns:a16="http://schemas.microsoft.com/office/drawing/2014/main" id="{8A1E3474-7D00-4B6E-AD79-275E99E3F48D}"/>
              </a:ext>
            </a:extLst>
          </p:cNvPr>
          <p:cNvSpPr txBox="1">
            <a:spLocks/>
          </p:cNvSpPr>
          <p:nvPr/>
        </p:nvSpPr>
        <p:spPr>
          <a:xfrm>
            <a:off x="3779789" y="1736323"/>
            <a:ext cx="3337713" cy="4627408"/>
          </a:xfrm>
          <a:prstGeom prst="rect">
            <a:avLst/>
          </a:prstGeom>
          <a:noFill/>
          <a:ln w="73025" cmpd="dbl">
            <a:noFill/>
          </a:ln>
        </p:spPr>
        <p:txBody>
          <a:bodyPr vert="horz" lIns="0" tIns="45720" rIns="0" bIns="45720" rtlCol="0">
            <a:normAutofit/>
          </a:bodyPr>
          <a:lstStyle>
            <a:lvl1pPr marL="457200" indent="-457200" algn="l" defTabSz="457200" rtl="0" eaLnBrk="1" latinLnBrk="0" hangingPunct="1">
              <a:spcBef>
                <a:spcPts val="1400"/>
              </a:spcBef>
              <a:buFont typeface="+mj-lt"/>
              <a:buAutoNum type="arabicPeriod"/>
              <a:defRPr sz="2000" kern="1200">
                <a:solidFill>
                  <a:srgbClr val="FFFFFF"/>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rgbClr val="FFFFFF"/>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rgbClr val="FFFFFF"/>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rgbClr val="FFFFFF"/>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buNone/>
            </a:pPr>
            <a:r>
              <a:rPr lang="en-US" sz="1600" dirty="0">
                <a:solidFill>
                  <a:srgbClr val="00843D"/>
                </a:solidFill>
              </a:rPr>
              <a:t>For instance, there was a reported case where a rupture-disc was installed upside down because of misreading the drawings.</a:t>
            </a:r>
          </a:p>
          <a:p>
            <a:pPr marL="0" indent="0">
              <a:lnSpc>
                <a:spcPct val="115000"/>
              </a:lnSpc>
              <a:buNone/>
            </a:pPr>
            <a:r>
              <a:rPr lang="en-US" sz="1600" dirty="0">
                <a:solidFill>
                  <a:srgbClr val="00843D"/>
                </a:solidFill>
              </a:rPr>
              <a:t>Leading to, </a:t>
            </a:r>
          </a:p>
          <a:p>
            <a:pPr marL="0" indent="0">
              <a:lnSpc>
                <a:spcPct val="115000"/>
              </a:lnSpc>
              <a:buNone/>
            </a:pPr>
            <a:r>
              <a:rPr lang="en-US" sz="1600" dirty="0">
                <a:solidFill>
                  <a:srgbClr val="00843D"/>
                </a:solidFill>
              </a:rPr>
              <a:t>A 4 </a:t>
            </a:r>
            <a:r>
              <a:rPr lang="en-US" sz="1600" dirty="0" err="1">
                <a:solidFill>
                  <a:srgbClr val="00843D"/>
                </a:solidFill>
              </a:rPr>
              <a:t>tonne</a:t>
            </a:r>
            <a:r>
              <a:rPr lang="en-US" sz="1600" dirty="0">
                <a:solidFill>
                  <a:srgbClr val="00843D"/>
                </a:solidFill>
              </a:rPr>
              <a:t> tank lift-off to 30m away</a:t>
            </a:r>
          </a:p>
          <a:p>
            <a:pPr marL="0" indent="0">
              <a:lnSpc>
                <a:spcPct val="115000"/>
              </a:lnSpc>
              <a:buNone/>
            </a:pPr>
            <a:endParaRPr lang="en-US" sz="1600" dirty="0">
              <a:solidFill>
                <a:srgbClr val="00843D"/>
              </a:solidFill>
            </a:endParaRPr>
          </a:p>
          <a:p>
            <a:pPr marL="0" indent="0">
              <a:lnSpc>
                <a:spcPct val="115000"/>
              </a:lnSpc>
              <a:buNone/>
            </a:pPr>
            <a:r>
              <a:rPr lang="en-US" sz="1600" dirty="0">
                <a:solidFill>
                  <a:srgbClr val="00843D"/>
                </a:solidFill>
              </a:rPr>
              <a:t>((Hedlund, 2016; Middle, 2018))</a:t>
            </a:r>
          </a:p>
          <a:p>
            <a:pPr marL="0" indent="0">
              <a:lnSpc>
                <a:spcPct val="115000"/>
              </a:lnSpc>
              <a:buNone/>
            </a:pPr>
            <a:r>
              <a:rPr lang="en-US" sz="1600" dirty="0">
                <a:solidFill>
                  <a:srgbClr val="00843D"/>
                </a:solidFill>
              </a:rPr>
              <a:t> </a:t>
            </a:r>
          </a:p>
        </p:txBody>
      </p:sp>
      <p:sp>
        <p:nvSpPr>
          <p:cNvPr id="8" name="TextBox 7">
            <a:extLst>
              <a:ext uri="{FF2B5EF4-FFF2-40B4-BE49-F238E27FC236}">
                <a16:creationId xmlns:a16="http://schemas.microsoft.com/office/drawing/2014/main" id="{BCF93951-BA76-4908-9F5C-8A17351FB367}"/>
              </a:ext>
            </a:extLst>
          </p:cNvPr>
          <p:cNvSpPr txBox="1"/>
          <p:nvPr/>
        </p:nvSpPr>
        <p:spPr>
          <a:xfrm rot="10800000" flipH="1" flipV="1">
            <a:off x="395605" y="494269"/>
            <a:ext cx="11578092" cy="523220"/>
          </a:xfrm>
          <a:prstGeom prst="rect">
            <a:avLst/>
          </a:prstGeom>
          <a:noFill/>
        </p:spPr>
        <p:txBody>
          <a:bodyPr wrap="square" rtlCol="0">
            <a:spAutoFit/>
          </a:bodyPr>
          <a:lstStyle>
            <a:defPPr>
              <a:defRPr lang="en-US"/>
            </a:defPPr>
            <a:lvl1pPr lvl="0">
              <a:defRPr sz="4000" b="1">
                <a:solidFill>
                  <a:schemeClr val="bg1"/>
                </a:solidFill>
                <a:latin typeface="ManifaPro2 Variable" panose="00000500000000000000" pitchFamily="2" charset="-78"/>
                <a:cs typeface="ManifaPro2 Variable" panose="00000500000000000000" pitchFamily="2" charset="-78"/>
              </a:defRPr>
            </a:lvl1pPr>
          </a:lstStyle>
          <a:p>
            <a:r>
              <a:rPr lang="en-US" sz="2800" dirty="0">
                <a:solidFill>
                  <a:srgbClr val="676A6E"/>
                </a:solidFill>
              </a:rPr>
              <a:t>Common Pitfalls, Best Practices and Insights</a:t>
            </a:r>
          </a:p>
        </p:txBody>
      </p:sp>
      <p:sp>
        <p:nvSpPr>
          <p:cNvPr id="2" name="Rectangle 1">
            <a:extLst>
              <a:ext uri="{FF2B5EF4-FFF2-40B4-BE49-F238E27FC236}">
                <a16:creationId xmlns:a16="http://schemas.microsoft.com/office/drawing/2014/main" id="{60D712DF-5DC6-4FF7-824C-209016424765}"/>
              </a:ext>
            </a:extLst>
          </p:cNvPr>
          <p:cNvSpPr/>
          <p:nvPr/>
        </p:nvSpPr>
        <p:spPr>
          <a:xfrm>
            <a:off x="337749" y="1738374"/>
            <a:ext cx="3174077" cy="2333909"/>
          </a:xfrm>
          <a:prstGeom prst="rect">
            <a:avLst/>
          </a:prstGeom>
        </p:spPr>
        <p:txBody>
          <a:bodyPr wrap="square">
            <a:spAutoFit/>
          </a:bodyPr>
          <a:lstStyle/>
          <a:p>
            <a:pPr lvl="0">
              <a:lnSpc>
                <a:spcPct val="115000"/>
              </a:lnSpc>
            </a:pPr>
            <a:r>
              <a:rPr lang="en-US" sz="1600" dirty="0">
                <a:solidFill>
                  <a:srgbClr val="676A6E"/>
                </a:solidFill>
              </a:rPr>
              <a:t>The scale of PSSR checklists can be scary for the review attendees</a:t>
            </a:r>
          </a:p>
          <a:p>
            <a:pPr lvl="0">
              <a:lnSpc>
                <a:spcPct val="115000"/>
              </a:lnSpc>
            </a:pPr>
            <a:endParaRPr lang="en-US" sz="1600" dirty="0">
              <a:solidFill>
                <a:srgbClr val="676A6E"/>
              </a:solidFill>
            </a:endParaRPr>
          </a:p>
          <a:p>
            <a:pPr lvl="0">
              <a:lnSpc>
                <a:spcPct val="115000"/>
              </a:lnSpc>
            </a:pPr>
            <a:endParaRPr lang="en-US" sz="1600" dirty="0">
              <a:solidFill>
                <a:srgbClr val="676A6E"/>
              </a:solidFill>
            </a:endParaRPr>
          </a:p>
          <a:p>
            <a:pPr lvl="0">
              <a:lnSpc>
                <a:spcPct val="115000"/>
              </a:lnSpc>
            </a:pPr>
            <a:r>
              <a:rPr lang="en-US" sz="1600" dirty="0">
                <a:solidFill>
                  <a:srgbClr val="676A6E"/>
                </a:solidFill>
              </a:rPr>
              <a:t>Uncertainty and doubts about the value obtained and a half-hearted focus</a:t>
            </a:r>
          </a:p>
        </p:txBody>
      </p:sp>
    </p:spTree>
    <p:custDataLst>
      <p:tags r:id="rId1"/>
    </p:custDataLst>
    <p:extLst>
      <p:ext uri="{BB962C8B-B14F-4D97-AF65-F5344CB8AC3E}">
        <p14:creationId xmlns:p14="http://schemas.microsoft.com/office/powerpoint/2010/main" val="4067749221"/>
      </p:ext>
    </p:extLst>
  </p:cSld>
  <p:clrMapOvr>
    <a:masterClrMapping/>
  </p:clrMapOvr>
  <mc:AlternateContent xmlns:mc="http://schemas.openxmlformats.org/markup-compatibility/2006" xmlns:p14="http://schemas.microsoft.com/office/powerpoint/2010/main">
    <mc:Choice Requires="p14">
      <p:transition spd="slow" p14:dur="2000" advTm="89352"/>
    </mc:Choice>
    <mc:Fallback xmlns="">
      <p:transition spd="slow" advTm="893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71D749F-FF47-43AE-9816-965AA733C46C}"/>
              </a:ext>
            </a:extLst>
          </p:cNvPr>
          <p:cNvSpPr>
            <a:spLocks noGrp="1"/>
          </p:cNvSpPr>
          <p:nvPr>
            <p:ph idx="1"/>
          </p:nvPr>
        </p:nvSpPr>
        <p:spPr>
          <a:xfrm>
            <a:off x="469532" y="1548334"/>
            <a:ext cx="10178415" cy="5119165"/>
          </a:xfrm>
        </p:spPr>
        <p:txBody>
          <a:bodyPr/>
          <a:lstStyle/>
          <a:p>
            <a:pPr marL="0" indent="0">
              <a:buNone/>
            </a:pPr>
            <a:r>
              <a:rPr lang="en-US" sz="1800" b="1" dirty="0">
                <a:solidFill>
                  <a:srgbClr val="00843D"/>
                </a:solidFill>
              </a:rPr>
              <a:t>Aramco Approach </a:t>
            </a:r>
          </a:p>
          <a:p>
            <a:pPr marL="0" indent="0">
              <a:buNone/>
            </a:pPr>
            <a:r>
              <a:rPr lang="en-US" sz="1800" b="1" dirty="0">
                <a:solidFill>
                  <a:srgbClr val="676A6E"/>
                </a:solidFill>
              </a:rPr>
              <a:t>Short-Form</a:t>
            </a:r>
            <a:r>
              <a:rPr lang="en-US" sz="1800" dirty="0">
                <a:solidFill>
                  <a:srgbClr val="676A6E"/>
                </a:solidFill>
              </a:rPr>
              <a:t> and </a:t>
            </a:r>
            <a:r>
              <a:rPr lang="en-US" sz="1800" b="1" dirty="0">
                <a:solidFill>
                  <a:srgbClr val="676A6E"/>
                </a:solidFill>
              </a:rPr>
              <a:t>Long-form</a:t>
            </a:r>
            <a:r>
              <a:rPr lang="en-US" sz="1800" dirty="0">
                <a:solidFill>
                  <a:srgbClr val="676A6E"/>
                </a:solidFill>
              </a:rPr>
              <a:t> Formats </a:t>
            </a:r>
          </a:p>
          <a:p>
            <a:pPr marL="0" indent="0">
              <a:buNone/>
            </a:pPr>
            <a:r>
              <a:rPr lang="en-US" sz="1800" b="1" dirty="0">
                <a:solidFill>
                  <a:srgbClr val="676A6E"/>
                </a:solidFill>
              </a:rPr>
              <a:t>Screening questions criteria</a:t>
            </a:r>
          </a:p>
          <a:p>
            <a:pPr lvl="0"/>
            <a:r>
              <a:rPr lang="en-GB" sz="1600" dirty="0">
                <a:solidFill>
                  <a:srgbClr val="676A6E"/>
                </a:solidFill>
              </a:rPr>
              <a:t>Potential effects of the involved material </a:t>
            </a:r>
            <a:endParaRPr lang="en-US" sz="1600" dirty="0">
              <a:solidFill>
                <a:srgbClr val="676A6E"/>
              </a:solidFill>
            </a:endParaRPr>
          </a:p>
          <a:p>
            <a:pPr lvl="0"/>
            <a:r>
              <a:rPr lang="en-GB" sz="1600" dirty="0">
                <a:solidFill>
                  <a:srgbClr val="676A6E"/>
                </a:solidFill>
              </a:rPr>
              <a:t>Novelty of change. </a:t>
            </a:r>
            <a:endParaRPr lang="en-US" sz="1600" dirty="0">
              <a:solidFill>
                <a:srgbClr val="676A6E"/>
              </a:solidFill>
            </a:endParaRPr>
          </a:p>
          <a:p>
            <a:pPr lvl="0"/>
            <a:r>
              <a:rPr lang="en-GB" sz="1600" dirty="0">
                <a:solidFill>
                  <a:srgbClr val="676A6E"/>
                </a:solidFill>
              </a:rPr>
              <a:t>Potential consequences upon failure.</a:t>
            </a:r>
            <a:endParaRPr lang="en-US" sz="1600" dirty="0">
              <a:solidFill>
                <a:srgbClr val="676A6E"/>
              </a:solidFill>
            </a:endParaRPr>
          </a:p>
          <a:p>
            <a:pPr lvl="0"/>
            <a:r>
              <a:rPr lang="en-GB" sz="1600" dirty="0">
                <a:solidFill>
                  <a:srgbClr val="676A6E"/>
                </a:solidFill>
              </a:rPr>
              <a:t>Changes to control systems </a:t>
            </a:r>
          </a:p>
          <a:p>
            <a:pPr lvl="0"/>
            <a:r>
              <a:rPr lang="en-GB" sz="1600" dirty="0">
                <a:solidFill>
                  <a:srgbClr val="676A6E"/>
                </a:solidFill>
              </a:rPr>
              <a:t>New, or modifications to, fire protection systems.</a:t>
            </a:r>
          </a:p>
          <a:p>
            <a:pPr marL="0" lvl="0" indent="0">
              <a:spcBef>
                <a:spcPts val="600"/>
              </a:spcBef>
              <a:buNone/>
            </a:pPr>
            <a:endParaRPr lang="en-GB" sz="800" dirty="0">
              <a:solidFill>
                <a:srgbClr val="676A6E"/>
              </a:solidFill>
            </a:endParaRPr>
          </a:p>
          <a:p>
            <a:pPr marL="0" lvl="0" indent="0">
              <a:spcBef>
                <a:spcPts val="600"/>
              </a:spcBef>
              <a:buNone/>
            </a:pPr>
            <a:r>
              <a:rPr lang="en-GB" sz="1800" b="1" dirty="0">
                <a:solidFill>
                  <a:srgbClr val="676A6E"/>
                </a:solidFill>
              </a:rPr>
              <a:t>LONG FORM</a:t>
            </a:r>
          </a:p>
          <a:p>
            <a:pPr marL="0" lvl="0" indent="0">
              <a:buNone/>
            </a:pPr>
            <a:r>
              <a:rPr lang="en-US" sz="1800" dirty="0">
                <a:solidFill>
                  <a:srgbClr val="676A6E"/>
                </a:solidFill>
              </a:rPr>
              <a:t>	</a:t>
            </a:r>
            <a:r>
              <a:rPr lang="en-US" sz="1600" dirty="0">
                <a:solidFill>
                  <a:srgbClr val="676A6E"/>
                </a:solidFill>
              </a:rPr>
              <a:t>Very Wide Scope</a:t>
            </a:r>
          </a:p>
          <a:p>
            <a:pPr marL="0" lvl="0" indent="0">
              <a:spcBef>
                <a:spcPts val="600"/>
              </a:spcBef>
              <a:buNone/>
            </a:pPr>
            <a:r>
              <a:rPr lang="en-US" sz="1600" dirty="0">
                <a:solidFill>
                  <a:srgbClr val="676A6E"/>
                </a:solidFill>
              </a:rPr>
              <a:t>	Stand-alone detailed checklists, can be chosen as applicable</a:t>
            </a:r>
          </a:p>
        </p:txBody>
      </p:sp>
      <p:sp>
        <p:nvSpPr>
          <p:cNvPr id="16" name="TextBox 15">
            <a:extLst>
              <a:ext uri="{FF2B5EF4-FFF2-40B4-BE49-F238E27FC236}">
                <a16:creationId xmlns:a16="http://schemas.microsoft.com/office/drawing/2014/main" id="{5DF445BB-61E9-4AC1-ABB5-A1A62C0EFDFE}"/>
              </a:ext>
            </a:extLst>
          </p:cNvPr>
          <p:cNvSpPr txBox="1"/>
          <p:nvPr/>
        </p:nvSpPr>
        <p:spPr>
          <a:xfrm rot="10800000" flipH="1" flipV="1">
            <a:off x="385308" y="462492"/>
            <a:ext cx="11578092" cy="523220"/>
          </a:xfrm>
          <a:prstGeom prst="rect">
            <a:avLst/>
          </a:prstGeom>
          <a:noFill/>
        </p:spPr>
        <p:txBody>
          <a:bodyPr wrap="square" rtlCol="0">
            <a:spAutoFit/>
          </a:bodyPr>
          <a:lstStyle>
            <a:defPPr>
              <a:defRPr lang="en-US"/>
            </a:defPPr>
            <a:lvl1pPr lvl="0">
              <a:defRPr sz="4000" b="1">
                <a:solidFill>
                  <a:schemeClr val="bg1"/>
                </a:solidFill>
                <a:latin typeface="ManifaPro2 Variable" panose="00000500000000000000" pitchFamily="2" charset="-78"/>
                <a:cs typeface="ManifaPro2 Variable" panose="00000500000000000000" pitchFamily="2" charset="-78"/>
              </a:defRPr>
            </a:lvl1pPr>
          </a:lstStyle>
          <a:p>
            <a:r>
              <a:rPr lang="en-US" sz="2800" dirty="0">
                <a:solidFill>
                  <a:srgbClr val="676A6E"/>
                </a:solidFill>
              </a:rPr>
              <a:t>Common Pitfalls, Best Practices and Insights</a:t>
            </a:r>
          </a:p>
        </p:txBody>
      </p:sp>
      <p:sp>
        <p:nvSpPr>
          <p:cNvPr id="17" name="Title">
            <a:extLst>
              <a:ext uri="{FF2B5EF4-FFF2-40B4-BE49-F238E27FC236}">
                <a16:creationId xmlns:a16="http://schemas.microsoft.com/office/drawing/2014/main" id="{766D47FF-4B2D-40C9-AE6A-105E8383FA32}"/>
              </a:ext>
            </a:extLst>
          </p:cNvPr>
          <p:cNvSpPr txBox="1">
            <a:spLocks/>
          </p:cNvSpPr>
          <p:nvPr/>
        </p:nvSpPr>
        <p:spPr>
          <a:xfrm>
            <a:off x="469532" y="1044998"/>
            <a:ext cx="8575040" cy="741680"/>
          </a:xfrm>
          <a:prstGeom prst="rect">
            <a:avLst/>
          </a:prstGeom>
        </p:spPr>
        <p:txBody>
          <a:bodyPr vert="horz" lIns="0" tIns="45720" rIns="0" bIns="45720" rtlCol="0" anchor="t">
            <a:normAutofit/>
          </a:bodyPr>
          <a:lstStyle>
            <a:lvl1pPr algn="l" defTabSz="457200" rtl="0" eaLnBrk="1" latinLnBrk="0" hangingPunct="1">
              <a:spcBef>
                <a:spcPct val="0"/>
              </a:spcBef>
              <a:buNone/>
              <a:defRPr sz="3800" kern="1200">
                <a:solidFill>
                  <a:srgbClr val="FFFFFF"/>
                </a:solidFill>
                <a:latin typeface="+mj-lt"/>
                <a:ea typeface="+mj-ea"/>
                <a:cs typeface="+mj-cs"/>
              </a:defRPr>
            </a:lvl1pPr>
          </a:lstStyle>
          <a:p>
            <a:r>
              <a:rPr lang="en-US" sz="2000" dirty="0">
                <a:solidFill>
                  <a:srgbClr val="676A6E"/>
                </a:solidFill>
              </a:rPr>
              <a:t>Perceiving PSSR as very time-consuming</a:t>
            </a:r>
          </a:p>
        </p:txBody>
      </p:sp>
    </p:spTree>
    <p:custDataLst>
      <p:tags r:id="rId1"/>
    </p:custDataLst>
    <p:extLst>
      <p:ext uri="{BB962C8B-B14F-4D97-AF65-F5344CB8AC3E}">
        <p14:creationId xmlns:p14="http://schemas.microsoft.com/office/powerpoint/2010/main" val="1982679375"/>
      </p:ext>
    </p:extLst>
  </p:cSld>
  <p:clrMapOvr>
    <a:masterClrMapping/>
  </p:clrMapOvr>
  <mc:AlternateContent xmlns:mc="http://schemas.openxmlformats.org/markup-compatibility/2006" xmlns:p14="http://schemas.microsoft.com/office/powerpoint/2010/main">
    <mc:Choice Requires="p14">
      <p:transition p14:dur="0" advTm="10816"/>
    </mc:Choice>
    <mc:Fallback xmlns="">
      <p:transition advTm="108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EA7A9026-1116-4D68-AADB-D99E9D82C5C2}"/>
              </a:ext>
            </a:extLst>
          </p:cNvPr>
          <p:cNvSpPr txBox="1">
            <a:spLocks/>
          </p:cNvSpPr>
          <p:nvPr/>
        </p:nvSpPr>
        <p:spPr>
          <a:xfrm>
            <a:off x="513392" y="1074027"/>
            <a:ext cx="8575040" cy="523222"/>
          </a:xfrm>
          <a:prstGeom prst="rect">
            <a:avLst/>
          </a:prstGeom>
        </p:spPr>
        <p:txBody>
          <a:bodyPr vert="horz" lIns="0" tIns="45720" rIns="0" bIns="45720" rtlCol="0" anchor="t">
            <a:normAutofit/>
          </a:bodyPr>
          <a:lstStyle>
            <a:lvl1pPr algn="l" defTabSz="457200" rtl="0" eaLnBrk="1" latinLnBrk="0" hangingPunct="1">
              <a:spcBef>
                <a:spcPct val="0"/>
              </a:spcBef>
              <a:buNone/>
              <a:defRPr sz="3800" kern="1200">
                <a:solidFill>
                  <a:srgbClr val="FFFFFF"/>
                </a:solidFill>
                <a:latin typeface="+mj-lt"/>
                <a:ea typeface="+mj-ea"/>
                <a:cs typeface="+mj-cs"/>
              </a:defRPr>
            </a:lvl1pPr>
          </a:lstStyle>
          <a:p>
            <a:r>
              <a:rPr lang="en-US" sz="2000" dirty="0">
                <a:solidFill>
                  <a:srgbClr val="00A3E0"/>
                </a:solidFill>
              </a:rPr>
              <a:t>Poor PSSR Planning</a:t>
            </a:r>
          </a:p>
        </p:txBody>
      </p:sp>
      <p:sp>
        <p:nvSpPr>
          <p:cNvPr id="11" name="Content Placeholder">
            <a:extLst>
              <a:ext uri="{FF2B5EF4-FFF2-40B4-BE49-F238E27FC236}">
                <a16:creationId xmlns:a16="http://schemas.microsoft.com/office/drawing/2014/main" id="{14717CC4-9650-4B3D-8920-2513716B13BB}"/>
              </a:ext>
            </a:extLst>
          </p:cNvPr>
          <p:cNvSpPr txBox="1">
            <a:spLocks/>
          </p:cNvSpPr>
          <p:nvPr/>
        </p:nvSpPr>
        <p:spPr>
          <a:xfrm>
            <a:off x="7511542" y="1705628"/>
            <a:ext cx="4462155" cy="4627408"/>
          </a:xfrm>
          <a:prstGeom prst="rect">
            <a:avLst/>
          </a:prstGeom>
          <a:noFill/>
          <a:ln w="73025" cmpd="thickThin">
            <a:noFill/>
            <a:prstDash val="sysDash"/>
          </a:ln>
        </p:spPr>
        <p:txBody>
          <a:bodyPr vert="horz" lIns="0" tIns="45720" rIns="0" bIns="45720" rtlCol="0">
            <a:normAutofit/>
          </a:bodyPr>
          <a:lstStyle>
            <a:lvl1pPr marL="457200" indent="-457200" algn="l" defTabSz="457200" rtl="0" eaLnBrk="1" latinLnBrk="0" hangingPunct="1">
              <a:spcBef>
                <a:spcPts val="1400"/>
              </a:spcBef>
              <a:buFont typeface="+mj-lt"/>
              <a:buAutoNum type="arabicPeriod"/>
              <a:defRPr sz="2000" kern="1200">
                <a:solidFill>
                  <a:srgbClr val="FFFFFF"/>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rgbClr val="FFFFFF"/>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rgbClr val="FFFFFF"/>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rgbClr val="FFFFFF"/>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buNone/>
            </a:pPr>
            <a:r>
              <a:rPr lang="en-US" sz="1800" b="1" dirty="0">
                <a:solidFill>
                  <a:srgbClr val="676A6E"/>
                </a:solidFill>
              </a:rPr>
              <a:t>Some Best Practices</a:t>
            </a:r>
          </a:p>
          <a:p>
            <a:pPr marL="0" indent="0">
              <a:lnSpc>
                <a:spcPct val="115000"/>
              </a:lnSpc>
              <a:buNone/>
            </a:pPr>
            <a:r>
              <a:rPr lang="en-US" sz="1800" dirty="0">
                <a:solidFill>
                  <a:srgbClr val="676A6E"/>
                </a:solidFill>
              </a:rPr>
              <a:t>Identify PSSR requirements  during the MOC reviews</a:t>
            </a:r>
          </a:p>
          <a:p>
            <a:pPr marL="0" indent="0">
              <a:lnSpc>
                <a:spcPct val="115000"/>
              </a:lnSpc>
              <a:buNone/>
            </a:pPr>
            <a:endParaRPr lang="en-US" sz="1800" dirty="0">
              <a:solidFill>
                <a:srgbClr val="000000"/>
              </a:solidFill>
            </a:endParaRPr>
          </a:p>
          <a:p>
            <a:pPr marL="0" indent="0">
              <a:lnSpc>
                <a:spcPct val="115000"/>
              </a:lnSpc>
              <a:buNone/>
            </a:pPr>
            <a:r>
              <a:rPr lang="en-US" sz="1800" b="1" dirty="0">
                <a:solidFill>
                  <a:srgbClr val="00843D"/>
                </a:solidFill>
              </a:rPr>
              <a:t>Aramco Approach</a:t>
            </a:r>
          </a:p>
          <a:p>
            <a:pPr marL="0" indent="0">
              <a:lnSpc>
                <a:spcPct val="115000"/>
              </a:lnSpc>
              <a:buNone/>
            </a:pPr>
            <a:r>
              <a:rPr lang="en-US" sz="1800" dirty="0">
                <a:solidFill>
                  <a:srgbClr val="676A6E"/>
                </a:solidFill>
              </a:rPr>
              <a:t>MOC form requires identifying PSSR requirements</a:t>
            </a:r>
          </a:p>
          <a:p>
            <a:pPr marL="0" indent="0">
              <a:lnSpc>
                <a:spcPct val="115000"/>
              </a:lnSpc>
              <a:buNone/>
            </a:pPr>
            <a:r>
              <a:rPr lang="en-US" sz="1800" dirty="0">
                <a:solidFill>
                  <a:srgbClr val="676A6E"/>
                </a:solidFill>
              </a:rPr>
              <a:t>Drive to digitalization --- e-MOC</a:t>
            </a:r>
          </a:p>
          <a:p>
            <a:pPr marL="0" indent="0">
              <a:lnSpc>
                <a:spcPct val="115000"/>
              </a:lnSpc>
              <a:buNone/>
            </a:pPr>
            <a:r>
              <a:rPr lang="en-US" sz="1800" dirty="0" err="1">
                <a:solidFill>
                  <a:srgbClr val="676A6E"/>
                </a:solidFill>
              </a:rPr>
              <a:t>Minimises</a:t>
            </a:r>
            <a:r>
              <a:rPr lang="en-US" sz="1800" dirty="0">
                <a:solidFill>
                  <a:srgbClr val="676A6E"/>
                </a:solidFill>
              </a:rPr>
              <a:t> the likelihood of PSSR being missed.</a:t>
            </a:r>
          </a:p>
        </p:txBody>
      </p:sp>
      <p:sp>
        <p:nvSpPr>
          <p:cNvPr id="7" name="Content Placeholder">
            <a:extLst>
              <a:ext uri="{FF2B5EF4-FFF2-40B4-BE49-F238E27FC236}">
                <a16:creationId xmlns:a16="http://schemas.microsoft.com/office/drawing/2014/main" id="{8A1E3474-7D00-4B6E-AD79-275E99E3F48D}"/>
              </a:ext>
            </a:extLst>
          </p:cNvPr>
          <p:cNvSpPr txBox="1">
            <a:spLocks/>
          </p:cNvSpPr>
          <p:nvPr/>
        </p:nvSpPr>
        <p:spPr>
          <a:xfrm>
            <a:off x="3779789" y="1736323"/>
            <a:ext cx="3337713" cy="4627408"/>
          </a:xfrm>
          <a:prstGeom prst="rect">
            <a:avLst/>
          </a:prstGeom>
          <a:noFill/>
          <a:ln w="73025" cmpd="dbl">
            <a:noFill/>
          </a:ln>
        </p:spPr>
        <p:txBody>
          <a:bodyPr vert="horz" lIns="0" tIns="45720" rIns="0" bIns="45720" rtlCol="0">
            <a:normAutofit/>
          </a:bodyPr>
          <a:lstStyle>
            <a:lvl1pPr marL="457200" indent="-457200" algn="l" defTabSz="457200" rtl="0" eaLnBrk="1" latinLnBrk="0" hangingPunct="1">
              <a:spcBef>
                <a:spcPts val="1400"/>
              </a:spcBef>
              <a:buFont typeface="+mj-lt"/>
              <a:buAutoNum type="arabicPeriod"/>
              <a:defRPr sz="2000" kern="1200">
                <a:solidFill>
                  <a:srgbClr val="FFFFFF"/>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rgbClr val="FFFFFF"/>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rgbClr val="FFFFFF"/>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rgbClr val="FFFFFF"/>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buNone/>
            </a:pPr>
            <a:r>
              <a:rPr lang="en-US" sz="1800" dirty="0">
                <a:solidFill>
                  <a:srgbClr val="00A3E0"/>
                </a:solidFill>
              </a:rPr>
              <a:t>In one example, inspection revealed that the flare was insufficient to cope with the worst-case release scenario. </a:t>
            </a:r>
          </a:p>
          <a:p>
            <a:pPr marL="0" indent="0">
              <a:lnSpc>
                <a:spcPct val="115000"/>
              </a:lnSpc>
              <a:buNone/>
            </a:pPr>
            <a:r>
              <a:rPr lang="en-US" sz="1800" dirty="0">
                <a:solidFill>
                  <a:srgbClr val="00A3E0"/>
                </a:solidFill>
              </a:rPr>
              <a:t>A high-integrity pressure protection system (HIPPS) was later designed for this case (Middle, 2018). </a:t>
            </a:r>
          </a:p>
          <a:p>
            <a:pPr marL="0" indent="0">
              <a:lnSpc>
                <a:spcPct val="115000"/>
              </a:lnSpc>
              <a:buNone/>
            </a:pPr>
            <a:r>
              <a:rPr lang="en-US" sz="1800" dirty="0">
                <a:solidFill>
                  <a:srgbClr val="00A3E0"/>
                </a:solidFill>
              </a:rPr>
              <a:t> </a:t>
            </a:r>
          </a:p>
        </p:txBody>
      </p:sp>
      <p:sp>
        <p:nvSpPr>
          <p:cNvPr id="8" name="TextBox 7">
            <a:extLst>
              <a:ext uri="{FF2B5EF4-FFF2-40B4-BE49-F238E27FC236}">
                <a16:creationId xmlns:a16="http://schemas.microsoft.com/office/drawing/2014/main" id="{BCF93951-BA76-4908-9F5C-8A17351FB367}"/>
              </a:ext>
            </a:extLst>
          </p:cNvPr>
          <p:cNvSpPr txBox="1"/>
          <p:nvPr/>
        </p:nvSpPr>
        <p:spPr>
          <a:xfrm rot="10800000" flipH="1" flipV="1">
            <a:off x="371541" y="509365"/>
            <a:ext cx="11578092" cy="523220"/>
          </a:xfrm>
          <a:prstGeom prst="rect">
            <a:avLst/>
          </a:prstGeom>
          <a:noFill/>
        </p:spPr>
        <p:txBody>
          <a:bodyPr wrap="square" rtlCol="0">
            <a:spAutoFit/>
          </a:bodyPr>
          <a:lstStyle>
            <a:defPPr>
              <a:defRPr lang="en-US"/>
            </a:defPPr>
            <a:lvl1pPr lvl="0">
              <a:defRPr sz="4000" b="1">
                <a:solidFill>
                  <a:schemeClr val="bg1"/>
                </a:solidFill>
                <a:latin typeface="ManifaPro2 Variable" panose="00000500000000000000" pitchFamily="2" charset="-78"/>
                <a:cs typeface="ManifaPro2 Variable" panose="00000500000000000000" pitchFamily="2" charset="-78"/>
              </a:defRPr>
            </a:lvl1pPr>
          </a:lstStyle>
          <a:p>
            <a:r>
              <a:rPr lang="en-US" sz="2800" dirty="0">
                <a:solidFill>
                  <a:srgbClr val="676A6E"/>
                </a:solidFill>
              </a:rPr>
              <a:t>Common Pitfalls, Best Practices and Insights</a:t>
            </a:r>
          </a:p>
        </p:txBody>
      </p:sp>
      <p:sp>
        <p:nvSpPr>
          <p:cNvPr id="2" name="Rectangle 1">
            <a:extLst>
              <a:ext uri="{FF2B5EF4-FFF2-40B4-BE49-F238E27FC236}">
                <a16:creationId xmlns:a16="http://schemas.microsoft.com/office/drawing/2014/main" id="{60D712DF-5DC6-4FF7-824C-209016424765}"/>
              </a:ext>
            </a:extLst>
          </p:cNvPr>
          <p:cNvSpPr/>
          <p:nvPr/>
        </p:nvSpPr>
        <p:spPr>
          <a:xfrm>
            <a:off x="337749" y="1738374"/>
            <a:ext cx="3174077" cy="1021370"/>
          </a:xfrm>
          <a:prstGeom prst="rect">
            <a:avLst/>
          </a:prstGeom>
        </p:spPr>
        <p:txBody>
          <a:bodyPr wrap="square">
            <a:spAutoFit/>
          </a:bodyPr>
          <a:lstStyle/>
          <a:p>
            <a:pPr lvl="0" algn="just">
              <a:lnSpc>
                <a:spcPct val="115000"/>
              </a:lnSpc>
            </a:pPr>
            <a:r>
              <a:rPr lang="en-US" dirty="0"/>
              <a:t>The Management of Change (MOC) and the PSSR process shall go hand in hand. </a:t>
            </a:r>
          </a:p>
        </p:txBody>
      </p:sp>
      <p:pic>
        <p:nvPicPr>
          <p:cNvPr id="9" name="Picture 8" descr="Icon&#10;&#10;Description automatically generated">
            <a:extLst>
              <a:ext uri="{FF2B5EF4-FFF2-40B4-BE49-F238E27FC236}">
                <a16:creationId xmlns:a16="http://schemas.microsoft.com/office/drawing/2014/main" id="{95D6939A-1BC3-4D0A-B320-0A9D6006DA10}"/>
              </a:ext>
            </a:extLst>
          </p:cNvPr>
          <p:cNvPicPr>
            <a:picLocks noChangeAspect="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0708146" y="4544029"/>
            <a:ext cx="938463" cy="938463"/>
          </a:xfrm>
          <a:prstGeom prst="rect">
            <a:avLst/>
          </a:prstGeom>
        </p:spPr>
      </p:pic>
    </p:spTree>
    <p:custDataLst>
      <p:tags r:id="rId1"/>
    </p:custDataLst>
    <p:extLst>
      <p:ext uri="{BB962C8B-B14F-4D97-AF65-F5344CB8AC3E}">
        <p14:creationId xmlns:p14="http://schemas.microsoft.com/office/powerpoint/2010/main" val="2868480660"/>
      </p:ext>
    </p:extLst>
  </p:cSld>
  <p:clrMapOvr>
    <a:masterClrMapping/>
  </p:clrMapOvr>
  <mc:AlternateContent xmlns:mc="http://schemas.openxmlformats.org/markup-compatibility/2006" xmlns:p14="http://schemas.microsoft.com/office/powerpoint/2010/main">
    <mc:Choice Requires="p14">
      <p:transition spd="slow" p14:dur="2000" advTm="89352"/>
    </mc:Choice>
    <mc:Fallback xmlns="">
      <p:transition spd="slow" advTm="893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p:cNvSpPr>
            <a:spLocks noGrp="1"/>
          </p:cNvSpPr>
          <p:nvPr>
            <p:ph idx="1"/>
          </p:nvPr>
        </p:nvSpPr>
        <p:spPr>
          <a:xfrm>
            <a:off x="233023" y="1672973"/>
            <a:ext cx="11725954" cy="4393733"/>
          </a:xfrm>
          <a:ln w="9525" cmpd="dbl">
            <a:noFill/>
          </a:ln>
        </p:spPr>
        <p:txBody>
          <a:bodyPr>
            <a:noAutofit/>
          </a:bodyPr>
          <a:lstStyle/>
          <a:p>
            <a:pPr marL="230188" lvl="2" indent="-3175">
              <a:lnSpc>
                <a:spcPct val="115000"/>
              </a:lnSpc>
              <a:buNone/>
            </a:pPr>
            <a:r>
              <a:rPr lang="en-US" sz="2000" dirty="0">
                <a:solidFill>
                  <a:srgbClr val="676A6E"/>
                </a:solidFill>
              </a:rPr>
              <a:t>PSSR is not a</a:t>
            </a:r>
          </a:p>
          <a:p>
            <a:pPr marL="230188" lvl="2" indent="-3175">
              <a:lnSpc>
                <a:spcPct val="115000"/>
              </a:lnSpc>
              <a:buNone/>
            </a:pPr>
            <a:r>
              <a:rPr lang="en-US" sz="2000" dirty="0">
                <a:solidFill>
                  <a:srgbClr val="676A6E"/>
                </a:solidFill>
              </a:rPr>
              <a:t>     	Design review</a:t>
            </a:r>
          </a:p>
          <a:p>
            <a:pPr marL="230188" lvl="2" indent="-3175">
              <a:lnSpc>
                <a:spcPct val="115000"/>
              </a:lnSpc>
              <a:buNone/>
            </a:pPr>
            <a:r>
              <a:rPr lang="en-US" sz="2000" b="1" dirty="0">
                <a:solidFill>
                  <a:srgbClr val="676A6E"/>
                </a:solidFill>
                <a:sym typeface="Webdings" panose="05030102010509060703" pitchFamily="18" charset="2"/>
              </a:rPr>
              <a:t>   		</a:t>
            </a:r>
            <a:r>
              <a:rPr lang="en-US" sz="2000" dirty="0">
                <a:solidFill>
                  <a:srgbClr val="676A6E"/>
                </a:solidFill>
              </a:rPr>
              <a:t>PHA</a:t>
            </a:r>
          </a:p>
          <a:p>
            <a:pPr marL="230188" lvl="2" indent="-3175">
              <a:spcBef>
                <a:spcPts val="0"/>
              </a:spcBef>
              <a:buNone/>
            </a:pPr>
            <a:endParaRPr lang="en-US" sz="2000" dirty="0">
              <a:solidFill>
                <a:srgbClr val="000000"/>
              </a:solidFill>
            </a:endParaRPr>
          </a:p>
          <a:p>
            <a:pPr marL="230188" lvl="2" indent="-3175">
              <a:spcBef>
                <a:spcPts val="0"/>
              </a:spcBef>
              <a:buNone/>
            </a:pPr>
            <a:endParaRPr lang="en-US" sz="2000" dirty="0">
              <a:solidFill>
                <a:srgbClr val="000000"/>
              </a:solidFill>
            </a:endParaRPr>
          </a:p>
          <a:p>
            <a:pPr marL="230188" lvl="2" indent="-3175">
              <a:spcBef>
                <a:spcPts val="0"/>
              </a:spcBef>
              <a:buNone/>
            </a:pPr>
            <a:endParaRPr lang="en-US" sz="2000" dirty="0">
              <a:solidFill>
                <a:srgbClr val="676A6E"/>
              </a:solidFill>
            </a:endParaRPr>
          </a:p>
          <a:p>
            <a:pPr marL="230188" lvl="2" indent="-3175">
              <a:spcBef>
                <a:spcPts val="0"/>
              </a:spcBef>
              <a:buNone/>
            </a:pPr>
            <a:r>
              <a:rPr lang="en-US" sz="2000" dirty="0">
                <a:solidFill>
                  <a:srgbClr val="676A6E"/>
                </a:solidFill>
              </a:rPr>
              <a:t>PSSR is </a:t>
            </a:r>
            <a:r>
              <a:rPr lang="en-US" sz="2000" b="1" dirty="0">
                <a:solidFill>
                  <a:srgbClr val="00843D"/>
                </a:solidFill>
              </a:rPr>
              <a:t>Verification</a:t>
            </a:r>
            <a:r>
              <a:rPr lang="en-US" sz="2000" dirty="0">
                <a:solidFill>
                  <a:srgbClr val="000000"/>
                </a:solidFill>
              </a:rPr>
              <a:t> </a:t>
            </a:r>
            <a:r>
              <a:rPr lang="en-US" sz="2000" dirty="0">
                <a:solidFill>
                  <a:srgbClr val="676A6E"/>
                </a:solidFill>
              </a:rPr>
              <a:t>of Design:</a:t>
            </a:r>
          </a:p>
          <a:p>
            <a:pPr marL="685800" lvl="2" indent="-288925">
              <a:lnSpc>
                <a:spcPct val="115000"/>
              </a:lnSpc>
              <a:buFont typeface="Wingdings" panose="05000000000000000000" pitchFamily="2" charset="2"/>
              <a:buChar char="§"/>
            </a:pPr>
            <a:r>
              <a:rPr lang="en-US" sz="2000" dirty="0">
                <a:solidFill>
                  <a:srgbClr val="676A6E"/>
                </a:solidFill>
                <a:sym typeface="Webdings" panose="05030102010509060703" pitchFamily="18" charset="2"/>
              </a:rPr>
              <a:t> </a:t>
            </a:r>
            <a:r>
              <a:rPr lang="en-US" sz="2000" dirty="0">
                <a:solidFill>
                  <a:srgbClr val="676A6E"/>
                </a:solidFill>
              </a:rPr>
              <a:t>Implementation of PHA or MOC recommendations, </a:t>
            </a:r>
          </a:p>
          <a:p>
            <a:pPr marL="685800" lvl="2" indent="-288925">
              <a:lnSpc>
                <a:spcPct val="115000"/>
              </a:lnSpc>
              <a:buFont typeface="Wingdings" panose="05000000000000000000" pitchFamily="2" charset="2"/>
              <a:buChar char="§"/>
            </a:pPr>
            <a:r>
              <a:rPr lang="en-US" sz="2000" dirty="0">
                <a:solidFill>
                  <a:srgbClr val="676A6E"/>
                </a:solidFill>
                <a:sym typeface="Webdings" panose="05030102010509060703" pitchFamily="18" charset="2"/>
              </a:rPr>
              <a:t> </a:t>
            </a:r>
            <a:r>
              <a:rPr lang="en-US" sz="2000" dirty="0">
                <a:solidFill>
                  <a:srgbClr val="676A6E"/>
                </a:solidFill>
              </a:rPr>
              <a:t>Competence and </a:t>
            </a:r>
            <a:r>
              <a:rPr lang="en-US" sz="2000" dirty="0" err="1">
                <a:solidFill>
                  <a:srgbClr val="676A6E"/>
                </a:solidFill>
              </a:rPr>
              <a:t>organisational</a:t>
            </a:r>
            <a:r>
              <a:rPr lang="en-US" sz="2000" dirty="0">
                <a:solidFill>
                  <a:srgbClr val="676A6E"/>
                </a:solidFill>
              </a:rPr>
              <a:t> management,</a:t>
            </a:r>
          </a:p>
          <a:p>
            <a:pPr marL="685800" lvl="2" indent="-288925">
              <a:lnSpc>
                <a:spcPct val="115000"/>
              </a:lnSpc>
              <a:buFont typeface="Wingdings" panose="05000000000000000000" pitchFamily="2" charset="2"/>
              <a:buChar char="§"/>
            </a:pPr>
            <a:r>
              <a:rPr lang="en-US" sz="2000" dirty="0">
                <a:solidFill>
                  <a:srgbClr val="676A6E"/>
                </a:solidFill>
                <a:sym typeface="Webdings" panose="05030102010509060703" pitchFamily="18" charset="2"/>
              </a:rPr>
              <a:t> </a:t>
            </a:r>
            <a:r>
              <a:rPr lang="en-US" sz="2000" dirty="0">
                <a:solidFill>
                  <a:srgbClr val="676A6E"/>
                </a:solidFill>
              </a:rPr>
              <a:t>Field verification of plant condition, and</a:t>
            </a:r>
          </a:p>
          <a:p>
            <a:pPr marL="685800" lvl="2" indent="-288925">
              <a:lnSpc>
                <a:spcPct val="115000"/>
              </a:lnSpc>
              <a:buFont typeface="Wingdings" panose="05000000000000000000" pitchFamily="2" charset="2"/>
              <a:buChar char="§"/>
            </a:pPr>
            <a:r>
              <a:rPr lang="en-US" sz="2000" dirty="0">
                <a:solidFill>
                  <a:srgbClr val="676A6E"/>
                </a:solidFill>
                <a:sym typeface="Webdings" panose="05030102010509060703" pitchFamily="18" charset="2"/>
              </a:rPr>
              <a:t> </a:t>
            </a:r>
            <a:r>
              <a:rPr lang="en-US" sz="2000" dirty="0">
                <a:solidFill>
                  <a:srgbClr val="676A6E"/>
                </a:solidFill>
              </a:rPr>
              <a:t>Review of construction punch lists.</a:t>
            </a:r>
          </a:p>
          <a:p>
            <a:pPr marL="0" lvl="0" indent="0">
              <a:lnSpc>
                <a:spcPct val="115000"/>
              </a:lnSpc>
              <a:buNone/>
            </a:pPr>
            <a:r>
              <a:rPr lang="en-US" dirty="0">
                <a:solidFill>
                  <a:srgbClr val="000000"/>
                </a:solidFill>
              </a:rPr>
              <a:t> </a:t>
            </a:r>
          </a:p>
        </p:txBody>
      </p:sp>
      <p:sp>
        <p:nvSpPr>
          <p:cNvPr id="9" name="TextBox 8">
            <a:extLst>
              <a:ext uri="{FF2B5EF4-FFF2-40B4-BE49-F238E27FC236}">
                <a16:creationId xmlns:a16="http://schemas.microsoft.com/office/drawing/2014/main" id="{371BF0FE-BE53-47E5-BB99-2A106708B197}"/>
              </a:ext>
            </a:extLst>
          </p:cNvPr>
          <p:cNvSpPr txBox="1"/>
          <p:nvPr/>
        </p:nvSpPr>
        <p:spPr>
          <a:xfrm rot="10800000" flipH="1" flipV="1">
            <a:off x="380885" y="437173"/>
            <a:ext cx="11578092" cy="523220"/>
          </a:xfrm>
          <a:prstGeom prst="rect">
            <a:avLst/>
          </a:prstGeom>
          <a:noFill/>
        </p:spPr>
        <p:txBody>
          <a:bodyPr wrap="square" rtlCol="0">
            <a:spAutoFit/>
          </a:bodyPr>
          <a:lstStyle>
            <a:defPPr>
              <a:defRPr lang="en-US"/>
            </a:defPPr>
            <a:lvl1pPr lvl="0">
              <a:defRPr sz="4000" b="1">
                <a:solidFill>
                  <a:schemeClr val="bg1"/>
                </a:solidFill>
                <a:latin typeface="ManifaPro2 Variable" panose="00000500000000000000" pitchFamily="2" charset="-78"/>
                <a:cs typeface="ManifaPro2 Variable" panose="00000500000000000000" pitchFamily="2" charset="-78"/>
              </a:defRPr>
            </a:lvl1pPr>
          </a:lstStyle>
          <a:p>
            <a:r>
              <a:rPr lang="en-US" sz="2800" dirty="0">
                <a:solidFill>
                  <a:srgbClr val="676A6E"/>
                </a:solidFill>
              </a:rPr>
              <a:t>Common Pitfalls, Best Practices and Insights</a:t>
            </a:r>
          </a:p>
        </p:txBody>
      </p:sp>
      <p:sp>
        <p:nvSpPr>
          <p:cNvPr id="12" name="Title">
            <a:extLst>
              <a:ext uri="{FF2B5EF4-FFF2-40B4-BE49-F238E27FC236}">
                <a16:creationId xmlns:a16="http://schemas.microsoft.com/office/drawing/2014/main" id="{82194B0E-4D53-4CA5-B6D7-EF8A3BEBCB8F}"/>
              </a:ext>
            </a:extLst>
          </p:cNvPr>
          <p:cNvSpPr txBox="1">
            <a:spLocks/>
          </p:cNvSpPr>
          <p:nvPr/>
        </p:nvSpPr>
        <p:spPr>
          <a:xfrm>
            <a:off x="522736" y="1001835"/>
            <a:ext cx="8575040" cy="523222"/>
          </a:xfrm>
          <a:prstGeom prst="rect">
            <a:avLst/>
          </a:prstGeom>
        </p:spPr>
        <p:txBody>
          <a:bodyPr vert="horz" lIns="0" tIns="45720" rIns="0" bIns="45720" rtlCol="0" anchor="t">
            <a:normAutofit/>
          </a:bodyPr>
          <a:lstStyle>
            <a:lvl1pPr algn="l" defTabSz="457200" rtl="0" eaLnBrk="1" latinLnBrk="0" hangingPunct="1">
              <a:spcBef>
                <a:spcPct val="0"/>
              </a:spcBef>
              <a:buNone/>
              <a:defRPr sz="3800" kern="1200">
                <a:solidFill>
                  <a:srgbClr val="FFFFFF"/>
                </a:solidFill>
                <a:latin typeface="+mj-lt"/>
                <a:ea typeface="+mj-ea"/>
                <a:cs typeface="+mj-cs"/>
              </a:defRPr>
            </a:lvl1pPr>
          </a:lstStyle>
          <a:p>
            <a:r>
              <a:rPr lang="en-US" sz="2000" dirty="0">
                <a:solidFill>
                  <a:srgbClr val="00A3E0"/>
                </a:solidFill>
              </a:rPr>
              <a:t>Understanding the Scope and Limitations of PSSR</a:t>
            </a:r>
          </a:p>
          <a:p>
            <a:endParaRPr lang="en-US" sz="2000" dirty="0">
              <a:solidFill>
                <a:srgbClr val="00A3E0"/>
              </a:solidFill>
            </a:endParaRPr>
          </a:p>
        </p:txBody>
      </p:sp>
    </p:spTree>
    <p:custDataLst>
      <p:tags r:id="rId1"/>
    </p:custDataLst>
    <p:extLst>
      <p:ext uri="{BB962C8B-B14F-4D97-AF65-F5344CB8AC3E}">
        <p14:creationId xmlns:p14="http://schemas.microsoft.com/office/powerpoint/2010/main" val="3191146001"/>
      </p:ext>
    </p:extLst>
  </p:cSld>
  <p:clrMapOvr>
    <a:masterClrMapping/>
  </p:clrMapOvr>
  <mc:AlternateContent xmlns:mc="http://schemas.openxmlformats.org/markup-compatibility/2006" xmlns:p14="http://schemas.microsoft.com/office/powerpoint/2010/main">
    <mc:Choice Requires="p14">
      <p:transition spd="slow" p14:dur="2000" advTm="75626"/>
    </mc:Choice>
    <mc:Fallback xmlns="">
      <p:transition spd="slow" advTm="756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a:extLst>
              <a:ext uri="{FF2B5EF4-FFF2-40B4-BE49-F238E27FC236}">
                <a16:creationId xmlns:a16="http://schemas.microsoft.com/office/drawing/2014/main" id="{8A1E3474-7D00-4B6E-AD79-275E99E3F48D}"/>
              </a:ext>
            </a:extLst>
          </p:cNvPr>
          <p:cNvSpPr txBox="1">
            <a:spLocks/>
          </p:cNvSpPr>
          <p:nvPr/>
        </p:nvSpPr>
        <p:spPr>
          <a:xfrm>
            <a:off x="532312" y="1666975"/>
            <a:ext cx="11623592" cy="5186189"/>
          </a:xfrm>
          <a:prstGeom prst="rect">
            <a:avLst/>
          </a:prstGeom>
          <a:noFill/>
          <a:ln w="9525" cmpd="dbl">
            <a:noFill/>
          </a:ln>
        </p:spPr>
        <p:txBody>
          <a:bodyPr vert="horz" lIns="0" tIns="45720" rIns="0" bIns="45720" rtlCol="0">
            <a:noAutofit/>
          </a:bodyPr>
          <a:lstStyle>
            <a:lvl1pPr marL="457200" indent="-457200" algn="l" defTabSz="457200" rtl="0" eaLnBrk="1" latinLnBrk="0" hangingPunct="1">
              <a:spcBef>
                <a:spcPts val="1400"/>
              </a:spcBef>
              <a:buFont typeface="+mj-lt"/>
              <a:buAutoNum type="arabicPeriod"/>
              <a:defRPr sz="2000" kern="1200">
                <a:solidFill>
                  <a:srgbClr val="FFFFFF"/>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rgbClr val="FFFFFF"/>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rgbClr val="FFFFFF"/>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rgbClr val="FFFFFF"/>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buNone/>
            </a:pPr>
            <a:r>
              <a:rPr lang="en-US" sz="1800" dirty="0">
                <a:solidFill>
                  <a:srgbClr val="676A6E"/>
                </a:solidFill>
              </a:rPr>
              <a:t>For example,</a:t>
            </a:r>
          </a:p>
          <a:p>
            <a:pPr marL="0" indent="0">
              <a:lnSpc>
                <a:spcPct val="115000"/>
              </a:lnSpc>
              <a:spcBef>
                <a:spcPts val="600"/>
              </a:spcBef>
              <a:buNone/>
            </a:pPr>
            <a:r>
              <a:rPr lang="en-US" sz="1800" dirty="0">
                <a:solidFill>
                  <a:srgbClr val="676A6E"/>
                </a:solidFill>
              </a:rPr>
              <a:t> A PSSR review shall </a:t>
            </a:r>
            <a:r>
              <a:rPr lang="en-US" sz="1800" dirty="0">
                <a:solidFill>
                  <a:srgbClr val="E0684A"/>
                </a:solidFill>
              </a:rPr>
              <a:t>not</a:t>
            </a:r>
          </a:p>
          <a:p>
            <a:pPr marL="285750" indent="-285750">
              <a:lnSpc>
                <a:spcPct val="115000"/>
              </a:lnSpc>
              <a:spcBef>
                <a:spcPts val="600"/>
              </a:spcBef>
              <a:buFont typeface="Wingdings" panose="05000000000000000000" pitchFamily="2" charset="2"/>
              <a:buChar char="§"/>
            </a:pPr>
            <a:r>
              <a:rPr lang="en-US" sz="1800" dirty="0">
                <a:solidFill>
                  <a:srgbClr val="676A6E"/>
                </a:solidFill>
              </a:rPr>
              <a:t>Whether the relief provided is adequate </a:t>
            </a:r>
          </a:p>
          <a:p>
            <a:pPr marL="285750" indent="-285750">
              <a:lnSpc>
                <a:spcPct val="115000"/>
              </a:lnSpc>
              <a:spcBef>
                <a:spcPts val="600"/>
              </a:spcBef>
              <a:buFont typeface="Wingdings" panose="05000000000000000000" pitchFamily="2" charset="2"/>
              <a:buChar char="§"/>
            </a:pPr>
            <a:r>
              <a:rPr lang="en-US" sz="1800" dirty="0">
                <a:solidFill>
                  <a:srgbClr val="676A6E"/>
                </a:solidFill>
                <a:sym typeface="Webdings" panose="05030102010509060703" pitchFamily="18" charset="2"/>
              </a:rPr>
              <a:t>B</a:t>
            </a:r>
            <a:r>
              <a:rPr lang="en-US" sz="1800" dirty="0">
                <a:solidFill>
                  <a:srgbClr val="676A6E"/>
                </a:solidFill>
              </a:rPr>
              <a:t>asis for the relief valve design.</a:t>
            </a:r>
          </a:p>
          <a:p>
            <a:pPr marL="0" indent="0">
              <a:lnSpc>
                <a:spcPct val="115000"/>
              </a:lnSpc>
              <a:buNone/>
            </a:pPr>
            <a:endParaRPr lang="en-US" sz="1800" dirty="0">
              <a:solidFill>
                <a:srgbClr val="676A6E"/>
              </a:solidFill>
            </a:endParaRPr>
          </a:p>
          <a:p>
            <a:pPr marL="0" indent="0">
              <a:lnSpc>
                <a:spcPct val="115000"/>
              </a:lnSpc>
              <a:buNone/>
            </a:pPr>
            <a:r>
              <a:rPr lang="en-US" sz="1800" dirty="0">
                <a:solidFill>
                  <a:srgbClr val="676A6E"/>
                </a:solidFill>
              </a:rPr>
              <a:t>A PSSR Review should (and must):</a:t>
            </a:r>
          </a:p>
          <a:p>
            <a:pPr marL="285750" indent="-285750">
              <a:lnSpc>
                <a:spcPct val="150000"/>
              </a:lnSpc>
              <a:spcBef>
                <a:spcPts val="600"/>
              </a:spcBef>
              <a:buFont typeface="Wingdings" panose="05000000000000000000" pitchFamily="2" charset="2"/>
              <a:buChar char="§"/>
            </a:pPr>
            <a:r>
              <a:rPr lang="en-US" sz="1800" dirty="0">
                <a:solidFill>
                  <a:srgbClr val="676A6E"/>
                </a:solidFill>
              </a:rPr>
              <a:t>Are relief valves provided as per the design; </a:t>
            </a:r>
          </a:p>
          <a:p>
            <a:pPr marL="285750" indent="-285750">
              <a:lnSpc>
                <a:spcPct val="150000"/>
              </a:lnSpc>
              <a:spcBef>
                <a:spcPts val="600"/>
              </a:spcBef>
              <a:buFont typeface="Wingdings" panose="05000000000000000000" pitchFamily="2" charset="2"/>
              <a:buChar char="§"/>
            </a:pPr>
            <a:r>
              <a:rPr lang="en-US" sz="1800" dirty="0">
                <a:solidFill>
                  <a:srgbClr val="676A6E"/>
                </a:solidFill>
              </a:rPr>
              <a:t>Are they of the correct specification, </a:t>
            </a:r>
          </a:p>
          <a:p>
            <a:pPr marL="285750" indent="-285750">
              <a:lnSpc>
                <a:spcPct val="150000"/>
              </a:lnSpc>
              <a:spcBef>
                <a:spcPts val="600"/>
              </a:spcBef>
              <a:buFont typeface="Wingdings" panose="05000000000000000000" pitchFamily="2" charset="2"/>
              <a:buChar char="§"/>
            </a:pPr>
            <a:r>
              <a:rPr lang="en-US" sz="1800" dirty="0">
                <a:solidFill>
                  <a:srgbClr val="676A6E"/>
                </a:solidFill>
              </a:rPr>
              <a:t>Installed in the field, and </a:t>
            </a:r>
          </a:p>
          <a:p>
            <a:pPr marL="285750" indent="-285750">
              <a:spcBef>
                <a:spcPts val="600"/>
              </a:spcBef>
              <a:buFont typeface="Wingdings" panose="05000000000000000000" pitchFamily="2" charset="2"/>
              <a:buChar char="§"/>
            </a:pPr>
            <a:r>
              <a:rPr lang="en-US" sz="1800" dirty="0">
                <a:solidFill>
                  <a:srgbClr val="676A6E"/>
                </a:solidFill>
              </a:rPr>
              <a:t>Color coded according to the plant's specifications</a:t>
            </a:r>
            <a:r>
              <a:rPr lang="en-US" sz="1800" dirty="0">
                <a:solidFill>
                  <a:srgbClr val="000000"/>
                </a:solidFill>
              </a:rPr>
              <a:t>.</a:t>
            </a:r>
          </a:p>
        </p:txBody>
      </p:sp>
      <p:sp>
        <p:nvSpPr>
          <p:cNvPr id="9" name="TextBox 8">
            <a:extLst>
              <a:ext uri="{FF2B5EF4-FFF2-40B4-BE49-F238E27FC236}">
                <a16:creationId xmlns:a16="http://schemas.microsoft.com/office/drawing/2014/main" id="{371BF0FE-BE53-47E5-BB99-2A106708B197}"/>
              </a:ext>
            </a:extLst>
          </p:cNvPr>
          <p:cNvSpPr txBox="1"/>
          <p:nvPr/>
        </p:nvSpPr>
        <p:spPr>
          <a:xfrm rot="10800000" flipH="1" flipV="1">
            <a:off x="390461" y="455005"/>
            <a:ext cx="11578092" cy="523220"/>
          </a:xfrm>
          <a:prstGeom prst="rect">
            <a:avLst/>
          </a:prstGeom>
          <a:noFill/>
        </p:spPr>
        <p:txBody>
          <a:bodyPr wrap="square" rtlCol="0">
            <a:spAutoFit/>
          </a:bodyPr>
          <a:lstStyle>
            <a:defPPr>
              <a:defRPr lang="en-US"/>
            </a:defPPr>
            <a:lvl1pPr lvl="0">
              <a:defRPr sz="4000" b="1">
                <a:solidFill>
                  <a:schemeClr val="bg1"/>
                </a:solidFill>
                <a:latin typeface="ManifaPro2 Variable" panose="00000500000000000000" pitchFamily="2" charset="-78"/>
                <a:cs typeface="ManifaPro2 Variable" panose="00000500000000000000" pitchFamily="2" charset="-78"/>
              </a:defRPr>
            </a:lvl1pPr>
          </a:lstStyle>
          <a:p>
            <a:r>
              <a:rPr lang="en-US" sz="2800" dirty="0">
                <a:solidFill>
                  <a:srgbClr val="676A6E"/>
                </a:solidFill>
              </a:rPr>
              <a:t>Common Pitfalls, Best Practices and Insights</a:t>
            </a:r>
          </a:p>
        </p:txBody>
      </p:sp>
      <p:sp>
        <p:nvSpPr>
          <p:cNvPr id="12" name="Title">
            <a:extLst>
              <a:ext uri="{FF2B5EF4-FFF2-40B4-BE49-F238E27FC236}">
                <a16:creationId xmlns:a16="http://schemas.microsoft.com/office/drawing/2014/main" id="{82194B0E-4D53-4CA5-B6D7-EF8A3BEBCB8F}"/>
              </a:ext>
            </a:extLst>
          </p:cNvPr>
          <p:cNvSpPr txBox="1">
            <a:spLocks/>
          </p:cNvSpPr>
          <p:nvPr/>
        </p:nvSpPr>
        <p:spPr>
          <a:xfrm>
            <a:off x="532312" y="1019667"/>
            <a:ext cx="8575040" cy="523222"/>
          </a:xfrm>
          <a:prstGeom prst="rect">
            <a:avLst/>
          </a:prstGeom>
        </p:spPr>
        <p:txBody>
          <a:bodyPr vert="horz" lIns="0" tIns="45720" rIns="0" bIns="45720" rtlCol="0" anchor="t">
            <a:normAutofit/>
          </a:bodyPr>
          <a:lstStyle>
            <a:lvl1pPr algn="l" defTabSz="457200" rtl="0" eaLnBrk="1" latinLnBrk="0" hangingPunct="1">
              <a:spcBef>
                <a:spcPct val="0"/>
              </a:spcBef>
              <a:buNone/>
              <a:defRPr sz="3800" kern="1200">
                <a:solidFill>
                  <a:srgbClr val="FFFFFF"/>
                </a:solidFill>
                <a:latin typeface="+mj-lt"/>
                <a:ea typeface="+mj-ea"/>
                <a:cs typeface="+mj-cs"/>
              </a:defRPr>
            </a:lvl1pPr>
          </a:lstStyle>
          <a:p>
            <a:r>
              <a:rPr lang="en-US" sz="2000" dirty="0">
                <a:solidFill>
                  <a:srgbClr val="00A3E0"/>
                </a:solidFill>
              </a:rPr>
              <a:t>Understanding the Scope and Limitations of PSSR</a:t>
            </a:r>
          </a:p>
          <a:p>
            <a:endParaRPr lang="en-US" sz="2000" dirty="0">
              <a:solidFill>
                <a:srgbClr val="00A3E0"/>
              </a:solidFill>
            </a:endParaRPr>
          </a:p>
        </p:txBody>
      </p:sp>
    </p:spTree>
    <p:custDataLst>
      <p:tags r:id="rId1"/>
    </p:custDataLst>
    <p:extLst>
      <p:ext uri="{BB962C8B-B14F-4D97-AF65-F5344CB8AC3E}">
        <p14:creationId xmlns:p14="http://schemas.microsoft.com/office/powerpoint/2010/main" val="1385479920"/>
      </p:ext>
    </p:extLst>
  </p:cSld>
  <p:clrMapOvr>
    <a:masterClrMapping/>
  </p:clrMapOvr>
  <mc:AlternateContent xmlns:mc="http://schemas.openxmlformats.org/markup-compatibility/2006" xmlns:p14="http://schemas.microsoft.com/office/powerpoint/2010/main">
    <mc:Choice Requires="p14">
      <p:transition spd="slow" p14:dur="2000" advTm="75626"/>
    </mc:Choice>
    <mc:Fallback xmlns="">
      <p:transition spd="slow" advTm="756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EA7A9026-1116-4D68-AADB-D99E9D82C5C2}"/>
              </a:ext>
            </a:extLst>
          </p:cNvPr>
          <p:cNvSpPr txBox="1">
            <a:spLocks/>
          </p:cNvSpPr>
          <p:nvPr/>
        </p:nvSpPr>
        <p:spPr>
          <a:xfrm>
            <a:off x="511867" y="1048943"/>
            <a:ext cx="8575040" cy="414235"/>
          </a:xfrm>
          <a:prstGeom prst="rect">
            <a:avLst/>
          </a:prstGeom>
        </p:spPr>
        <p:txBody>
          <a:bodyPr vert="horz" lIns="0" tIns="45720" rIns="0" bIns="45720" rtlCol="0" anchor="t">
            <a:normAutofit/>
          </a:bodyPr>
          <a:lstStyle>
            <a:lvl1pPr algn="l" defTabSz="457200" rtl="0" eaLnBrk="1" latinLnBrk="0" hangingPunct="1">
              <a:spcBef>
                <a:spcPct val="0"/>
              </a:spcBef>
              <a:buNone/>
              <a:defRPr sz="3800" kern="1200">
                <a:solidFill>
                  <a:srgbClr val="FFFFFF"/>
                </a:solidFill>
                <a:latin typeface="+mj-lt"/>
                <a:ea typeface="+mj-ea"/>
                <a:cs typeface="+mj-cs"/>
              </a:defRPr>
            </a:lvl1pPr>
          </a:lstStyle>
          <a:p>
            <a:r>
              <a:rPr lang="en-US" sz="2000" dirty="0">
                <a:solidFill>
                  <a:srgbClr val="00A3E0"/>
                </a:solidFill>
              </a:rPr>
              <a:t>Selection of Team and Review Chairman</a:t>
            </a:r>
          </a:p>
        </p:txBody>
      </p:sp>
      <p:pic>
        <p:nvPicPr>
          <p:cNvPr id="9" name="Picture 8" descr="Person holding a puzzle piece">
            <a:extLst>
              <a:ext uri="{FF2B5EF4-FFF2-40B4-BE49-F238E27FC236}">
                <a16:creationId xmlns:a16="http://schemas.microsoft.com/office/drawing/2014/main" id="{C5BC69DD-444B-4FC0-9635-C84919FD9A22}"/>
              </a:ext>
            </a:extLst>
          </p:cNvPr>
          <p:cNvPicPr>
            <a:picLocks noChangeAspect="1"/>
          </p:cNvPicPr>
          <p:nvPr/>
        </p:nvPicPr>
        <p:blipFill rotWithShape="1">
          <a:blip r:embed="rId4"/>
          <a:srcRect l="18817" r="18605" b="11"/>
          <a:stretch/>
        </p:blipFill>
        <p:spPr>
          <a:xfrm>
            <a:off x="0" y="2028162"/>
            <a:ext cx="4448123" cy="4806457"/>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1" name="Content Placeholder">
            <a:extLst>
              <a:ext uri="{FF2B5EF4-FFF2-40B4-BE49-F238E27FC236}">
                <a16:creationId xmlns:a16="http://schemas.microsoft.com/office/drawing/2014/main" id="{BD6D509F-D283-4943-877A-282BD6BE2457}"/>
              </a:ext>
            </a:extLst>
          </p:cNvPr>
          <p:cNvSpPr txBox="1">
            <a:spLocks/>
          </p:cNvSpPr>
          <p:nvPr/>
        </p:nvSpPr>
        <p:spPr>
          <a:xfrm>
            <a:off x="5227292" y="3177863"/>
            <a:ext cx="6413738" cy="1063802"/>
          </a:xfrm>
          <a:prstGeom prst="rect">
            <a:avLst/>
          </a:prstGeom>
          <a:noFill/>
          <a:ln w="9525" cmpd="dbl">
            <a:noFill/>
          </a:ln>
        </p:spPr>
        <p:txBody>
          <a:bodyPr vert="horz" lIns="0" tIns="0" rIns="0" bIns="0" rtlCol="0">
            <a:normAutofit/>
          </a:bodyPr>
          <a:lstStyle>
            <a:lvl1pPr marL="457200" indent="-457200" algn="l" defTabSz="457200" rtl="0" eaLnBrk="1" latinLnBrk="0" hangingPunct="1">
              <a:spcBef>
                <a:spcPts val="1400"/>
              </a:spcBef>
              <a:buFont typeface="+mj-lt"/>
              <a:buAutoNum type="arabicPeriod"/>
              <a:defRPr sz="2000" kern="1200">
                <a:solidFill>
                  <a:srgbClr val="FFFFFF"/>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rgbClr val="FFFFFF"/>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rgbClr val="FFFFFF"/>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rgbClr val="FFFFFF"/>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buNone/>
            </a:pPr>
            <a:r>
              <a:rPr lang="en-US" dirty="0">
                <a:solidFill>
                  <a:srgbClr val="404040"/>
                </a:solidFill>
              </a:rPr>
              <a:t>The relevant discipline engineers,, inspection engineers </a:t>
            </a:r>
            <a:r>
              <a:rPr lang="en-US" dirty="0" err="1">
                <a:solidFill>
                  <a:srgbClr val="404040"/>
                </a:solidFill>
              </a:rPr>
              <a:t>etc</a:t>
            </a:r>
            <a:r>
              <a:rPr lang="en-US" dirty="0">
                <a:solidFill>
                  <a:srgbClr val="404040"/>
                </a:solidFill>
              </a:rPr>
              <a:t>, can be optional/on-call. </a:t>
            </a:r>
            <a:endParaRPr lang="en-US" sz="1700" dirty="0">
              <a:solidFill>
                <a:srgbClr val="404040"/>
              </a:solidFill>
            </a:endParaRPr>
          </a:p>
        </p:txBody>
      </p:sp>
      <p:sp>
        <p:nvSpPr>
          <p:cNvPr id="12" name="Content Placeholder">
            <a:extLst>
              <a:ext uri="{FF2B5EF4-FFF2-40B4-BE49-F238E27FC236}">
                <a16:creationId xmlns:a16="http://schemas.microsoft.com/office/drawing/2014/main" id="{66E28C4C-7B6B-4473-9CE8-5249C6C85505}"/>
              </a:ext>
            </a:extLst>
          </p:cNvPr>
          <p:cNvSpPr txBox="1">
            <a:spLocks/>
          </p:cNvSpPr>
          <p:nvPr/>
        </p:nvSpPr>
        <p:spPr>
          <a:xfrm>
            <a:off x="5227292" y="1689478"/>
            <a:ext cx="6413739" cy="1063801"/>
          </a:xfrm>
          <a:prstGeom prst="rect">
            <a:avLst/>
          </a:prstGeom>
          <a:noFill/>
          <a:ln w="9525" cmpd="dbl">
            <a:noFill/>
          </a:ln>
        </p:spPr>
        <p:txBody>
          <a:bodyPr vert="horz" lIns="0" tIns="0" rIns="0" bIns="0" rtlCol="0">
            <a:normAutofit/>
          </a:bodyPr>
          <a:lstStyle>
            <a:lvl1pPr marL="457200" indent="-457200" algn="l" defTabSz="457200" rtl="0" eaLnBrk="1" latinLnBrk="0" hangingPunct="1">
              <a:spcBef>
                <a:spcPts val="1400"/>
              </a:spcBef>
              <a:buFont typeface="+mj-lt"/>
              <a:buAutoNum type="arabicPeriod"/>
              <a:defRPr sz="2000" kern="1200">
                <a:solidFill>
                  <a:srgbClr val="FFFFFF"/>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rgbClr val="FFFFFF"/>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rgbClr val="FFFFFF"/>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rgbClr val="FFFFFF"/>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buNone/>
            </a:pPr>
            <a:r>
              <a:rPr lang="en-US" sz="1800" dirty="0">
                <a:solidFill>
                  <a:srgbClr val="404040"/>
                </a:solidFill>
              </a:rPr>
              <a:t>As a minimum, the experienced representatives from operations, maintenance, construction, project management and MOC coordinator, Safety Representative</a:t>
            </a:r>
          </a:p>
          <a:p>
            <a:pPr marL="0" indent="0" algn="just">
              <a:lnSpc>
                <a:spcPct val="115000"/>
              </a:lnSpc>
              <a:buNone/>
            </a:pPr>
            <a:endParaRPr lang="en-US" sz="1700" dirty="0">
              <a:solidFill>
                <a:srgbClr val="404040"/>
              </a:solidFill>
            </a:endParaRPr>
          </a:p>
        </p:txBody>
      </p:sp>
      <p:sp>
        <p:nvSpPr>
          <p:cNvPr id="15" name="Rectangle 14">
            <a:extLst>
              <a:ext uri="{FF2B5EF4-FFF2-40B4-BE49-F238E27FC236}">
                <a16:creationId xmlns:a16="http://schemas.microsoft.com/office/drawing/2014/main" id="{76D00982-D3CD-44E5-8318-B95386A02A8B}"/>
              </a:ext>
            </a:extLst>
          </p:cNvPr>
          <p:cNvSpPr/>
          <p:nvPr/>
        </p:nvSpPr>
        <p:spPr>
          <a:xfrm>
            <a:off x="5198825" y="5630115"/>
            <a:ext cx="6413738" cy="678327"/>
          </a:xfrm>
          <a:prstGeom prst="rect">
            <a:avLst/>
          </a:prstGeom>
        </p:spPr>
        <p:txBody>
          <a:bodyPr wrap="square" lIns="0" tIns="0" rIns="0" bIns="0">
            <a:spAutoFit/>
          </a:bodyPr>
          <a:lstStyle/>
          <a:p>
            <a:pPr indent="-687387">
              <a:lnSpc>
                <a:spcPct val="115000"/>
              </a:lnSpc>
            </a:pPr>
            <a:r>
              <a:rPr lang="en-US" sz="2000" dirty="0">
                <a:solidFill>
                  <a:srgbClr val="404040"/>
                </a:solidFill>
              </a:rPr>
              <a:t>The push for conducting a PSSR shall come from the organization that will ultimately be running the plant. </a:t>
            </a:r>
          </a:p>
        </p:txBody>
      </p:sp>
      <p:sp>
        <p:nvSpPr>
          <p:cNvPr id="10" name="TextBox 9">
            <a:extLst>
              <a:ext uri="{FF2B5EF4-FFF2-40B4-BE49-F238E27FC236}">
                <a16:creationId xmlns:a16="http://schemas.microsoft.com/office/drawing/2014/main" id="{E3B4971A-D21B-4E16-9BCE-71AA5C176876}"/>
              </a:ext>
            </a:extLst>
          </p:cNvPr>
          <p:cNvSpPr txBox="1"/>
          <p:nvPr/>
        </p:nvSpPr>
        <p:spPr>
          <a:xfrm rot="10800000" flipH="1" flipV="1">
            <a:off x="378725" y="457226"/>
            <a:ext cx="11578092" cy="523220"/>
          </a:xfrm>
          <a:prstGeom prst="rect">
            <a:avLst/>
          </a:prstGeom>
          <a:noFill/>
        </p:spPr>
        <p:txBody>
          <a:bodyPr wrap="square" rtlCol="0">
            <a:spAutoFit/>
          </a:bodyPr>
          <a:lstStyle>
            <a:defPPr>
              <a:defRPr lang="en-US"/>
            </a:defPPr>
            <a:lvl1pPr lvl="0">
              <a:defRPr sz="4000" b="1">
                <a:solidFill>
                  <a:schemeClr val="bg1"/>
                </a:solidFill>
                <a:latin typeface="ManifaPro2 Variable" panose="00000500000000000000" pitchFamily="2" charset="-78"/>
                <a:cs typeface="ManifaPro2 Variable" panose="00000500000000000000" pitchFamily="2" charset="-78"/>
              </a:defRPr>
            </a:lvl1pPr>
          </a:lstStyle>
          <a:p>
            <a:r>
              <a:rPr lang="en-US" sz="2800" dirty="0">
                <a:solidFill>
                  <a:srgbClr val="676A6E"/>
                </a:solidFill>
              </a:rPr>
              <a:t>Common Pitfalls, Best Practices and Insights</a:t>
            </a:r>
          </a:p>
        </p:txBody>
      </p:sp>
      <p:sp>
        <p:nvSpPr>
          <p:cNvPr id="13" name="Content Placeholder">
            <a:extLst>
              <a:ext uri="{FF2B5EF4-FFF2-40B4-BE49-F238E27FC236}">
                <a16:creationId xmlns:a16="http://schemas.microsoft.com/office/drawing/2014/main" id="{2058F34B-EBD1-4A03-AD0F-6ACB22D88763}"/>
              </a:ext>
            </a:extLst>
          </p:cNvPr>
          <p:cNvSpPr txBox="1">
            <a:spLocks/>
          </p:cNvSpPr>
          <p:nvPr/>
        </p:nvSpPr>
        <p:spPr>
          <a:xfrm>
            <a:off x="5227292" y="4496450"/>
            <a:ext cx="6413738" cy="523223"/>
          </a:xfrm>
          <a:prstGeom prst="rect">
            <a:avLst/>
          </a:prstGeom>
          <a:noFill/>
          <a:ln w="9525" cmpd="dbl">
            <a:noFill/>
          </a:ln>
        </p:spPr>
        <p:txBody>
          <a:bodyPr vert="horz" lIns="0" tIns="0" rIns="0" bIns="0" rtlCol="0">
            <a:normAutofit/>
          </a:bodyPr>
          <a:lstStyle>
            <a:lvl1pPr marL="457200" indent="-457200" algn="l" defTabSz="457200" rtl="0" eaLnBrk="1" latinLnBrk="0" hangingPunct="1">
              <a:spcBef>
                <a:spcPts val="1400"/>
              </a:spcBef>
              <a:buFont typeface="+mj-lt"/>
              <a:buAutoNum type="arabicPeriod"/>
              <a:defRPr sz="2000" kern="1200">
                <a:solidFill>
                  <a:srgbClr val="FFFFFF"/>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rgbClr val="FFFFFF"/>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rgbClr val="FFFFFF"/>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rgbClr val="FFFFFF"/>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buNone/>
            </a:pPr>
            <a:r>
              <a:rPr lang="en-US" dirty="0">
                <a:solidFill>
                  <a:srgbClr val="404040"/>
                </a:solidFill>
              </a:rPr>
              <a:t>Experienced Chairman — conflicting decisions, assertive</a:t>
            </a:r>
            <a:endParaRPr lang="en-US" sz="1700" dirty="0">
              <a:solidFill>
                <a:srgbClr val="404040"/>
              </a:solidFill>
            </a:endParaRPr>
          </a:p>
        </p:txBody>
      </p:sp>
    </p:spTree>
    <p:custDataLst>
      <p:tags r:id="rId1"/>
    </p:custDataLst>
    <p:extLst>
      <p:ext uri="{BB962C8B-B14F-4D97-AF65-F5344CB8AC3E}">
        <p14:creationId xmlns:p14="http://schemas.microsoft.com/office/powerpoint/2010/main" val="1629110678"/>
      </p:ext>
    </p:extLst>
  </p:cSld>
  <p:clrMapOvr>
    <a:masterClrMapping/>
  </p:clrMapOvr>
  <mc:AlternateContent xmlns:mc="http://schemas.openxmlformats.org/markup-compatibility/2006" xmlns:p14="http://schemas.microsoft.com/office/powerpoint/2010/main">
    <mc:Choice Requires="p14">
      <p:transition spd="slow" p14:dur="2000" advTm="51537"/>
    </mc:Choice>
    <mc:Fallback xmlns="">
      <p:transition spd="slow" advTm="515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Connector: Elbow 14">
            <a:extLst>
              <a:ext uri="{FF2B5EF4-FFF2-40B4-BE49-F238E27FC236}">
                <a16:creationId xmlns:a16="http://schemas.microsoft.com/office/drawing/2014/main" id="{2658EAE9-C733-4B19-9C1B-C5E48A05C142}"/>
              </a:ext>
            </a:extLst>
          </p:cNvPr>
          <p:cNvCxnSpPr/>
          <p:nvPr/>
        </p:nvCxnSpPr>
        <p:spPr>
          <a:xfrm>
            <a:off x="779546" y="3419385"/>
            <a:ext cx="771525" cy="305296"/>
          </a:xfrm>
          <a:prstGeom prst="bentConnector3">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a16="http://schemas.microsoft.com/office/drawing/2014/main" id="{2C8AC233-CCC9-484C-B57F-4620F9EA2A1A}"/>
              </a:ext>
            </a:extLst>
          </p:cNvPr>
          <p:cNvCxnSpPr/>
          <p:nvPr/>
        </p:nvCxnSpPr>
        <p:spPr>
          <a:xfrm>
            <a:off x="779546" y="2037439"/>
            <a:ext cx="771525" cy="305296"/>
          </a:xfrm>
          <a:prstGeom prst="bentConnector3">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p:cNvSpPr>
            <a:spLocks noGrp="1"/>
          </p:cNvSpPr>
          <p:nvPr>
            <p:ph idx="1"/>
          </p:nvPr>
        </p:nvSpPr>
        <p:spPr>
          <a:xfrm>
            <a:off x="285334" y="1678972"/>
            <a:ext cx="11850130" cy="2445895"/>
          </a:xfrm>
          <a:ln w="9525" cmpd="dbl">
            <a:noFill/>
          </a:ln>
        </p:spPr>
        <p:txBody>
          <a:bodyPr>
            <a:noAutofit/>
          </a:bodyPr>
          <a:lstStyle/>
          <a:p>
            <a:pPr marL="230188" lvl="2" indent="-3175">
              <a:lnSpc>
                <a:spcPct val="115000"/>
              </a:lnSpc>
              <a:buNone/>
            </a:pPr>
            <a:r>
              <a:rPr lang="en-US" sz="2000" dirty="0">
                <a:solidFill>
                  <a:srgbClr val="1A4891"/>
                </a:solidFill>
              </a:rPr>
              <a:t>More reliable pressure transmitter — changes in proof-test interval</a:t>
            </a:r>
          </a:p>
          <a:p>
            <a:pPr marL="230188" lvl="2" indent="-3175">
              <a:spcBef>
                <a:spcPts val="0"/>
              </a:spcBef>
              <a:buNone/>
            </a:pPr>
            <a:r>
              <a:rPr lang="en-US" sz="2800" dirty="0">
                <a:solidFill>
                  <a:srgbClr val="1A4891"/>
                </a:solidFill>
              </a:rPr>
              <a:t>				</a:t>
            </a:r>
            <a:r>
              <a:rPr lang="en-US" dirty="0">
                <a:solidFill>
                  <a:srgbClr val="1A4891"/>
                </a:solidFill>
              </a:rPr>
              <a:t>preventative maintenance schedules not updated</a:t>
            </a:r>
          </a:p>
          <a:p>
            <a:pPr marL="230188" lvl="2" indent="-3175">
              <a:spcBef>
                <a:spcPts val="0"/>
              </a:spcBef>
              <a:buNone/>
            </a:pPr>
            <a:endParaRPr lang="en-US" sz="2400" dirty="0">
              <a:solidFill>
                <a:srgbClr val="1A4891"/>
              </a:solidFill>
            </a:endParaRPr>
          </a:p>
          <a:p>
            <a:pPr marL="230188" lvl="2" indent="-3175">
              <a:spcBef>
                <a:spcPts val="0"/>
              </a:spcBef>
              <a:buNone/>
            </a:pPr>
            <a:r>
              <a:rPr lang="en-US" sz="2000" dirty="0">
                <a:solidFill>
                  <a:srgbClr val="1A4891"/>
                </a:solidFill>
              </a:rPr>
              <a:t>A change in safe operating limits* or after installing a new pump in the field and update of the DCS panel</a:t>
            </a:r>
          </a:p>
          <a:p>
            <a:pPr marL="230188" lvl="2" indent="-3175">
              <a:spcBef>
                <a:spcPts val="0"/>
              </a:spcBef>
              <a:buNone/>
            </a:pPr>
            <a:r>
              <a:rPr lang="en-US" sz="2400" dirty="0">
                <a:solidFill>
                  <a:srgbClr val="1A4891"/>
                </a:solidFill>
              </a:rPr>
              <a:t>				</a:t>
            </a:r>
            <a:r>
              <a:rPr lang="en-US" dirty="0">
                <a:solidFill>
                  <a:srgbClr val="1A4891"/>
                </a:solidFill>
              </a:rPr>
              <a:t>  Awareness/training not provided</a:t>
            </a:r>
          </a:p>
        </p:txBody>
      </p:sp>
      <p:sp>
        <p:nvSpPr>
          <p:cNvPr id="5" name="Title">
            <a:extLst>
              <a:ext uri="{FF2B5EF4-FFF2-40B4-BE49-F238E27FC236}">
                <a16:creationId xmlns:a16="http://schemas.microsoft.com/office/drawing/2014/main" id="{EA7A9026-1116-4D68-AADB-D99E9D82C5C2}"/>
              </a:ext>
            </a:extLst>
          </p:cNvPr>
          <p:cNvSpPr txBox="1">
            <a:spLocks/>
          </p:cNvSpPr>
          <p:nvPr/>
        </p:nvSpPr>
        <p:spPr>
          <a:xfrm>
            <a:off x="549800" y="937292"/>
            <a:ext cx="8575040" cy="741680"/>
          </a:xfrm>
          <a:prstGeom prst="rect">
            <a:avLst/>
          </a:prstGeom>
        </p:spPr>
        <p:txBody>
          <a:bodyPr vert="horz" lIns="0" tIns="45720" rIns="0" bIns="45720" rtlCol="0" anchor="t">
            <a:normAutofit/>
          </a:bodyPr>
          <a:lstStyle>
            <a:lvl1pPr algn="l" defTabSz="457200" rtl="0" eaLnBrk="1" latinLnBrk="0" hangingPunct="1">
              <a:spcBef>
                <a:spcPct val="0"/>
              </a:spcBef>
              <a:buNone/>
              <a:defRPr sz="3800" kern="1200">
                <a:solidFill>
                  <a:srgbClr val="FFFFFF"/>
                </a:solidFill>
                <a:latin typeface="+mj-lt"/>
                <a:ea typeface="+mj-ea"/>
                <a:cs typeface="+mj-cs"/>
              </a:defRPr>
            </a:lvl1pPr>
          </a:lstStyle>
          <a:p>
            <a:r>
              <a:rPr lang="en-US" sz="2000" dirty="0">
                <a:solidFill>
                  <a:srgbClr val="676A6E"/>
                </a:solidFill>
              </a:rPr>
              <a:t>Missing out on the not-so-obvious</a:t>
            </a:r>
          </a:p>
        </p:txBody>
      </p:sp>
      <p:sp>
        <p:nvSpPr>
          <p:cNvPr id="8" name="TextBox 7">
            <a:extLst>
              <a:ext uri="{FF2B5EF4-FFF2-40B4-BE49-F238E27FC236}">
                <a16:creationId xmlns:a16="http://schemas.microsoft.com/office/drawing/2014/main" id="{BCF93951-BA76-4908-9F5C-8A17351FB367}"/>
              </a:ext>
            </a:extLst>
          </p:cNvPr>
          <p:cNvSpPr txBox="1"/>
          <p:nvPr/>
        </p:nvSpPr>
        <p:spPr>
          <a:xfrm rot="10800000" flipH="1" flipV="1">
            <a:off x="384318" y="475468"/>
            <a:ext cx="11578092" cy="523220"/>
          </a:xfrm>
          <a:prstGeom prst="rect">
            <a:avLst/>
          </a:prstGeom>
          <a:noFill/>
        </p:spPr>
        <p:txBody>
          <a:bodyPr wrap="square" rtlCol="0">
            <a:spAutoFit/>
          </a:bodyPr>
          <a:lstStyle>
            <a:defPPr>
              <a:defRPr lang="en-US"/>
            </a:defPPr>
            <a:lvl1pPr lvl="0">
              <a:defRPr sz="4000" b="1">
                <a:solidFill>
                  <a:schemeClr val="bg1"/>
                </a:solidFill>
                <a:latin typeface="ManifaPro2 Variable" panose="00000500000000000000" pitchFamily="2" charset="-78"/>
                <a:cs typeface="ManifaPro2 Variable" panose="00000500000000000000" pitchFamily="2" charset="-78"/>
              </a:defRPr>
            </a:lvl1pPr>
          </a:lstStyle>
          <a:p>
            <a:r>
              <a:rPr lang="en-US" sz="2800" dirty="0">
                <a:solidFill>
                  <a:srgbClr val="676A6E"/>
                </a:solidFill>
              </a:rPr>
              <a:t>Common Pitfalls, Best Practices and Insights</a:t>
            </a:r>
          </a:p>
        </p:txBody>
      </p:sp>
      <p:sp>
        <p:nvSpPr>
          <p:cNvPr id="13" name="Content Placeholder">
            <a:extLst>
              <a:ext uri="{FF2B5EF4-FFF2-40B4-BE49-F238E27FC236}">
                <a16:creationId xmlns:a16="http://schemas.microsoft.com/office/drawing/2014/main" id="{D9B03177-2E8D-4A1B-8918-FDB0B6914C86}"/>
              </a:ext>
            </a:extLst>
          </p:cNvPr>
          <p:cNvSpPr txBox="1">
            <a:spLocks/>
          </p:cNvSpPr>
          <p:nvPr/>
        </p:nvSpPr>
        <p:spPr>
          <a:xfrm>
            <a:off x="285334" y="4331724"/>
            <a:ext cx="11701140" cy="1694607"/>
          </a:xfrm>
          <a:prstGeom prst="rect">
            <a:avLst/>
          </a:prstGeom>
          <a:noFill/>
          <a:ln w="9525" cmpd="dbl">
            <a:noFill/>
          </a:ln>
        </p:spPr>
        <p:txBody>
          <a:bodyPr vert="horz" lIns="0" tIns="45720" rIns="0" bIns="45720" rtlCol="0">
            <a:noAutofit/>
          </a:bodyPr>
          <a:lstStyle>
            <a:lvl1pPr marL="457200" indent="-457200" algn="l" defTabSz="457200" rtl="0" eaLnBrk="1" latinLnBrk="0" hangingPunct="1">
              <a:spcBef>
                <a:spcPts val="1400"/>
              </a:spcBef>
              <a:buFont typeface="+mj-lt"/>
              <a:buAutoNum type="arabicPeriod"/>
              <a:defRPr sz="2000" kern="1200">
                <a:solidFill>
                  <a:srgbClr val="FFFFFF"/>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rgbClr val="FFFFFF"/>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rgbClr val="FFFFFF"/>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rgbClr val="FFFFFF"/>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0188" lvl="2" indent="-3175">
              <a:lnSpc>
                <a:spcPct val="115000"/>
              </a:lnSpc>
              <a:buNone/>
            </a:pPr>
            <a:r>
              <a:rPr lang="en-US" sz="2000" dirty="0">
                <a:solidFill>
                  <a:srgbClr val="676A6E"/>
                </a:solidFill>
              </a:rPr>
              <a:t>In one incident, equipment manufactured in EU and shipped to the USA had a 50 Hz motor setting</a:t>
            </a:r>
          </a:p>
          <a:p>
            <a:pPr marL="230188" lvl="2" indent="-3175">
              <a:lnSpc>
                <a:spcPct val="115000"/>
              </a:lnSpc>
              <a:buNone/>
            </a:pPr>
            <a:r>
              <a:rPr lang="en-US" sz="2000" dirty="0">
                <a:solidFill>
                  <a:srgbClr val="676A6E"/>
                </a:solidFill>
              </a:rPr>
              <a:t>	when used in the USA plant (60Hz), the motor ran slower, leading to high temp and shutdown. 	</a:t>
            </a:r>
          </a:p>
          <a:p>
            <a:pPr marL="230188" lvl="2" indent="-3175">
              <a:lnSpc>
                <a:spcPct val="115000"/>
              </a:lnSpc>
              <a:buNone/>
            </a:pPr>
            <a:r>
              <a:rPr lang="en-US" sz="2000" dirty="0">
                <a:solidFill>
                  <a:srgbClr val="676A6E"/>
                </a:solidFill>
              </a:rPr>
              <a:t>Operational steps taken while cooling the process led to a propagating </a:t>
            </a:r>
            <a:r>
              <a:rPr lang="en-US" sz="2000" dirty="0">
                <a:solidFill>
                  <a:srgbClr val="E0684A"/>
                </a:solidFill>
              </a:rPr>
              <a:t>fireball explosion</a:t>
            </a:r>
          </a:p>
          <a:p>
            <a:pPr marL="230188" lvl="2" indent="-3175">
              <a:lnSpc>
                <a:spcPct val="115000"/>
              </a:lnSpc>
              <a:buNone/>
            </a:pPr>
            <a:r>
              <a:rPr lang="en-US" sz="1200" dirty="0">
                <a:solidFill>
                  <a:srgbClr val="676A6E"/>
                </a:solidFill>
              </a:rPr>
              <a:t>(</a:t>
            </a:r>
            <a:r>
              <a:rPr lang="en-US" sz="1200" dirty="0" err="1">
                <a:solidFill>
                  <a:srgbClr val="676A6E"/>
                </a:solidFill>
              </a:rPr>
              <a:t>Wincek</a:t>
            </a:r>
            <a:r>
              <a:rPr lang="en-US" sz="1200" dirty="0">
                <a:solidFill>
                  <a:srgbClr val="676A6E"/>
                </a:solidFill>
              </a:rPr>
              <a:t> 2018).</a:t>
            </a:r>
          </a:p>
          <a:p>
            <a:pPr marL="230188" lvl="2" indent="-3175">
              <a:lnSpc>
                <a:spcPct val="115000"/>
              </a:lnSpc>
              <a:buFont typeface="Arial"/>
              <a:buNone/>
            </a:pPr>
            <a:endParaRPr lang="en-US" sz="1800" dirty="0">
              <a:solidFill>
                <a:srgbClr val="000000"/>
              </a:solidFill>
            </a:endParaRPr>
          </a:p>
        </p:txBody>
      </p:sp>
      <p:sp>
        <p:nvSpPr>
          <p:cNvPr id="9" name="Content Placeholder">
            <a:extLst>
              <a:ext uri="{FF2B5EF4-FFF2-40B4-BE49-F238E27FC236}">
                <a16:creationId xmlns:a16="http://schemas.microsoft.com/office/drawing/2014/main" id="{AE13DAB2-81E0-4BE1-9A4D-E4DEFC8A2F12}"/>
              </a:ext>
            </a:extLst>
          </p:cNvPr>
          <p:cNvSpPr txBox="1">
            <a:spLocks/>
          </p:cNvSpPr>
          <p:nvPr/>
        </p:nvSpPr>
        <p:spPr>
          <a:xfrm>
            <a:off x="285334" y="6049862"/>
            <a:ext cx="10681993" cy="366652"/>
          </a:xfrm>
          <a:prstGeom prst="rect">
            <a:avLst/>
          </a:prstGeom>
          <a:noFill/>
          <a:ln w="9525" cmpd="dbl">
            <a:noFill/>
          </a:ln>
        </p:spPr>
        <p:txBody>
          <a:bodyPr vert="horz" lIns="0" tIns="45720" rIns="0" bIns="45720" rtlCol="0">
            <a:noAutofit/>
          </a:bodyPr>
          <a:lstStyle>
            <a:lvl1pPr marL="457200" indent="-457200" algn="l" defTabSz="457200" rtl="0" eaLnBrk="1" latinLnBrk="0" hangingPunct="1">
              <a:spcBef>
                <a:spcPts val="1400"/>
              </a:spcBef>
              <a:buFont typeface="+mj-lt"/>
              <a:buAutoNum type="arabicPeriod"/>
              <a:defRPr sz="2000" kern="1200">
                <a:solidFill>
                  <a:srgbClr val="FFFFFF"/>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rgbClr val="FFFFFF"/>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rgbClr val="FFFFFF"/>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rgbClr val="FFFFFF"/>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0188" lvl="2" indent="-3175">
              <a:lnSpc>
                <a:spcPct val="115000"/>
              </a:lnSpc>
              <a:buNone/>
            </a:pPr>
            <a:r>
              <a:rPr lang="en-US" sz="2000" dirty="0">
                <a:solidFill>
                  <a:srgbClr val="676A6E"/>
                </a:solidFill>
              </a:rPr>
              <a:t>*</a:t>
            </a:r>
            <a:r>
              <a:rPr lang="en-US" sz="1200" dirty="0">
                <a:solidFill>
                  <a:srgbClr val="676A6E"/>
                </a:solidFill>
              </a:rPr>
              <a:t>Generally, PSSR not required if update of safe operating limit is the only change</a:t>
            </a:r>
          </a:p>
          <a:p>
            <a:pPr marL="230188" lvl="2" indent="-3175">
              <a:lnSpc>
                <a:spcPct val="115000"/>
              </a:lnSpc>
              <a:buFont typeface="Arial"/>
              <a:buNone/>
            </a:pPr>
            <a:endParaRPr lang="en-US" sz="1800" dirty="0">
              <a:solidFill>
                <a:srgbClr val="000000"/>
              </a:solidFill>
            </a:endParaRPr>
          </a:p>
        </p:txBody>
      </p:sp>
    </p:spTree>
    <p:custDataLst>
      <p:tags r:id="rId1"/>
    </p:custDataLst>
    <p:extLst>
      <p:ext uri="{BB962C8B-B14F-4D97-AF65-F5344CB8AC3E}">
        <p14:creationId xmlns:p14="http://schemas.microsoft.com/office/powerpoint/2010/main" val="3054901724"/>
      </p:ext>
    </p:extLst>
  </p:cSld>
  <p:clrMapOvr>
    <a:masterClrMapping/>
  </p:clrMapOvr>
  <mc:AlternateContent xmlns:mc="http://schemas.openxmlformats.org/markup-compatibility/2006" xmlns:p14="http://schemas.microsoft.com/office/powerpoint/2010/main">
    <mc:Choice Requires="p14">
      <p:transition spd="slow" p14:dur="2000" advTm="94716"/>
    </mc:Choice>
    <mc:Fallback xmlns="">
      <p:transition spd="slow" advTm="947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B1C4AD24-4A42-8344-ABDA-F02E42F41AA4}"/>
              </a:ext>
            </a:extLst>
          </p:cNvPr>
          <p:cNvSpPr/>
          <p:nvPr/>
        </p:nvSpPr>
        <p:spPr>
          <a:xfrm>
            <a:off x="5962128" y="612462"/>
            <a:ext cx="5524369" cy="5631349"/>
          </a:xfrm>
          <a:custGeom>
            <a:avLst/>
            <a:gdLst>
              <a:gd name="connsiteX0" fmla="*/ 1200657 w 2401314"/>
              <a:gd name="connsiteY0" fmla="*/ 0 h 2552700"/>
              <a:gd name="connsiteX1" fmla="*/ 2401314 w 2401314"/>
              <a:gd name="connsiteY1" fmla="*/ 1200657 h 2552700"/>
              <a:gd name="connsiteX2" fmla="*/ 2401314 w 2401314"/>
              <a:gd name="connsiteY2" fmla="*/ 1308100 h 2552700"/>
              <a:gd name="connsiteX3" fmla="*/ 2401314 w 2401314"/>
              <a:gd name="connsiteY3" fmla="*/ 1352043 h 2552700"/>
              <a:gd name="connsiteX4" fmla="*/ 2401314 w 2401314"/>
              <a:gd name="connsiteY4" fmla="*/ 2552700 h 2552700"/>
              <a:gd name="connsiteX5" fmla="*/ 1200657 w 2401314"/>
              <a:gd name="connsiteY5" fmla="*/ 2552700 h 2552700"/>
              <a:gd name="connsiteX6" fmla="*/ 1124909 w 2401314"/>
              <a:gd name="connsiteY6" fmla="*/ 2552700 h 2552700"/>
              <a:gd name="connsiteX7" fmla="*/ 1124909 w 2401314"/>
              <a:gd name="connsiteY7" fmla="*/ 2548875 h 2552700"/>
              <a:gd name="connsiteX8" fmla="*/ 1077897 w 2401314"/>
              <a:gd name="connsiteY8" fmla="*/ 2546501 h 2552700"/>
              <a:gd name="connsiteX9" fmla="*/ 0 w 2401314"/>
              <a:gd name="connsiteY9" fmla="*/ 1352043 h 2552700"/>
              <a:gd name="connsiteX10" fmla="*/ 0 w 2401314"/>
              <a:gd name="connsiteY10" fmla="*/ 1200657 h 2552700"/>
              <a:gd name="connsiteX11" fmla="*/ 1200657 w 2401314"/>
              <a:gd name="connsiteY11" fmla="*/ 0 h 2552700"/>
              <a:gd name="connsiteX0" fmla="*/ 1200657 w 2401314"/>
              <a:gd name="connsiteY0" fmla="*/ 59 h 2552759"/>
              <a:gd name="connsiteX1" fmla="*/ 2401314 w 2401314"/>
              <a:gd name="connsiteY1" fmla="*/ 1200716 h 2552759"/>
              <a:gd name="connsiteX2" fmla="*/ 2401314 w 2401314"/>
              <a:gd name="connsiteY2" fmla="*/ 1308159 h 2552759"/>
              <a:gd name="connsiteX3" fmla="*/ 2401314 w 2401314"/>
              <a:gd name="connsiteY3" fmla="*/ 1352102 h 2552759"/>
              <a:gd name="connsiteX4" fmla="*/ 2401314 w 2401314"/>
              <a:gd name="connsiteY4" fmla="*/ 2552759 h 2552759"/>
              <a:gd name="connsiteX5" fmla="*/ 1200657 w 2401314"/>
              <a:gd name="connsiteY5" fmla="*/ 2552759 h 2552759"/>
              <a:gd name="connsiteX6" fmla="*/ 1124909 w 2401314"/>
              <a:gd name="connsiteY6" fmla="*/ 2552759 h 2552759"/>
              <a:gd name="connsiteX7" fmla="*/ 1124909 w 2401314"/>
              <a:gd name="connsiteY7" fmla="*/ 2548934 h 2552759"/>
              <a:gd name="connsiteX8" fmla="*/ 1077897 w 2401314"/>
              <a:gd name="connsiteY8" fmla="*/ 2546560 h 2552759"/>
              <a:gd name="connsiteX9" fmla="*/ 0 w 2401314"/>
              <a:gd name="connsiteY9" fmla="*/ 1352102 h 2552759"/>
              <a:gd name="connsiteX10" fmla="*/ 0 w 2401314"/>
              <a:gd name="connsiteY10" fmla="*/ 1200716 h 2552759"/>
              <a:gd name="connsiteX11" fmla="*/ 1200657 w 2401314"/>
              <a:gd name="connsiteY11" fmla="*/ 59 h 2552759"/>
              <a:gd name="connsiteX0" fmla="*/ 1200657 w 2401314"/>
              <a:gd name="connsiteY0" fmla="*/ 59 h 2559337"/>
              <a:gd name="connsiteX1" fmla="*/ 2401314 w 2401314"/>
              <a:gd name="connsiteY1" fmla="*/ 1200716 h 2559337"/>
              <a:gd name="connsiteX2" fmla="*/ 2401314 w 2401314"/>
              <a:gd name="connsiteY2" fmla="*/ 1308159 h 2559337"/>
              <a:gd name="connsiteX3" fmla="*/ 2401314 w 2401314"/>
              <a:gd name="connsiteY3" fmla="*/ 1352102 h 2559337"/>
              <a:gd name="connsiteX4" fmla="*/ 2401314 w 2401314"/>
              <a:gd name="connsiteY4" fmla="*/ 2552759 h 2559337"/>
              <a:gd name="connsiteX5" fmla="*/ 1391431 w 2401314"/>
              <a:gd name="connsiteY5" fmla="*/ 2559337 h 2559337"/>
              <a:gd name="connsiteX6" fmla="*/ 1124909 w 2401314"/>
              <a:gd name="connsiteY6" fmla="*/ 2552759 h 2559337"/>
              <a:gd name="connsiteX7" fmla="*/ 1124909 w 2401314"/>
              <a:gd name="connsiteY7" fmla="*/ 2548934 h 2559337"/>
              <a:gd name="connsiteX8" fmla="*/ 1077897 w 2401314"/>
              <a:gd name="connsiteY8" fmla="*/ 2546560 h 2559337"/>
              <a:gd name="connsiteX9" fmla="*/ 0 w 2401314"/>
              <a:gd name="connsiteY9" fmla="*/ 1352102 h 2559337"/>
              <a:gd name="connsiteX10" fmla="*/ 0 w 2401314"/>
              <a:gd name="connsiteY10" fmla="*/ 1200716 h 2559337"/>
              <a:gd name="connsiteX11" fmla="*/ 1200657 w 2401314"/>
              <a:gd name="connsiteY11" fmla="*/ 59 h 2559337"/>
              <a:gd name="connsiteX0" fmla="*/ 1200657 w 2401314"/>
              <a:gd name="connsiteY0" fmla="*/ 59 h 2559337"/>
              <a:gd name="connsiteX1" fmla="*/ 2401314 w 2401314"/>
              <a:gd name="connsiteY1" fmla="*/ 1200716 h 2559337"/>
              <a:gd name="connsiteX2" fmla="*/ 2401314 w 2401314"/>
              <a:gd name="connsiteY2" fmla="*/ 1308159 h 2559337"/>
              <a:gd name="connsiteX3" fmla="*/ 2401314 w 2401314"/>
              <a:gd name="connsiteY3" fmla="*/ 1352102 h 2559337"/>
              <a:gd name="connsiteX4" fmla="*/ 2401314 w 2401314"/>
              <a:gd name="connsiteY4" fmla="*/ 2552759 h 2559337"/>
              <a:gd name="connsiteX5" fmla="*/ 1391431 w 2401314"/>
              <a:gd name="connsiteY5" fmla="*/ 2559337 h 2559337"/>
              <a:gd name="connsiteX6" fmla="*/ 1124909 w 2401314"/>
              <a:gd name="connsiteY6" fmla="*/ 2552759 h 2559337"/>
              <a:gd name="connsiteX7" fmla="*/ 1194759 w 2401314"/>
              <a:gd name="connsiteY7" fmla="*/ 2555284 h 2559337"/>
              <a:gd name="connsiteX8" fmla="*/ 1077897 w 2401314"/>
              <a:gd name="connsiteY8" fmla="*/ 2546560 h 2559337"/>
              <a:gd name="connsiteX9" fmla="*/ 0 w 2401314"/>
              <a:gd name="connsiteY9" fmla="*/ 1352102 h 2559337"/>
              <a:gd name="connsiteX10" fmla="*/ 0 w 2401314"/>
              <a:gd name="connsiteY10" fmla="*/ 1200716 h 2559337"/>
              <a:gd name="connsiteX11" fmla="*/ 1200657 w 2401314"/>
              <a:gd name="connsiteY11" fmla="*/ 59 h 2559337"/>
              <a:gd name="connsiteX0" fmla="*/ 1200657 w 2401314"/>
              <a:gd name="connsiteY0" fmla="*/ 92 h 2559370"/>
              <a:gd name="connsiteX1" fmla="*/ 2401314 w 2401314"/>
              <a:gd name="connsiteY1" fmla="*/ 1200749 h 2559370"/>
              <a:gd name="connsiteX2" fmla="*/ 2401314 w 2401314"/>
              <a:gd name="connsiteY2" fmla="*/ 1308192 h 2559370"/>
              <a:gd name="connsiteX3" fmla="*/ 2401314 w 2401314"/>
              <a:gd name="connsiteY3" fmla="*/ 1352135 h 2559370"/>
              <a:gd name="connsiteX4" fmla="*/ 2401314 w 2401314"/>
              <a:gd name="connsiteY4" fmla="*/ 2552792 h 2559370"/>
              <a:gd name="connsiteX5" fmla="*/ 1391431 w 2401314"/>
              <a:gd name="connsiteY5" fmla="*/ 2559370 h 2559370"/>
              <a:gd name="connsiteX6" fmla="*/ 1124909 w 2401314"/>
              <a:gd name="connsiteY6" fmla="*/ 2552792 h 2559370"/>
              <a:gd name="connsiteX7" fmla="*/ 1194759 w 2401314"/>
              <a:gd name="connsiteY7" fmla="*/ 2555317 h 2559370"/>
              <a:gd name="connsiteX8" fmla="*/ 1077897 w 2401314"/>
              <a:gd name="connsiteY8" fmla="*/ 2546593 h 2559370"/>
              <a:gd name="connsiteX9" fmla="*/ 0 w 2401314"/>
              <a:gd name="connsiteY9" fmla="*/ 1352135 h 2559370"/>
              <a:gd name="connsiteX10" fmla="*/ 0 w 2401314"/>
              <a:gd name="connsiteY10" fmla="*/ 1250265 h 2559370"/>
              <a:gd name="connsiteX11" fmla="*/ 1200657 w 2401314"/>
              <a:gd name="connsiteY11" fmla="*/ 92 h 2559370"/>
              <a:gd name="connsiteX0" fmla="*/ 1200657 w 2401314"/>
              <a:gd name="connsiteY0" fmla="*/ 949 h 2560227"/>
              <a:gd name="connsiteX1" fmla="*/ 2401314 w 2401314"/>
              <a:gd name="connsiteY1" fmla="*/ 1201606 h 2560227"/>
              <a:gd name="connsiteX2" fmla="*/ 2401314 w 2401314"/>
              <a:gd name="connsiteY2" fmla="*/ 1309049 h 2560227"/>
              <a:gd name="connsiteX3" fmla="*/ 2401314 w 2401314"/>
              <a:gd name="connsiteY3" fmla="*/ 1352992 h 2560227"/>
              <a:gd name="connsiteX4" fmla="*/ 2401314 w 2401314"/>
              <a:gd name="connsiteY4" fmla="*/ 2553649 h 2560227"/>
              <a:gd name="connsiteX5" fmla="*/ 1391431 w 2401314"/>
              <a:gd name="connsiteY5" fmla="*/ 2560227 h 2560227"/>
              <a:gd name="connsiteX6" fmla="*/ 1124909 w 2401314"/>
              <a:gd name="connsiteY6" fmla="*/ 2553649 h 2560227"/>
              <a:gd name="connsiteX7" fmla="*/ 1194759 w 2401314"/>
              <a:gd name="connsiteY7" fmla="*/ 2556174 h 2560227"/>
              <a:gd name="connsiteX8" fmla="*/ 1077897 w 2401314"/>
              <a:gd name="connsiteY8" fmla="*/ 2547450 h 2560227"/>
              <a:gd name="connsiteX9" fmla="*/ 0 w 2401314"/>
              <a:gd name="connsiteY9" fmla="*/ 1352992 h 2560227"/>
              <a:gd name="connsiteX10" fmla="*/ 0 w 2401314"/>
              <a:gd name="connsiteY10" fmla="*/ 1251122 h 2560227"/>
              <a:gd name="connsiteX11" fmla="*/ 1200657 w 2401314"/>
              <a:gd name="connsiteY11" fmla="*/ 949 h 2560227"/>
              <a:gd name="connsiteX0" fmla="*/ 1200657 w 2401314"/>
              <a:gd name="connsiteY0" fmla="*/ 3884 h 2563162"/>
              <a:gd name="connsiteX1" fmla="*/ 2401314 w 2401314"/>
              <a:gd name="connsiteY1" fmla="*/ 1204541 h 2563162"/>
              <a:gd name="connsiteX2" fmla="*/ 2401314 w 2401314"/>
              <a:gd name="connsiteY2" fmla="*/ 1311984 h 2563162"/>
              <a:gd name="connsiteX3" fmla="*/ 2401314 w 2401314"/>
              <a:gd name="connsiteY3" fmla="*/ 1355927 h 2563162"/>
              <a:gd name="connsiteX4" fmla="*/ 2401314 w 2401314"/>
              <a:gd name="connsiteY4" fmla="*/ 2556584 h 2563162"/>
              <a:gd name="connsiteX5" fmla="*/ 1391431 w 2401314"/>
              <a:gd name="connsiteY5" fmla="*/ 2563162 h 2563162"/>
              <a:gd name="connsiteX6" fmla="*/ 1124909 w 2401314"/>
              <a:gd name="connsiteY6" fmla="*/ 2556584 h 2563162"/>
              <a:gd name="connsiteX7" fmla="*/ 1194759 w 2401314"/>
              <a:gd name="connsiteY7" fmla="*/ 2559109 h 2563162"/>
              <a:gd name="connsiteX8" fmla="*/ 1077897 w 2401314"/>
              <a:gd name="connsiteY8" fmla="*/ 2550385 h 2563162"/>
              <a:gd name="connsiteX9" fmla="*/ 0 w 2401314"/>
              <a:gd name="connsiteY9" fmla="*/ 1355927 h 2563162"/>
              <a:gd name="connsiteX10" fmla="*/ 0 w 2401314"/>
              <a:gd name="connsiteY10" fmla="*/ 1254057 h 2563162"/>
              <a:gd name="connsiteX11" fmla="*/ 1200657 w 2401314"/>
              <a:gd name="connsiteY11" fmla="*/ 3884 h 2563162"/>
              <a:gd name="connsiteX0" fmla="*/ 1200657 w 2401314"/>
              <a:gd name="connsiteY0" fmla="*/ 334 h 2559612"/>
              <a:gd name="connsiteX1" fmla="*/ 2401314 w 2401314"/>
              <a:gd name="connsiteY1" fmla="*/ 1200991 h 2559612"/>
              <a:gd name="connsiteX2" fmla="*/ 2401314 w 2401314"/>
              <a:gd name="connsiteY2" fmla="*/ 1308434 h 2559612"/>
              <a:gd name="connsiteX3" fmla="*/ 2401314 w 2401314"/>
              <a:gd name="connsiteY3" fmla="*/ 1352377 h 2559612"/>
              <a:gd name="connsiteX4" fmla="*/ 2401314 w 2401314"/>
              <a:gd name="connsiteY4" fmla="*/ 2553034 h 2559612"/>
              <a:gd name="connsiteX5" fmla="*/ 1391431 w 2401314"/>
              <a:gd name="connsiteY5" fmla="*/ 2559612 h 2559612"/>
              <a:gd name="connsiteX6" fmla="*/ 1124909 w 2401314"/>
              <a:gd name="connsiteY6" fmla="*/ 2553034 h 2559612"/>
              <a:gd name="connsiteX7" fmla="*/ 1194759 w 2401314"/>
              <a:gd name="connsiteY7" fmla="*/ 2555559 h 2559612"/>
              <a:gd name="connsiteX8" fmla="*/ 1077897 w 2401314"/>
              <a:gd name="connsiteY8" fmla="*/ 2546835 h 2559612"/>
              <a:gd name="connsiteX9" fmla="*/ 0 w 2401314"/>
              <a:gd name="connsiteY9" fmla="*/ 1352377 h 2559612"/>
              <a:gd name="connsiteX10" fmla="*/ 0 w 2401314"/>
              <a:gd name="connsiteY10" fmla="*/ 1250507 h 2559612"/>
              <a:gd name="connsiteX11" fmla="*/ 1200657 w 2401314"/>
              <a:gd name="connsiteY11" fmla="*/ 334 h 2559612"/>
              <a:gd name="connsiteX0" fmla="*/ 1200657 w 2401314"/>
              <a:gd name="connsiteY0" fmla="*/ 334 h 2559612"/>
              <a:gd name="connsiteX1" fmla="*/ 2401314 w 2401314"/>
              <a:gd name="connsiteY1" fmla="*/ 1200991 h 2559612"/>
              <a:gd name="connsiteX2" fmla="*/ 2401314 w 2401314"/>
              <a:gd name="connsiteY2" fmla="*/ 1308434 h 2559612"/>
              <a:gd name="connsiteX3" fmla="*/ 2401314 w 2401314"/>
              <a:gd name="connsiteY3" fmla="*/ 1352377 h 2559612"/>
              <a:gd name="connsiteX4" fmla="*/ 2401314 w 2401314"/>
              <a:gd name="connsiteY4" fmla="*/ 2553034 h 2559612"/>
              <a:gd name="connsiteX5" fmla="*/ 1391431 w 2401314"/>
              <a:gd name="connsiteY5" fmla="*/ 2559612 h 2559612"/>
              <a:gd name="connsiteX6" fmla="*/ 1124909 w 2401314"/>
              <a:gd name="connsiteY6" fmla="*/ 2553034 h 2559612"/>
              <a:gd name="connsiteX7" fmla="*/ 1194759 w 2401314"/>
              <a:gd name="connsiteY7" fmla="*/ 2555559 h 2559612"/>
              <a:gd name="connsiteX8" fmla="*/ 1077897 w 2401314"/>
              <a:gd name="connsiteY8" fmla="*/ 2546835 h 2559612"/>
              <a:gd name="connsiteX9" fmla="*/ 0 w 2401314"/>
              <a:gd name="connsiteY9" fmla="*/ 1325715 h 2559612"/>
              <a:gd name="connsiteX10" fmla="*/ 0 w 2401314"/>
              <a:gd name="connsiteY10" fmla="*/ 1250507 h 2559612"/>
              <a:gd name="connsiteX11" fmla="*/ 1200657 w 2401314"/>
              <a:gd name="connsiteY11" fmla="*/ 334 h 2559612"/>
              <a:gd name="connsiteX0" fmla="*/ 1200657 w 2401314"/>
              <a:gd name="connsiteY0" fmla="*/ 474 h 2559752"/>
              <a:gd name="connsiteX1" fmla="*/ 2401314 w 2401314"/>
              <a:gd name="connsiteY1" fmla="*/ 1201131 h 2559752"/>
              <a:gd name="connsiteX2" fmla="*/ 2401314 w 2401314"/>
              <a:gd name="connsiteY2" fmla="*/ 1308574 h 2559752"/>
              <a:gd name="connsiteX3" fmla="*/ 2401314 w 2401314"/>
              <a:gd name="connsiteY3" fmla="*/ 1352517 h 2559752"/>
              <a:gd name="connsiteX4" fmla="*/ 2401314 w 2401314"/>
              <a:gd name="connsiteY4" fmla="*/ 2553174 h 2559752"/>
              <a:gd name="connsiteX5" fmla="*/ 1391431 w 2401314"/>
              <a:gd name="connsiteY5" fmla="*/ 2559752 h 2559752"/>
              <a:gd name="connsiteX6" fmla="*/ 1124909 w 2401314"/>
              <a:gd name="connsiteY6" fmla="*/ 2553174 h 2559752"/>
              <a:gd name="connsiteX7" fmla="*/ 1194759 w 2401314"/>
              <a:gd name="connsiteY7" fmla="*/ 2555699 h 2559752"/>
              <a:gd name="connsiteX8" fmla="*/ 1077897 w 2401314"/>
              <a:gd name="connsiteY8" fmla="*/ 2546975 h 2559752"/>
              <a:gd name="connsiteX9" fmla="*/ 0 w 2401314"/>
              <a:gd name="connsiteY9" fmla="*/ 1325855 h 2559752"/>
              <a:gd name="connsiteX10" fmla="*/ 0 w 2401314"/>
              <a:gd name="connsiteY10" fmla="*/ 1315398 h 2559752"/>
              <a:gd name="connsiteX11" fmla="*/ 1200657 w 2401314"/>
              <a:gd name="connsiteY11" fmla="*/ 474 h 2559752"/>
              <a:gd name="connsiteX0" fmla="*/ 1200657 w 2401314"/>
              <a:gd name="connsiteY0" fmla="*/ 1 h 2559279"/>
              <a:gd name="connsiteX1" fmla="*/ 2401314 w 2401314"/>
              <a:gd name="connsiteY1" fmla="*/ 1200658 h 2559279"/>
              <a:gd name="connsiteX2" fmla="*/ 2401314 w 2401314"/>
              <a:gd name="connsiteY2" fmla="*/ 1308101 h 2559279"/>
              <a:gd name="connsiteX3" fmla="*/ 2401314 w 2401314"/>
              <a:gd name="connsiteY3" fmla="*/ 1352044 h 2559279"/>
              <a:gd name="connsiteX4" fmla="*/ 2401314 w 2401314"/>
              <a:gd name="connsiteY4" fmla="*/ 2552701 h 2559279"/>
              <a:gd name="connsiteX5" fmla="*/ 1391431 w 2401314"/>
              <a:gd name="connsiteY5" fmla="*/ 2559279 h 2559279"/>
              <a:gd name="connsiteX6" fmla="*/ 1124909 w 2401314"/>
              <a:gd name="connsiteY6" fmla="*/ 2552701 h 2559279"/>
              <a:gd name="connsiteX7" fmla="*/ 1194759 w 2401314"/>
              <a:gd name="connsiteY7" fmla="*/ 2555226 h 2559279"/>
              <a:gd name="connsiteX8" fmla="*/ 1077897 w 2401314"/>
              <a:gd name="connsiteY8" fmla="*/ 2546502 h 2559279"/>
              <a:gd name="connsiteX9" fmla="*/ 0 w 2401314"/>
              <a:gd name="connsiteY9" fmla="*/ 1325382 h 2559279"/>
              <a:gd name="connsiteX10" fmla="*/ 0 w 2401314"/>
              <a:gd name="connsiteY10" fmla="*/ 1314925 h 2559279"/>
              <a:gd name="connsiteX11" fmla="*/ 1200657 w 2401314"/>
              <a:gd name="connsiteY11" fmla="*/ 1 h 2559279"/>
              <a:gd name="connsiteX0" fmla="*/ 1200657 w 2401314"/>
              <a:gd name="connsiteY0" fmla="*/ 1 h 2559279"/>
              <a:gd name="connsiteX1" fmla="*/ 2401314 w 2401314"/>
              <a:gd name="connsiteY1" fmla="*/ 1200658 h 2559279"/>
              <a:gd name="connsiteX2" fmla="*/ 2401314 w 2401314"/>
              <a:gd name="connsiteY2" fmla="*/ 1308101 h 2559279"/>
              <a:gd name="connsiteX3" fmla="*/ 2401314 w 2401314"/>
              <a:gd name="connsiteY3" fmla="*/ 1352044 h 2559279"/>
              <a:gd name="connsiteX4" fmla="*/ 2401314 w 2401314"/>
              <a:gd name="connsiteY4" fmla="*/ 2552701 h 2559279"/>
              <a:gd name="connsiteX5" fmla="*/ 1391431 w 2401314"/>
              <a:gd name="connsiteY5" fmla="*/ 2559279 h 2559279"/>
              <a:gd name="connsiteX6" fmla="*/ 1124909 w 2401314"/>
              <a:gd name="connsiteY6" fmla="*/ 2552701 h 2559279"/>
              <a:gd name="connsiteX7" fmla="*/ 1194759 w 2401314"/>
              <a:gd name="connsiteY7" fmla="*/ 2555226 h 2559279"/>
              <a:gd name="connsiteX8" fmla="*/ 1077897 w 2401314"/>
              <a:gd name="connsiteY8" fmla="*/ 2546502 h 2559279"/>
              <a:gd name="connsiteX9" fmla="*/ 0 w 2401314"/>
              <a:gd name="connsiteY9" fmla="*/ 1325382 h 2559279"/>
              <a:gd name="connsiteX10" fmla="*/ 0 w 2401314"/>
              <a:gd name="connsiteY10" fmla="*/ 1314925 h 2559279"/>
              <a:gd name="connsiteX11" fmla="*/ 1200657 w 2401314"/>
              <a:gd name="connsiteY11" fmla="*/ 1 h 2559279"/>
              <a:gd name="connsiteX0" fmla="*/ 1200657 w 2401314"/>
              <a:gd name="connsiteY0" fmla="*/ 1 h 2559279"/>
              <a:gd name="connsiteX1" fmla="*/ 2401314 w 2401314"/>
              <a:gd name="connsiteY1" fmla="*/ 1200658 h 2559279"/>
              <a:gd name="connsiteX2" fmla="*/ 2401314 w 2401314"/>
              <a:gd name="connsiteY2" fmla="*/ 1308101 h 2559279"/>
              <a:gd name="connsiteX3" fmla="*/ 2401314 w 2401314"/>
              <a:gd name="connsiteY3" fmla="*/ 1352044 h 2559279"/>
              <a:gd name="connsiteX4" fmla="*/ 2401314 w 2401314"/>
              <a:gd name="connsiteY4" fmla="*/ 2552701 h 2559279"/>
              <a:gd name="connsiteX5" fmla="*/ 1391431 w 2401314"/>
              <a:gd name="connsiteY5" fmla="*/ 2559279 h 2559279"/>
              <a:gd name="connsiteX6" fmla="*/ 1124909 w 2401314"/>
              <a:gd name="connsiteY6" fmla="*/ 2552701 h 2559279"/>
              <a:gd name="connsiteX7" fmla="*/ 1194759 w 2401314"/>
              <a:gd name="connsiteY7" fmla="*/ 2555226 h 2559279"/>
              <a:gd name="connsiteX8" fmla="*/ 1077897 w 2401314"/>
              <a:gd name="connsiteY8" fmla="*/ 2546502 h 2559279"/>
              <a:gd name="connsiteX9" fmla="*/ 0 w 2401314"/>
              <a:gd name="connsiteY9" fmla="*/ 1325382 h 2559279"/>
              <a:gd name="connsiteX10" fmla="*/ 0 w 2401314"/>
              <a:gd name="connsiteY10" fmla="*/ 1314925 h 2559279"/>
              <a:gd name="connsiteX11" fmla="*/ 1200657 w 2401314"/>
              <a:gd name="connsiteY11" fmla="*/ 1 h 2559279"/>
              <a:gd name="connsiteX0" fmla="*/ 1200657 w 2401314"/>
              <a:gd name="connsiteY0" fmla="*/ 1 h 2559279"/>
              <a:gd name="connsiteX1" fmla="*/ 2401314 w 2401314"/>
              <a:gd name="connsiteY1" fmla="*/ 1200658 h 2559279"/>
              <a:gd name="connsiteX2" fmla="*/ 2401314 w 2401314"/>
              <a:gd name="connsiteY2" fmla="*/ 1308101 h 2559279"/>
              <a:gd name="connsiteX3" fmla="*/ 2401314 w 2401314"/>
              <a:gd name="connsiteY3" fmla="*/ 1352044 h 2559279"/>
              <a:gd name="connsiteX4" fmla="*/ 2401314 w 2401314"/>
              <a:gd name="connsiteY4" fmla="*/ 2552701 h 2559279"/>
              <a:gd name="connsiteX5" fmla="*/ 1391431 w 2401314"/>
              <a:gd name="connsiteY5" fmla="*/ 2559279 h 2559279"/>
              <a:gd name="connsiteX6" fmla="*/ 1124909 w 2401314"/>
              <a:gd name="connsiteY6" fmla="*/ 2552701 h 2559279"/>
              <a:gd name="connsiteX7" fmla="*/ 1194759 w 2401314"/>
              <a:gd name="connsiteY7" fmla="*/ 2555226 h 2559279"/>
              <a:gd name="connsiteX8" fmla="*/ 1077897 w 2401314"/>
              <a:gd name="connsiteY8" fmla="*/ 2546502 h 2559279"/>
              <a:gd name="connsiteX9" fmla="*/ 0 w 2401314"/>
              <a:gd name="connsiteY9" fmla="*/ 1325382 h 2559279"/>
              <a:gd name="connsiteX10" fmla="*/ 0 w 2401314"/>
              <a:gd name="connsiteY10" fmla="*/ 1314925 h 2559279"/>
              <a:gd name="connsiteX11" fmla="*/ 1200657 w 2401314"/>
              <a:gd name="connsiteY11" fmla="*/ 1 h 2559279"/>
              <a:gd name="connsiteX0" fmla="*/ 1205286 w 2405943"/>
              <a:gd name="connsiteY0" fmla="*/ 1 h 2559279"/>
              <a:gd name="connsiteX1" fmla="*/ 2405943 w 2405943"/>
              <a:gd name="connsiteY1" fmla="*/ 1200658 h 2559279"/>
              <a:gd name="connsiteX2" fmla="*/ 2405943 w 2405943"/>
              <a:gd name="connsiteY2" fmla="*/ 1308101 h 2559279"/>
              <a:gd name="connsiteX3" fmla="*/ 2405943 w 2405943"/>
              <a:gd name="connsiteY3" fmla="*/ 1352044 h 2559279"/>
              <a:gd name="connsiteX4" fmla="*/ 2405943 w 2405943"/>
              <a:gd name="connsiteY4" fmla="*/ 2552701 h 2559279"/>
              <a:gd name="connsiteX5" fmla="*/ 1396060 w 2405943"/>
              <a:gd name="connsiteY5" fmla="*/ 2559279 h 2559279"/>
              <a:gd name="connsiteX6" fmla="*/ 1129538 w 2405943"/>
              <a:gd name="connsiteY6" fmla="*/ 2552701 h 2559279"/>
              <a:gd name="connsiteX7" fmla="*/ 1199388 w 2405943"/>
              <a:gd name="connsiteY7" fmla="*/ 2555226 h 2559279"/>
              <a:gd name="connsiteX8" fmla="*/ 1082526 w 2405943"/>
              <a:gd name="connsiteY8" fmla="*/ 2546502 h 2559279"/>
              <a:gd name="connsiteX9" fmla="*/ 4629 w 2405943"/>
              <a:gd name="connsiteY9" fmla="*/ 1325382 h 2559279"/>
              <a:gd name="connsiteX10" fmla="*/ 4629 w 2405943"/>
              <a:gd name="connsiteY10" fmla="*/ 1314925 h 2559279"/>
              <a:gd name="connsiteX11" fmla="*/ 1205286 w 2405943"/>
              <a:gd name="connsiteY11" fmla="*/ 1 h 2559279"/>
              <a:gd name="connsiteX0" fmla="*/ 1201434 w 2402091"/>
              <a:gd name="connsiteY0" fmla="*/ 434 h 2559712"/>
              <a:gd name="connsiteX1" fmla="*/ 2402091 w 2402091"/>
              <a:gd name="connsiteY1" fmla="*/ 1201091 h 2559712"/>
              <a:gd name="connsiteX2" fmla="*/ 2402091 w 2402091"/>
              <a:gd name="connsiteY2" fmla="*/ 1308534 h 2559712"/>
              <a:gd name="connsiteX3" fmla="*/ 2402091 w 2402091"/>
              <a:gd name="connsiteY3" fmla="*/ 1352477 h 2559712"/>
              <a:gd name="connsiteX4" fmla="*/ 2402091 w 2402091"/>
              <a:gd name="connsiteY4" fmla="*/ 2553134 h 2559712"/>
              <a:gd name="connsiteX5" fmla="*/ 1392208 w 2402091"/>
              <a:gd name="connsiteY5" fmla="*/ 2559712 h 2559712"/>
              <a:gd name="connsiteX6" fmla="*/ 1125686 w 2402091"/>
              <a:gd name="connsiteY6" fmla="*/ 2553134 h 2559712"/>
              <a:gd name="connsiteX7" fmla="*/ 1195536 w 2402091"/>
              <a:gd name="connsiteY7" fmla="*/ 2555659 h 2559712"/>
              <a:gd name="connsiteX8" fmla="*/ 1078674 w 2402091"/>
              <a:gd name="connsiteY8" fmla="*/ 2546935 h 2559712"/>
              <a:gd name="connsiteX9" fmla="*/ 777 w 2402091"/>
              <a:gd name="connsiteY9" fmla="*/ 1325815 h 2559712"/>
              <a:gd name="connsiteX10" fmla="*/ 88185 w 2402091"/>
              <a:gd name="connsiteY10" fmla="*/ 1310288 h 2559712"/>
              <a:gd name="connsiteX11" fmla="*/ 1201434 w 2402091"/>
              <a:gd name="connsiteY11" fmla="*/ 434 h 2559712"/>
              <a:gd name="connsiteX0" fmla="*/ 1200657 w 2401314"/>
              <a:gd name="connsiteY0" fmla="*/ 434 h 2559712"/>
              <a:gd name="connsiteX1" fmla="*/ 2401314 w 2401314"/>
              <a:gd name="connsiteY1" fmla="*/ 1201091 h 2559712"/>
              <a:gd name="connsiteX2" fmla="*/ 2401314 w 2401314"/>
              <a:gd name="connsiteY2" fmla="*/ 1308534 h 2559712"/>
              <a:gd name="connsiteX3" fmla="*/ 2401314 w 2401314"/>
              <a:gd name="connsiteY3" fmla="*/ 1352477 h 2559712"/>
              <a:gd name="connsiteX4" fmla="*/ 2401314 w 2401314"/>
              <a:gd name="connsiteY4" fmla="*/ 2553134 h 2559712"/>
              <a:gd name="connsiteX5" fmla="*/ 1391431 w 2401314"/>
              <a:gd name="connsiteY5" fmla="*/ 2559712 h 2559712"/>
              <a:gd name="connsiteX6" fmla="*/ 1124909 w 2401314"/>
              <a:gd name="connsiteY6" fmla="*/ 2553134 h 2559712"/>
              <a:gd name="connsiteX7" fmla="*/ 1194759 w 2401314"/>
              <a:gd name="connsiteY7" fmla="*/ 2555659 h 2559712"/>
              <a:gd name="connsiteX8" fmla="*/ 1077897 w 2401314"/>
              <a:gd name="connsiteY8" fmla="*/ 2546935 h 2559712"/>
              <a:gd name="connsiteX9" fmla="*/ 0 w 2401314"/>
              <a:gd name="connsiteY9" fmla="*/ 1325815 h 2559712"/>
              <a:gd name="connsiteX10" fmla="*/ 1200657 w 2401314"/>
              <a:gd name="connsiteY10" fmla="*/ 434 h 2559712"/>
              <a:gd name="connsiteX0" fmla="*/ 1201271 w 2401928"/>
              <a:gd name="connsiteY0" fmla="*/ 434 h 2559712"/>
              <a:gd name="connsiteX1" fmla="*/ 2401928 w 2401928"/>
              <a:gd name="connsiteY1" fmla="*/ 1201091 h 2559712"/>
              <a:gd name="connsiteX2" fmla="*/ 2401928 w 2401928"/>
              <a:gd name="connsiteY2" fmla="*/ 1308534 h 2559712"/>
              <a:gd name="connsiteX3" fmla="*/ 2401928 w 2401928"/>
              <a:gd name="connsiteY3" fmla="*/ 1352477 h 2559712"/>
              <a:gd name="connsiteX4" fmla="*/ 2401928 w 2401928"/>
              <a:gd name="connsiteY4" fmla="*/ 2553134 h 2559712"/>
              <a:gd name="connsiteX5" fmla="*/ 1392045 w 2401928"/>
              <a:gd name="connsiteY5" fmla="*/ 2559712 h 2559712"/>
              <a:gd name="connsiteX6" fmla="*/ 1125523 w 2401928"/>
              <a:gd name="connsiteY6" fmla="*/ 2553134 h 2559712"/>
              <a:gd name="connsiteX7" fmla="*/ 1195373 w 2401928"/>
              <a:gd name="connsiteY7" fmla="*/ 2555659 h 2559712"/>
              <a:gd name="connsiteX8" fmla="*/ 1078511 w 2401928"/>
              <a:gd name="connsiteY8" fmla="*/ 2546935 h 2559712"/>
              <a:gd name="connsiteX9" fmla="*/ 614 w 2401928"/>
              <a:gd name="connsiteY9" fmla="*/ 1325815 h 2559712"/>
              <a:gd name="connsiteX10" fmla="*/ 1201271 w 2401928"/>
              <a:gd name="connsiteY10" fmla="*/ 434 h 2559712"/>
              <a:gd name="connsiteX0" fmla="*/ 1201271 w 2406244"/>
              <a:gd name="connsiteY0" fmla="*/ 972 h 2560250"/>
              <a:gd name="connsiteX1" fmla="*/ 2401928 w 2406244"/>
              <a:gd name="connsiteY1" fmla="*/ 1201629 h 2560250"/>
              <a:gd name="connsiteX2" fmla="*/ 2401928 w 2406244"/>
              <a:gd name="connsiteY2" fmla="*/ 1309072 h 2560250"/>
              <a:gd name="connsiteX3" fmla="*/ 2401928 w 2406244"/>
              <a:gd name="connsiteY3" fmla="*/ 1353015 h 2560250"/>
              <a:gd name="connsiteX4" fmla="*/ 2401928 w 2406244"/>
              <a:gd name="connsiteY4" fmla="*/ 2553672 h 2560250"/>
              <a:gd name="connsiteX5" fmla="*/ 1392045 w 2406244"/>
              <a:gd name="connsiteY5" fmla="*/ 2560250 h 2560250"/>
              <a:gd name="connsiteX6" fmla="*/ 1125523 w 2406244"/>
              <a:gd name="connsiteY6" fmla="*/ 2553672 h 2560250"/>
              <a:gd name="connsiteX7" fmla="*/ 1195373 w 2406244"/>
              <a:gd name="connsiteY7" fmla="*/ 2556197 h 2560250"/>
              <a:gd name="connsiteX8" fmla="*/ 1078511 w 2406244"/>
              <a:gd name="connsiteY8" fmla="*/ 2547473 h 2560250"/>
              <a:gd name="connsiteX9" fmla="*/ 614 w 2406244"/>
              <a:gd name="connsiteY9" fmla="*/ 1326353 h 2560250"/>
              <a:gd name="connsiteX10" fmla="*/ 1201271 w 2406244"/>
              <a:gd name="connsiteY10" fmla="*/ 972 h 2560250"/>
              <a:gd name="connsiteX0" fmla="*/ 1201271 w 2406244"/>
              <a:gd name="connsiteY0" fmla="*/ 1192 h 2560470"/>
              <a:gd name="connsiteX1" fmla="*/ 2401928 w 2406244"/>
              <a:gd name="connsiteY1" fmla="*/ 1201849 h 2560470"/>
              <a:gd name="connsiteX2" fmla="*/ 2401928 w 2406244"/>
              <a:gd name="connsiteY2" fmla="*/ 1309292 h 2560470"/>
              <a:gd name="connsiteX3" fmla="*/ 2401928 w 2406244"/>
              <a:gd name="connsiteY3" fmla="*/ 1353235 h 2560470"/>
              <a:gd name="connsiteX4" fmla="*/ 2401928 w 2406244"/>
              <a:gd name="connsiteY4" fmla="*/ 2553892 h 2560470"/>
              <a:gd name="connsiteX5" fmla="*/ 1392045 w 2406244"/>
              <a:gd name="connsiteY5" fmla="*/ 2560470 h 2560470"/>
              <a:gd name="connsiteX6" fmla="*/ 1125523 w 2406244"/>
              <a:gd name="connsiteY6" fmla="*/ 2553892 h 2560470"/>
              <a:gd name="connsiteX7" fmla="*/ 1195373 w 2406244"/>
              <a:gd name="connsiteY7" fmla="*/ 2556417 h 2560470"/>
              <a:gd name="connsiteX8" fmla="*/ 1078511 w 2406244"/>
              <a:gd name="connsiteY8" fmla="*/ 2547693 h 2560470"/>
              <a:gd name="connsiteX9" fmla="*/ 614 w 2406244"/>
              <a:gd name="connsiteY9" fmla="*/ 1326573 h 2560470"/>
              <a:gd name="connsiteX10" fmla="*/ 1201271 w 2406244"/>
              <a:gd name="connsiteY10" fmla="*/ 1192 h 2560470"/>
              <a:gd name="connsiteX0" fmla="*/ 1200711 w 2405684"/>
              <a:gd name="connsiteY0" fmla="*/ 1192 h 2560470"/>
              <a:gd name="connsiteX1" fmla="*/ 2401368 w 2405684"/>
              <a:gd name="connsiteY1" fmla="*/ 1201849 h 2560470"/>
              <a:gd name="connsiteX2" fmla="*/ 2401368 w 2405684"/>
              <a:gd name="connsiteY2" fmla="*/ 1309292 h 2560470"/>
              <a:gd name="connsiteX3" fmla="*/ 2401368 w 2405684"/>
              <a:gd name="connsiteY3" fmla="*/ 1353235 h 2560470"/>
              <a:gd name="connsiteX4" fmla="*/ 2401368 w 2405684"/>
              <a:gd name="connsiteY4" fmla="*/ 2553892 h 2560470"/>
              <a:gd name="connsiteX5" fmla="*/ 1391485 w 2405684"/>
              <a:gd name="connsiteY5" fmla="*/ 2560470 h 2560470"/>
              <a:gd name="connsiteX6" fmla="*/ 1124963 w 2405684"/>
              <a:gd name="connsiteY6" fmla="*/ 2553892 h 2560470"/>
              <a:gd name="connsiteX7" fmla="*/ 1194813 w 2405684"/>
              <a:gd name="connsiteY7" fmla="*/ 2556417 h 2560470"/>
              <a:gd name="connsiteX8" fmla="*/ 1077951 w 2405684"/>
              <a:gd name="connsiteY8" fmla="*/ 2547693 h 2560470"/>
              <a:gd name="connsiteX9" fmla="*/ 54 w 2405684"/>
              <a:gd name="connsiteY9" fmla="*/ 1326573 h 2560470"/>
              <a:gd name="connsiteX10" fmla="*/ 1200711 w 2405684"/>
              <a:gd name="connsiteY10" fmla="*/ 1192 h 256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5684" h="2560470">
                <a:moveTo>
                  <a:pt x="1200711" y="1192"/>
                </a:moveTo>
                <a:cubicBezTo>
                  <a:pt x="1586362" y="-17007"/>
                  <a:pt x="2391656" y="163546"/>
                  <a:pt x="2401368" y="1201849"/>
                </a:cubicBezTo>
                <a:cubicBezTo>
                  <a:pt x="2411080" y="2240152"/>
                  <a:pt x="2401368" y="1273478"/>
                  <a:pt x="2401368" y="1309292"/>
                </a:cubicBezTo>
                <a:lnTo>
                  <a:pt x="2401368" y="1353235"/>
                </a:lnTo>
                <a:lnTo>
                  <a:pt x="2401368" y="2553892"/>
                </a:lnTo>
                <a:lnTo>
                  <a:pt x="1391485" y="2560470"/>
                </a:lnTo>
                <a:lnTo>
                  <a:pt x="1124963" y="2553892"/>
                </a:lnTo>
                <a:lnTo>
                  <a:pt x="1194813" y="2556417"/>
                </a:lnTo>
                <a:lnTo>
                  <a:pt x="1077951" y="2547693"/>
                </a:lnTo>
                <a:cubicBezTo>
                  <a:pt x="472512" y="2486208"/>
                  <a:pt x="-5838" y="2460826"/>
                  <a:pt x="54" y="1326573"/>
                </a:cubicBezTo>
                <a:cubicBezTo>
                  <a:pt x="5946" y="192320"/>
                  <a:pt x="800492" y="21979"/>
                  <a:pt x="1200711" y="1192"/>
                </a:cubicBezTo>
                <a:close/>
              </a:path>
            </a:pathLst>
          </a:custGeom>
          <a:blipFill>
            <a:blip r:embed="rId3" cstate="email">
              <a:extLst>
                <a:ext uri="{28A0092B-C50C-407E-A947-70E740481C1C}">
                  <a14:useLocalDpi xmlns:a14="http://schemas.microsoft.com/office/drawing/2010/main"/>
                </a:ext>
              </a:extLst>
            </a:blip>
            <a:stretch>
              <a:fillRect/>
            </a:stretch>
          </a:blip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x-none" dirty="0"/>
          </a:p>
        </p:txBody>
      </p:sp>
      <p:sp>
        <p:nvSpPr>
          <p:cNvPr id="12" name="Content Placeholder 41">
            <a:extLst>
              <a:ext uri="{FF2B5EF4-FFF2-40B4-BE49-F238E27FC236}">
                <a16:creationId xmlns:a16="http://schemas.microsoft.com/office/drawing/2014/main" id="{D32761CD-0994-004F-A017-06702F940214}"/>
              </a:ext>
            </a:extLst>
          </p:cNvPr>
          <p:cNvSpPr txBox="1">
            <a:spLocks/>
          </p:cNvSpPr>
          <p:nvPr/>
        </p:nvSpPr>
        <p:spPr>
          <a:xfrm>
            <a:off x="478397" y="1467439"/>
            <a:ext cx="4317311" cy="4325459"/>
          </a:xfrm>
          <a:prstGeom prst="rect">
            <a:avLst/>
          </a:prstGeom>
          <a:noFill/>
        </p:spPr>
        <p:txBody>
          <a:bodyPr vert="horz" lIns="0" tIns="45720" rIns="0" bIns="45720" rtlCol="0">
            <a:noAutofit/>
          </a:bodyPr>
          <a:lstStyle>
            <a:lvl1pPr marL="230188" indent="-230188" algn="l" defTabSz="457200" rtl="0" eaLnBrk="1" latinLnBrk="0" hangingPunct="1">
              <a:spcBef>
                <a:spcPts val="600"/>
              </a:spcBef>
              <a:buFont typeface="Arial"/>
              <a:buNone/>
              <a:defRPr sz="1600" kern="1200">
                <a:solidFill>
                  <a:schemeClr val="tx1"/>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dirty="0">
                <a:solidFill>
                  <a:schemeClr val="bg1"/>
                </a:solidFill>
              </a:rPr>
              <a:t>We are one of the world's largest integrated energy and chemicals companies, creating value across the hydrocarbon chain, and delivering societal and economic benefits to people and communities around the globe who rely on the vital energy we supply. </a:t>
            </a:r>
          </a:p>
          <a:p>
            <a:pPr marL="0" indent="0"/>
            <a:endParaRPr lang="en-US" dirty="0">
              <a:solidFill>
                <a:schemeClr val="bg1"/>
              </a:solidFill>
            </a:endParaRPr>
          </a:p>
          <a:p>
            <a:pPr marL="285750" lvl="1" indent="-285750">
              <a:buFont typeface="Arial" panose="020B0604020202020204" pitchFamily="34" charset="0"/>
              <a:buChar char="•"/>
            </a:pPr>
            <a:r>
              <a:rPr lang="en-US" dirty="0">
                <a:solidFill>
                  <a:schemeClr val="bg1"/>
                </a:solidFill>
              </a:rPr>
              <a:t>We are committed to playing a leading role in the energy transition. </a:t>
            </a:r>
          </a:p>
          <a:p>
            <a:pPr marL="285750" lvl="1" indent="-285750">
              <a:buFont typeface="Arial" panose="020B0604020202020204" pitchFamily="34" charset="0"/>
              <a:buChar char="•"/>
            </a:pPr>
            <a:r>
              <a:rPr lang="en-US" dirty="0">
                <a:solidFill>
                  <a:schemeClr val="bg1"/>
                </a:solidFill>
              </a:rPr>
              <a:t>For our customers, we are a supplier of choice. </a:t>
            </a:r>
          </a:p>
          <a:p>
            <a:pPr marL="285750" lvl="1" indent="-285750">
              <a:buFont typeface="Arial" panose="020B0604020202020204" pitchFamily="34" charset="0"/>
              <a:buChar char="•"/>
            </a:pPr>
            <a:r>
              <a:rPr lang="en-US" dirty="0">
                <a:solidFill>
                  <a:schemeClr val="bg1"/>
                </a:solidFill>
              </a:rPr>
              <a:t>For our shareholders, we provide long-term value creation. </a:t>
            </a:r>
          </a:p>
          <a:p>
            <a:pPr marL="285750" lvl="1" indent="-285750">
              <a:buFont typeface="Arial" panose="020B0604020202020204" pitchFamily="34" charset="0"/>
              <a:buChar char="•"/>
            </a:pPr>
            <a:r>
              <a:rPr lang="en-US" dirty="0">
                <a:solidFill>
                  <a:schemeClr val="bg1"/>
                </a:solidFill>
              </a:rPr>
              <a:t>For communities around the world, our ambition is to provide reliable, affordable, and more sustainable energy.</a:t>
            </a:r>
          </a:p>
          <a:p>
            <a:endParaRPr lang="x-none" dirty="0">
              <a:solidFill>
                <a:schemeClr val="bg1"/>
              </a:solidFill>
            </a:endParaRPr>
          </a:p>
        </p:txBody>
      </p:sp>
      <p:sp>
        <p:nvSpPr>
          <p:cNvPr id="15" name="Text Placeholder 42">
            <a:extLst>
              <a:ext uri="{FF2B5EF4-FFF2-40B4-BE49-F238E27FC236}">
                <a16:creationId xmlns:a16="http://schemas.microsoft.com/office/drawing/2014/main" id="{68E7D74A-A421-F544-887F-740AA83E35AF}"/>
              </a:ext>
            </a:extLst>
          </p:cNvPr>
          <p:cNvSpPr txBox="1">
            <a:spLocks/>
          </p:cNvSpPr>
          <p:nvPr/>
        </p:nvSpPr>
        <p:spPr>
          <a:xfrm>
            <a:off x="478397" y="554697"/>
            <a:ext cx="4524375" cy="520700"/>
          </a:xfrm>
          <a:prstGeom prst="rect">
            <a:avLst/>
          </a:prstGeom>
          <a:noFill/>
        </p:spPr>
        <p:txBody>
          <a:bodyPr vert="horz" lIns="0" tIns="0" rIns="0" bIns="0" rtlCol="0">
            <a:noAutofit/>
          </a:bodyPr>
          <a:lstStyle>
            <a:lvl1pPr marL="230188" indent="-230188" algn="l" defTabSz="457200" rtl="0" eaLnBrk="1" latinLnBrk="0" hangingPunct="1">
              <a:spcBef>
                <a:spcPts val="600"/>
              </a:spcBef>
              <a:buFont typeface="Arial"/>
              <a:buNone/>
              <a:defRPr sz="2400" kern="1200">
                <a:solidFill>
                  <a:srgbClr val="0F3699"/>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solidFill>
                  <a:schemeClr val="bg1"/>
                </a:solidFill>
              </a:rPr>
              <a:t>Who we are</a:t>
            </a:r>
          </a:p>
        </p:txBody>
      </p:sp>
      <p:sp>
        <p:nvSpPr>
          <p:cNvPr id="16" name="Text Placeholder 43">
            <a:extLst>
              <a:ext uri="{FF2B5EF4-FFF2-40B4-BE49-F238E27FC236}">
                <a16:creationId xmlns:a16="http://schemas.microsoft.com/office/drawing/2014/main" id="{76FB9754-640D-484B-A915-F0E4E5226D97}"/>
              </a:ext>
            </a:extLst>
          </p:cNvPr>
          <p:cNvSpPr>
            <a:spLocks noGrp="1"/>
          </p:cNvSpPr>
          <p:nvPr>
            <p:ph type="body" sz="quarter" idx="15"/>
          </p:nvPr>
        </p:nvSpPr>
        <p:spPr>
          <a:xfrm>
            <a:off x="593081" y="1087404"/>
            <a:ext cx="4524375" cy="520700"/>
          </a:xfrm>
        </p:spPr>
        <p:txBody>
          <a:bodyPr/>
          <a:lstStyle/>
          <a:p>
            <a:r>
              <a:rPr lang="en-US" dirty="0"/>
              <a:t>www.aramco.com</a:t>
            </a:r>
          </a:p>
        </p:txBody>
      </p:sp>
    </p:spTree>
    <p:extLst>
      <p:ext uri="{BB962C8B-B14F-4D97-AF65-F5344CB8AC3E}">
        <p14:creationId xmlns:p14="http://schemas.microsoft.com/office/powerpoint/2010/main" val="2909704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p:cNvSpPr>
            <a:spLocks noGrp="1"/>
          </p:cNvSpPr>
          <p:nvPr>
            <p:ph idx="1"/>
          </p:nvPr>
        </p:nvSpPr>
        <p:spPr>
          <a:xfrm>
            <a:off x="453383" y="1598924"/>
            <a:ext cx="11850130" cy="4513118"/>
          </a:xfrm>
          <a:ln w="9525" cmpd="dbl">
            <a:noFill/>
          </a:ln>
        </p:spPr>
        <p:txBody>
          <a:bodyPr>
            <a:noAutofit/>
          </a:bodyPr>
          <a:lstStyle/>
          <a:p>
            <a:pPr marL="230188" lvl="2" indent="-3175">
              <a:lnSpc>
                <a:spcPct val="115000"/>
              </a:lnSpc>
              <a:buNone/>
            </a:pPr>
            <a:r>
              <a:rPr lang="en-US" sz="2000" dirty="0">
                <a:solidFill>
                  <a:srgbClr val="1A4891"/>
                </a:solidFill>
              </a:rPr>
              <a:t>Aramco PSSR Guidelines </a:t>
            </a:r>
          </a:p>
          <a:p>
            <a:pPr marL="227013" lvl="2" indent="0">
              <a:lnSpc>
                <a:spcPct val="115000"/>
              </a:lnSpc>
              <a:buNone/>
            </a:pPr>
            <a:r>
              <a:rPr lang="en-US" sz="2000" dirty="0">
                <a:solidFill>
                  <a:srgbClr val="1A4891"/>
                </a:solidFill>
              </a:rPr>
              <a:t>	-	Checklists</a:t>
            </a:r>
          </a:p>
          <a:p>
            <a:pPr marL="227013" lvl="2" indent="0">
              <a:lnSpc>
                <a:spcPct val="115000"/>
              </a:lnSpc>
              <a:buNone/>
            </a:pPr>
            <a:r>
              <a:rPr lang="en-US" sz="2000" dirty="0">
                <a:solidFill>
                  <a:srgbClr val="1A4891"/>
                </a:solidFill>
              </a:rPr>
              <a:t>	-	Multi-disciplinary field walkthrough</a:t>
            </a:r>
          </a:p>
          <a:p>
            <a:pPr marL="230188" lvl="2" indent="-3175">
              <a:lnSpc>
                <a:spcPct val="115000"/>
              </a:lnSpc>
              <a:buNone/>
            </a:pPr>
            <a:endParaRPr lang="en-US" sz="2000" dirty="0">
              <a:solidFill>
                <a:srgbClr val="1A4891"/>
              </a:solidFill>
            </a:endParaRPr>
          </a:p>
          <a:p>
            <a:pPr marL="230188" lvl="2" indent="-3175">
              <a:lnSpc>
                <a:spcPct val="115000"/>
              </a:lnSpc>
              <a:buNone/>
            </a:pPr>
            <a:r>
              <a:rPr lang="en-US" sz="2000" dirty="0">
                <a:solidFill>
                  <a:srgbClr val="1A4891"/>
                </a:solidFill>
              </a:rPr>
              <a:t>This ensures, for example:</a:t>
            </a:r>
          </a:p>
          <a:p>
            <a:pPr marL="230188" lvl="2" indent="-3175">
              <a:lnSpc>
                <a:spcPct val="115000"/>
              </a:lnSpc>
              <a:buNone/>
            </a:pPr>
            <a:r>
              <a:rPr lang="en-US" sz="2000" dirty="0">
                <a:solidFill>
                  <a:srgbClr val="1A4891"/>
                </a:solidFill>
              </a:rPr>
              <a:t>		-	That the systems are laid out as per the process</a:t>
            </a:r>
          </a:p>
          <a:p>
            <a:pPr marL="230188" lvl="2" indent="-3175">
              <a:lnSpc>
                <a:spcPct val="115000"/>
              </a:lnSpc>
              <a:buNone/>
            </a:pPr>
            <a:r>
              <a:rPr lang="en-US" sz="2000" dirty="0">
                <a:solidFill>
                  <a:srgbClr val="1A4891"/>
                </a:solidFill>
              </a:rPr>
              <a:t>			-	Car-seals are applied, </a:t>
            </a:r>
          </a:p>
          <a:p>
            <a:pPr marL="230188" lvl="2" indent="-3175">
              <a:lnSpc>
                <a:spcPct val="115000"/>
              </a:lnSpc>
              <a:buNone/>
            </a:pPr>
            <a:r>
              <a:rPr lang="en-US" sz="2000" dirty="0">
                <a:solidFill>
                  <a:srgbClr val="1A4891"/>
                </a:solidFill>
              </a:rPr>
              <a:t>				-	Training records available</a:t>
            </a:r>
          </a:p>
          <a:p>
            <a:pPr marL="230188" lvl="2" indent="-3175">
              <a:lnSpc>
                <a:spcPct val="115000"/>
              </a:lnSpc>
              <a:buNone/>
            </a:pPr>
            <a:r>
              <a:rPr lang="en-US" sz="2000" dirty="0">
                <a:solidFill>
                  <a:srgbClr val="1A4891"/>
                </a:solidFill>
              </a:rPr>
              <a:t>					-	Control room changes are implemented </a:t>
            </a:r>
          </a:p>
          <a:p>
            <a:pPr marL="230188" lvl="2" indent="-3175">
              <a:lnSpc>
                <a:spcPct val="115000"/>
              </a:lnSpc>
              <a:buNone/>
            </a:pPr>
            <a:r>
              <a:rPr lang="en-US" sz="2000" dirty="0">
                <a:solidFill>
                  <a:srgbClr val="1A4891"/>
                </a:solidFill>
              </a:rPr>
              <a:t>						-	Safety warnings and CHB/MSDS are attached</a:t>
            </a:r>
          </a:p>
          <a:p>
            <a:pPr marL="230188" lvl="2" indent="-3175">
              <a:lnSpc>
                <a:spcPct val="115000"/>
              </a:lnSpc>
              <a:buNone/>
            </a:pPr>
            <a:endParaRPr lang="en-US" dirty="0">
              <a:solidFill>
                <a:srgbClr val="1A4891"/>
              </a:solidFill>
            </a:endParaRPr>
          </a:p>
        </p:txBody>
      </p:sp>
      <p:sp>
        <p:nvSpPr>
          <p:cNvPr id="5" name="Title">
            <a:extLst>
              <a:ext uri="{FF2B5EF4-FFF2-40B4-BE49-F238E27FC236}">
                <a16:creationId xmlns:a16="http://schemas.microsoft.com/office/drawing/2014/main" id="{EA7A9026-1116-4D68-AADB-D99E9D82C5C2}"/>
              </a:ext>
            </a:extLst>
          </p:cNvPr>
          <p:cNvSpPr txBox="1">
            <a:spLocks/>
          </p:cNvSpPr>
          <p:nvPr/>
        </p:nvSpPr>
        <p:spPr>
          <a:xfrm>
            <a:off x="486513" y="1061788"/>
            <a:ext cx="8575040" cy="741680"/>
          </a:xfrm>
          <a:prstGeom prst="rect">
            <a:avLst/>
          </a:prstGeom>
        </p:spPr>
        <p:txBody>
          <a:bodyPr vert="horz" lIns="0" tIns="45720" rIns="0" bIns="45720" rtlCol="0" anchor="t">
            <a:normAutofit/>
          </a:bodyPr>
          <a:lstStyle>
            <a:lvl1pPr algn="l" defTabSz="457200" rtl="0" eaLnBrk="1" latinLnBrk="0" hangingPunct="1">
              <a:spcBef>
                <a:spcPct val="0"/>
              </a:spcBef>
              <a:buNone/>
              <a:defRPr sz="3800" kern="1200">
                <a:solidFill>
                  <a:srgbClr val="FFFFFF"/>
                </a:solidFill>
                <a:latin typeface="+mj-lt"/>
                <a:ea typeface="+mj-ea"/>
                <a:cs typeface="+mj-cs"/>
              </a:defRPr>
            </a:lvl1pPr>
          </a:lstStyle>
          <a:p>
            <a:r>
              <a:rPr lang="en-US" sz="2000" dirty="0">
                <a:solidFill>
                  <a:srgbClr val="676A6E"/>
                </a:solidFill>
              </a:rPr>
              <a:t>Missing out on the not-so-obvious</a:t>
            </a:r>
          </a:p>
        </p:txBody>
      </p:sp>
      <p:sp>
        <p:nvSpPr>
          <p:cNvPr id="8" name="TextBox 7">
            <a:extLst>
              <a:ext uri="{FF2B5EF4-FFF2-40B4-BE49-F238E27FC236}">
                <a16:creationId xmlns:a16="http://schemas.microsoft.com/office/drawing/2014/main" id="{BCF93951-BA76-4908-9F5C-8A17351FB367}"/>
              </a:ext>
            </a:extLst>
          </p:cNvPr>
          <p:cNvSpPr txBox="1"/>
          <p:nvPr/>
        </p:nvSpPr>
        <p:spPr>
          <a:xfrm rot="10800000" flipH="1" flipV="1">
            <a:off x="381191" y="467612"/>
            <a:ext cx="11578092" cy="523220"/>
          </a:xfrm>
          <a:prstGeom prst="rect">
            <a:avLst/>
          </a:prstGeom>
          <a:noFill/>
        </p:spPr>
        <p:txBody>
          <a:bodyPr wrap="square" rtlCol="0">
            <a:spAutoFit/>
          </a:bodyPr>
          <a:lstStyle>
            <a:defPPr>
              <a:defRPr lang="en-US"/>
            </a:defPPr>
            <a:lvl1pPr lvl="0">
              <a:defRPr sz="4000" b="1">
                <a:solidFill>
                  <a:schemeClr val="bg1"/>
                </a:solidFill>
                <a:latin typeface="ManifaPro2 Variable" panose="00000500000000000000" pitchFamily="2" charset="-78"/>
                <a:cs typeface="ManifaPro2 Variable" panose="00000500000000000000" pitchFamily="2" charset="-78"/>
              </a:defRPr>
            </a:lvl1pPr>
          </a:lstStyle>
          <a:p>
            <a:r>
              <a:rPr lang="en-US" sz="2800" dirty="0">
                <a:solidFill>
                  <a:srgbClr val="676A6E"/>
                </a:solidFill>
              </a:rPr>
              <a:t>Common Pitfalls, Best Practices and Insights</a:t>
            </a:r>
          </a:p>
        </p:txBody>
      </p:sp>
    </p:spTree>
    <p:custDataLst>
      <p:tags r:id="rId1"/>
    </p:custDataLst>
    <p:extLst>
      <p:ext uri="{BB962C8B-B14F-4D97-AF65-F5344CB8AC3E}">
        <p14:creationId xmlns:p14="http://schemas.microsoft.com/office/powerpoint/2010/main" val="3321888263"/>
      </p:ext>
    </p:extLst>
  </p:cSld>
  <p:clrMapOvr>
    <a:masterClrMapping/>
  </p:clrMapOvr>
  <mc:AlternateContent xmlns:mc="http://schemas.openxmlformats.org/markup-compatibility/2006" xmlns:p14="http://schemas.microsoft.com/office/powerpoint/2010/main">
    <mc:Choice Requires="p14">
      <p:transition spd="slow" p14:dur="2000" advTm="94716"/>
    </mc:Choice>
    <mc:Fallback xmlns="">
      <p:transition spd="slow" advTm="947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Content Placeholder"/>
          <p:cNvSpPr>
            <a:spLocks noGrp="1"/>
          </p:cNvSpPr>
          <p:nvPr>
            <p:ph idx="1"/>
          </p:nvPr>
        </p:nvSpPr>
        <p:spPr>
          <a:xfrm>
            <a:off x="495247" y="1799339"/>
            <a:ext cx="3337713" cy="4581825"/>
          </a:xfrm>
          <a:ln w="9525" cmpd="sng">
            <a:noFill/>
          </a:ln>
        </p:spPr>
        <p:txBody>
          <a:bodyPr>
            <a:normAutofit/>
          </a:bodyPr>
          <a:lstStyle/>
          <a:p>
            <a:pPr marL="0" lvl="0" indent="0">
              <a:lnSpc>
                <a:spcPct val="115000"/>
              </a:lnSpc>
              <a:buNone/>
            </a:pPr>
            <a:r>
              <a:rPr lang="en-US" sz="1900" dirty="0"/>
              <a:t>Request to start-up sooner by deferring some activities as construction punch-list items</a:t>
            </a:r>
          </a:p>
          <a:p>
            <a:pPr marL="0" lvl="0" indent="0">
              <a:lnSpc>
                <a:spcPct val="115000"/>
              </a:lnSpc>
              <a:buNone/>
            </a:pPr>
            <a:endParaRPr lang="en-US" sz="1900" dirty="0"/>
          </a:p>
          <a:p>
            <a:pPr marL="0" lvl="0" indent="0">
              <a:lnSpc>
                <a:spcPct val="115000"/>
              </a:lnSpc>
              <a:buNone/>
            </a:pPr>
            <a:endParaRPr lang="en-US" sz="1900" dirty="0"/>
          </a:p>
          <a:p>
            <a:pPr marL="0" lvl="0" indent="0">
              <a:lnSpc>
                <a:spcPct val="115000"/>
              </a:lnSpc>
              <a:buNone/>
            </a:pPr>
            <a:endParaRPr lang="en-US" sz="1900" dirty="0"/>
          </a:p>
          <a:p>
            <a:pPr marL="0" lvl="0" indent="0">
              <a:lnSpc>
                <a:spcPct val="115000"/>
              </a:lnSpc>
              <a:buNone/>
            </a:pPr>
            <a:endParaRPr lang="en-US" sz="1900" dirty="0"/>
          </a:p>
          <a:p>
            <a:pPr marL="0" indent="0">
              <a:lnSpc>
                <a:spcPct val="115000"/>
              </a:lnSpc>
              <a:buNone/>
            </a:pPr>
            <a:endParaRPr lang="en-US" sz="1900" dirty="0"/>
          </a:p>
          <a:p>
            <a:pPr marL="0" indent="0">
              <a:lnSpc>
                <a:spcPct val="115000"/>
              </a:lnSpc>
              <a:buNone/>
            </a:pPr>
            <a:r>
              <a:rPr lang="en-US" sz="1900" dirty="0"/>
              <a:t>Carries the risk of some critical steps being deferred</a:t>
            </a:r>
            <a:r>
              <a:rPr lang="en-US" dirty="0"/>
              <a:t>. </a:t>
            </a:r>
          </a:p>
          <a:p>
            <a:pPr marL="0" lvl="0" indent="0">
              <a:lnSpc>
                <a:spcPct val="115000"/>
              </a:lnSpc>
              <a:buNone/>
            </a:pPr>
            <a:endParaRPr lang="en-US" dirty="0"/>
          </a:p>
        </p:txBody>
      </p:sp>
      <p:sp>
        <p:nvSpPr>
          <p:cNvPr id="5" name="Title">
            <a:extLst>
              <a:ext uri="{FF2B5EF4-FFF2-40B4-BE49-F238E27FC236}">
                <a16:creationId xmlns:a16="http://schemas.microsoft.com/office/drawing/2014/main" id="{EA7A9026-1116-4D68-AADB-D99E9D82C5C2}"/>
              </a:ext>
            </a:extLst>
          </p:cNvPr>
          <p:cNvSpPr txBox="1">
            <a:spLocks/>
          </p:cNvSpPr>
          <p:nvPr/>
        </p:nvSpPr>
        <p:spPr>
          <a:xfrm>
            <a:off x="495247" y="1054091"/>
            <a:ext cx="8589756" cy="649893"/>
          </a:xfrm>
          <a:prstGeom prst="rect">
            <a:avLst/>
          </a:prstGeom>
        </p:spPr>
        <p:txBody>
          <a:bodyPr vert="horz" lIns="0" tIns="45720" rIns="0" bIns="45720" rtlCol="0" anchor="t">
            <a:normAutofit/>
          </a:bodyPr>
          <a:lstStyle>
            <a:lvl1pPr algn="l" defTabSz="457200" rtl="0" eaLnBrk="1" latinLnBrk="0" hangingPunct="1">
              <a:spcBef>
                <a:spcPct val="0"/>
              </a:spcBef>
              <a:buNone/>
              <a:defRPr sz="3800" kern="1200">
                <a:solidFill>
                  <a:srgbClr val="FFFFFF"/>
                </a:solidFill>
                <a:latin typeface="+mj-lt"/>
                <a:ea typeface="+mj-ea"/>
                <a:cs typeface="+mj-cs"/>
              </a:defRPr>
            </a:lvl1pPr>
          </a:lstStyle>
          <a:p>
            <a:r>
              <a:rPr lang="en-US" sz="2000" dirty="0">
                <a:solidFill>
                  <a:schemeClr val="bg1"/>
                </a:solidFill>
              </a:rPr>
              <a:t>Extensive Punch List Items</a:t>
            </a:r>
          </a:p>
        </p:txBody>
      </p:sp>
      <p:sp>
        <p:nvSpPr>
          <p:cNvPr id="11" name="Content Placeholder">
            <a:extLst>
              <a:ext uri="{FF2B5EF4-FFF2-40B4-BE49-F238E27FC236}">
                <a16:creationId xmlns:a16="http://schemas.microsoft.com/office/drawing/2014/main" id="{14717CC4-9650-4B3D-8920-2513716B13BB}"/>
              </a:ext>
            </a:extLst>
          </p:cNvPr>
          <p:cNvSpPr txBox="1">
            <a:spLocks/>
          </p:cNvSpPr>
          <p:nvPr/>
        </p:nvSpPr>
        <p:spPr>
          <a:xfrm>
            <a:off x="8097252" y="1789852"/>
            <a:ext cx="3515311" cy="4627408"/>
          </a:xfrm>
          <a:prstGeom prst="rect">
            <a:avLst/>
          </a:prstGeom>
          <a:noFill/>
          <a:ln w="9525" cmpd="thickThin">
            <a:noFill/>
            <a:prstDash val="dash"/>
          </a:ln>
        </p:spPr>
        <p:txBody>
          <a:bodyPr vert="horz" lIns="0" tIns="45720" rIns="0" bIns="45720" rtlCol="0">
            <a:noAutofit/>
          </a:bodyPr>
          <a:lstStyle>
            <a:lvl1pPr marL="457200" indent="-457200" algn="l" defTabSz="457200" rtl="0" eaLnBrk="1" latinLnBrk="0" hangingPunct="1">
              <a:spcBef>
                <a:spcPts val="1400"/>
              </a:spcBef>
              <a:buFont typeface="+mj-lt"/>
              <a:buAutoNum type="arabicPeriod"/>
              <a:defRPr sz="2000" kern="1200">
                <a:solidFill>
                  <a:srgbClr val="FFFFFF"/>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rgbClr val="FFFFFF"/>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rgbClr val="FFFFFF"/>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rgbClr val="FFFFFF"/>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buNone/>
            </a:pPr>
            <a:r>
              <a:rPr lang="en-US" dirty="0">
                <a:solidFill>
                  <a:schemeClr val="bg1"/>
                </a:solidFill>
              </a:rPr>
              <a:t>Aramco Approach</a:t>
            </a:r>
          </a:p>
          <a:p>
            <a:pPr marL="0" indent="0">
              <a:lnSpc>
                <a:spcPct val="115000"/>
              </a:lnSpc>
              <a:buNone/>
            </a:pPr>
            <a:r>
              <a:rPr lang="en-US" sz="1800" dirty="0"/>
              <a:t>Careful review of punch lists submitted by the contractors. </a:t>
            </a:r>
          </a:p>
          <a:p>
            <a:pPr marL="0" indent="0">
              <a:lnSpc>
                <a:spcPct val="115000"/>
              </a:lnSpc>
              <a:buNone/>
            </a:pPr>
            <a:endParaRPr lang="en-US" sz="1800" dirty="0"/>
          </a:p>
          <a:p>
            <a:pPr marL="0" indent="0">
              <a:lnSpc>
                <a:spcPct val="115000"/>
              </a:lnSpc>
              <a:buNone/>
            </a:pPr>
            <a:r>
              <a:rPr lang="en-US" sz="1800" dirty="0" err="1"/>
              <a:t>Categorising</a:t>
            </a:r>
            <a:r>
              <a:rPr lang="en-US" sz="1800" dirty="0"/>
              <a:t> punch list items</a:t>
            </a:r>
          </a:p>
          <a:p>
            <a:pPr marL="0" indent="0">
              <a:lnSpc>
                <a:spcPct val="115000"/>
              </a:lnSpc>
              <a:buNone/>
            </a:pPr>
            <a:endParaRPr lang="en-US" dirty="0"/>
          </a:p>
          <a:p>
            <a:pPr>
              <a:lnSpc>
                <a:spcPct val="115000"/>
              </a:lnSpc>
            </a:pPr>
            <a:endParaRPr lang="en-US" dirty="0"/>
          </a:p>
          <a:p>
            <a:pPr marL="0" indent="0">
              <a:lnSpc>
                <a:spcPct val="115000"/>
              </a:lnSpc>
              <a:buNone/>
            </a:pPr>
            <a:endParaRPr lang="en-US" dirty="0"/>
          </a:p>
        </p:txBody>
      </p:sp>
      <p:sp>
        <p:nvSpPr>
          <p:cNvPr id="7" name="Content Placeholder">
            <a:extLst>
              <a:ext uri="{FF2B5EF4-FFF2-40B4-BE49-F238E27FC236}">
                <a16:creationId xmlns:a16="http://schemas.microsoft.com/office/drawing/2014/main" id="{8A1E3474-7D00-4B6E-AD79-275E99E3F48D}"/>
              </a:ext>
            </a:extLst>
          </p:cNvPr>
          <p:cNvSpPr txBox="1">
            <a:spLocks/>
          </p:cNvSpPr>
          <p:nvPr/>
        </p:nvSpPr>
        <p:spPr>
          <a:xfrm>
            <a:off x="4419600" y="1780431"/>
            <a:ext cx="3337713" cy="4627408"/>
          </a:xfrm>
          <a:prstGeom prst="rect">
            <a:avLst/>
          </a:prstGeom>
          <a:noFill/>
          <a:ln w="22225" cmpd="dbl">
            <a:noFill/>
          </a:ln>
        </p:spPr>
        <p:txBody>
          <a:bodyPr vert="horz" lIns="0" tIns="45720" rIns="0" bIns="45720" rtlCol="0">
            <a:normAutofit/>
          </a:bodyPr>
          <a:lstStyle>
            <a:lvl1pPr marL="457200" indent="-457200" algn="l" defTabSz="457200" rtl="0" eaLnBrk="1" latinLnBrk="0" hangingPunct="1">
              <a:spcBef>
                <a:spcPts val="1400"/>
              </a:spcBef>
              <a:buFont typeface="+mj-lt"/>
              <a:buAutoNum type="arabicPeriod"/>
              <a:defRPr sz="2000" kern="1200">
                <a:solidFill>
                  <a:srgbClr val="FFFFFF"/>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rgbClr val="FFFFFF"/>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rgbClr val="FFFFFF"/>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rgbClr val="FFFFFF"/>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buNone/>
            </a:pPr>
            <a:r>
              <a:rPr lang="en-US" b="1" dirty="0">
                <a:solidFill>
                  <a:schemeClr val="bg1"/>
                </a:solidFill>
              </a:rPr>
              <a:t>Some Best Practices</a:t>
            </a:r>
          </a:p>
          <a:p>
            <a:pPr marL="0" indent="0">
              <a:lnSpc>
                <a:spcPct val="115000"/>
              </a:lnSpc>
              <a:buNone/>
            </a:pPr>
            <a:r>
              <a:rPr lang="en-US" sz="1800" dirty="0"/>
              <a:t>Project leaders or change coordinators shall encourage the construction teams to </a:t>
            </a:r>
            <a:r>
              <a:rPr lang="en-US" sz="1800" dirty="0" err="1"/>
              <a:t>categorise</a:t>
            </a:r>
            <a:r>
              <a:rPr lang="en-US" sz="1800" dirty="0"/>
              <a:t> punch list items according to their criticality</a:t>
            </a:r>
          </a:p>
        </p:txBody>
      </p:sp>
      <p:sp>
        <p:nvSpPr>
          <p:cNvPr id="8" name="TextBox 7">
            <a:extLst>
              <a:ext uri="{FF2B5EF4-FFF2-40B4-BE49-F238E27FC236}">
                <a16:creationId xmlns:a16="http://schemas.microsoft.com/office/drawing/2014/main" id="{BCF93951-BA76-4908-9F5C-8A17351FB367}"/>
              </a:ext>
            </a:extLst>
          </p:cNvPr>
          <p:cNvSpPr txBox="1"/>
          <p:nvPr/>
        </p:nvSpPr>
        <p:spPr>
          <a:xfrm rot="10800000" flipH="1" flipV="1">
            <a:off x="395605" y="486257"/>
            <a:ext cx="11578092" cy="523220"/>
          </a:xfrm>
          <a:prstGeom prst="rect">
            <a:avLst/>
          </a:prstGeom>
          <a:noFill/>
        </p:spPr>
        <p:txBody>
          <a:bodyPr wrap="square" rtlCol="0">
            <a:spAutoFit/>
          </a:bodyPr>
          <a:lstStyle>
            <a:defPPr>
              <a:defRPr lang="en-US"/>
            </a:defPPr>
            <a:lvl1pPr lvl="0">
              <a:defRPr sz="4000" b="1">
                <a:solidFill>
                  <a:schemeClr val="bg1"/>
                </a:solidFill>
                <a:latin typeface="ManifaPro2 Variable" panose="00000500000000000000" pitchFamily="2" charset="-78"/>
                <a:cs typeface="ManifaPro2 Variable" panose="00000500000000000000" pitchFamily="2" charset="-78"/>
              </a:defRPr>
            </a:lvl1pPr>
          </a:lstStyle>
          <a:p>
            <a:r>
              <a:rPr lang="en-US" sz="2800" dirty="0"/>
              <a:t>Common Pitfalls, Best Practices and Insights</a:t>
            </a:r>
          </a:p>
        </p:txBody>
      </p:sp>
      <p:pic>
        <p:nvPicPr>
          <p:cNvPr id="14" name="Picture 13" descr="White puzzle with one red piece">
            <a:extLst>
              <a:ext uri="{FF2B5EF4-FFF2-40B4-BE49-F238E27FC236}">
                <a16:creationId xmlns:a16="http://schemas.microsoft.com/office/drawing/2014/main" id="{BFE85698-4A9F-45F1-84EB-52FB7F4A039E}"/>
              </a:ext>
            </a:extLst>
          </p:cNvPr>
          <p:cNvPicPr>
            <a:picLocks noChangeAspect="1"/>
          </p:cNvPicPr>
          <p:nvPr/>
        </p:nvPicPr>
        <p:blipFill rotWithShape="1">
          <a:blip r:embed="rId4"/>
          <a:srcRect l="24793" r="23152" b="3"/>
          <a:stretch/>
        </p:blipFill>
        <p:spPr>
          <a:xfrm>
            <a:off x="495247" y="3724587"/>
            <a:ext cx="1555426" cy="1680729"/>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Tree>
    <p:custDataLst>
      <p:tags r:id="rId1"/>
    </p:custDataLst>
    <p:extLst>
      <p:ext uri="{BB962C8B-B14F-4D97-AF65-F5344CB8AC3E}">
        <p14:creationId xmlns:p14="http://schemas.microsoft.com/office/powerpoint/2010/main" val="1196495132"/>
      </p:ext>
    </p:extLst>
  </p:cSld>
  <p:clrMapOvr>
    <a:masterClrMapping/>
  </p:clrMapOvr>
  <mc:AlternateContent xmlns:mc="http://schemas.openxmlformats.org/markup-compatibility/2006" xmlns:p14="http://schemas.microsoft.com/office/powerpoint/2010/main">
    <mc:Choice Requires="p14">
      <p:transition spd="slow" p14:dur="2000" advTm="41026"/>
    </mc:Choice>
    <mc:Fallback xmlns="">
      <p:transition spd="slow" advTm="410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1"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EA7A9026-1116-4D68-AADB-D99E9D82C5C2}"/>
              </a:ext>
            </a:extLst>
          </p:cNvPr>
          <p:cNvSpPr txBox="1">
            <a:spLocks/>
          </p:cNvSpPr>
          <p:nvPr/>
        </p:nvSpPr>
        <p:spPr>
          <a:xfrm>
            <a:off x="195898" y="667485"/>
            <a:ext cx="8589756" cy="649893"/>
          </a:xfrm>
          <a:prstGeom prst="rect">
            <a:avLst/>
          </a:prstGeom>
        </p:spPr>
        <p:txBody>
          <a:bodyPr vert="horz" lIns="0" tIns="45720" rIns="0" bIns="45720" rtlCol="0" anchor="t">
            <a:normAutofit/>
          </a:bodyPr>
          <a:lstStyle>
            <a:lvl1pPr algn="l" defTabSz="457200" rtl="0" eaLnBrk="1" latinLnBrk="0" hangingPunct="1">
              <a:spcBef>
                <a:spcPct val="0"/>
              </a:spcBef>
              <a:buNone/>
              <a:defRPr sz="3800" kern="1200">
                <a:solidFill>
                  <a:srgbClr val="FFFFFF"/>
                </a:solidFill>
                <a:latin typeface="+mj-lt"/>
                <a:ea typeface="+mj-ea"/>
                <a:cs typeface="+mj-cs"/>
              </a:defRPr>
            </a:lvl1pPr>
          </a:lstStyle>
          <a:p>
            <a:r>
              <a:rPr lang="en-US" sz="2000" dirty="0">
                <a:solidFill>
                  <a:schemeClr val="bg1"/>
                </a:solidFill>
              </a:rPr>
              <a:t>Effective close-out</a:t>
            </a:r>
          </a:p>
        </p:txBody>
      </p:sp>
      <p:sp>
        <p:nvSpPr>
          <p:cNvPr id="11" name="Content Placeholder">
            <a:extLst>
              <a:ext uri="{FF2B5EF4-FFF2-40B4-BE49-F238E27FC236}">
                <a16:creationId xmlns:a16="http://schemas.microsoft.com/office/drawing/2014/main" id="{14717CC4-9650-4B3D-8920-2513716B13BB}"/>
              </a:ext>
            </a:extLst>
          </p:cNvPr>
          <p:cNvSpPr txBox="1">
            <a:spLocks/>
          </p:cNvSpPr>
          <p:nvPr/>
        </p:nvSpPr>
        <p:spPr>
          <a:xfrm>
            <a:off x="395606" y="1375374"/>
            <a:ext cx="2891291" cy="502853"/>
          </a:xfrm>
          <a:prstGeom prst="rect">
            <a:avLst/>
          </a:prstGeom>
          <a:noFill/>
          <a:ln w="9525" cmpd="thickThin">
            <a:noFill/>
            <a:prstDash val="dash"/>
          </a:ln>
        </p:spPr>
        <p:txBody>
          <a:bodyPr vert="horz" lIns="0" tIns="45720" rIns="0" bIns="45720" rtlCol="0">
            <a:noAutofit/>
          </a:bodyPr>
          <a:lstStyle>
            <a:lvl1pPr marL="457200" indent="-457200" algn="l" defTabSz="457200" rtl="0" eaLnBrk="1" latinLnBrk="0" hangingPunct="1">
              <a:spcBef>
                <a:spcPts val="1400"/>
              </a:spcBef>
              <a:buFont typeface="+mj-lt"/>
              <a:buAutoNum type="arabicPeriod"/>
              <a:defRPr sz="2000" kern="1200">
                <a:solidFill>
                  <a:srgbClr val="FFFFFF"/>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rgbClr val="FFFFFF"/>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rgbClr val="FFFFFF"/>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rgbClr val="FFFFFF"/>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buNone/>
            </a:pPr>
            <a:r>
              <a:rPr lang="en-US" dirty="0">
                <a:solidFill>
                  <a:srgbClr val="84BD00"/>
                </a:solidFill>
              </a:rPr>
              <a:t>  </a:t>
            </a:r>
            <a:r>
              <a:rPr lang="en-US" sz="2400" dirty="0">
                <a:solidFill>
                  <a:srgbClr val="84BD00"/>
                </a:solidFill>
              </a:rPr>
              <a:t>Aramco Approach</a:t>
            </a:r>
          </a:p>
          <a:p>
            <a:pPr marL="0" indent="0">
              <a:lnSpc>
                <a:spcPct val="115000"/>
              </a:lnSpc>
              <a:buNone/>
            </a:pPr>
            <a:r>
              <a:rPr lang="en-US" dirty="0">
                <a:solidFill>
                  <a:srgbClr val="84BD00"/>
                </a:solidFill>
              </a:rPr>
              <a:t> </a:t>
            </a:r>
          </a:p>
          <a:p>
            <a:pPr marL="0" indent="0">
              <a:lnSpc>
                <a:spcPct val="115000"/>
              </a:lnSpc>
              <a:buNone/>
            </a:pPr>
            <a:endParaRPr lang="en-US" dirty="0">
              <a:solidFill>
                <a:srgbClr val="84BD00"/>
              </a:solidFill>
            </a:endParaRPr>
          </a:p>
          <a:p>
            <a:pPr marL="0" indent="0">
              <a:lnSpc>
                <a:spcPct val="115000"/>
              </a:lnSpc>
              <a:buNone/>
            </a:pPr>
            <a:endParaRPr lang="en-US" dirty="0">
              <a:solidFill>
                <a:srgbClr val="84BD00"/>
              </a:solidFill>
            </a:endParaRPr>
          </a:p>
          <a:p>
            <a:pPr marL="0" indent="0">
              <a:lnSpc>
                <a:spcPct val="115000"/>
              </a:lnSpc>
              <a:buNone/>
            </a:pPr>
            <a:endParaRPr lang="en-US" dirty="0">
              <a:solidFill>
                <a:srgbClr val="84BD00"/>
              </a:solidFill>
            </a:endParaRPr>
          </a:p>
          <a:p>
            <a:pPr>
              <a:lnSpc>
                <a:spcPct val="115000"/>
              </a:lnSpc>
            </a:pPr>
            <a:endParaRPr lang="en-US" dirty="0">
              <a:solidFill>
                <a:srgbClr val="84BD00"/>
              </a:solidFill>
            </a:endParaRPr>
          </a:p>
          <a:p>
            <a:pPr marL="0" indent="0">
              <a:lnSpc>
                <a:spcPct val="115000"/>
              </a:lnSpc>
              <a:buNone/>
            </a:pPr>
            <a:endParaRPr lang="en-US" dirty="0">
              <a:solidFill>
                <a:srgbClr val="84BD00"/>
              </a:solidFill>
            </a:endParaRPr>
          </a:p>
        </p:txBody>
      </p:sp>
      <p:sp>
        <p:nvSpPr>
          <p:cNvPr id="8" name="TextBox 7">
            <a:extLst>
              <a:ext uri="{FF2B5EF4-FFF2-40B4-BE49-F238E27FC236}">
                <a16:creationId xmlns:a16="http://schemas.microsoft.com/office/drawing/2014/main" id="{BCF93951-BA76-4908-9F5C-8A17351FB367}"/>
              </a:ext>
            </a:extLst>
          </p:cNvPr>
          <p:cNvSpPr txBox="1"/>
          <p:nvPr/>
        </p:nvSpPr>
        <p:spPr>
          <a:xfrm rot="10800000" flipH="1" flipV="1">
            <a:off x="22857" y="71827"/>
            <a:ext cx="11578092" cy="523220"/>
          </a:xfrm>
          <a:prstGeom prst="rect">
            <a:avLst/>
          </a:prstGeom>
          <a:noFill/>
        </p:spPr>
        <p:txBody>
          <a:bodyPr wrap="square" rtlCol="0">
            <a:spAutoFit/>
          </a:bodyPr>
          <a:lstStyle>
            <a:defPPr>
              <a:defRPr lang="en-US"/>
            </a:defPPr>
            <a:lvl1pPr lvl="0">
              <a:defRPr sz="4000" b="1">
                <a:solidFill>
                  <a:schemeClr val="bg1"/>
                </a:solidFill>
                <a:latin typeface="ManifaPro2 Variable" panose="00000500000000000000" pitchFamily="2" charset="-78"/>
                <a:cs typeface="ManifaPro2 Variable" panose="00000500000000000000" pitchFamily="2" charset="-78"/>
              </a:defRPr>
            </a:lvl1pPr>
          </a:lstStyle>
          <a:p>
            <a:r>
              <a:rPr lang="en-US" sz="2800" dirty="0"/>
              <a:t>Common Pitfalls, Best Practices and Insights</a:t>
            </a:r>
          </a:p>
        </p:txBody>
      </p:sp>
      <p:graphicFrame>
        <p:nvGraphicFramePr>
          <p:cNvPr id="6" name="Diagram 5">
            <a:extLst>
              <a:ext uri="{FF2B5EF4-FFF2-40B4-BE49-F238E27FC236}">
                <a16:creationId xmlns:a16="http://schemas.microsoft.com/office/drawing/2014/main" id="{2D68E5FA-69E4-41B0-A470-27E6E227E11C}"/>
              </a:ext>
            </a:extLst>
          </p:cNvPr>
          <p:cNvGraphicFramePr/>
          <p:nvPr>
            <p:extLst/>
          </p:nvPr>
        </p:nvGraphicFramePr>
        <p:xfrm>
          <a:off x="-556054" y="2111925"/>
          <a:ext cx="5585254" cy="19493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ontent Placeholder">
            <a:extLst>
              <a:ext uri="{FF2B5EF4-FFF2-40B4-BE49-F238E27FC236}">
                <a16:creationId xmlns:a16="http://schemas.microsoft.com/office/drawing/2014/main" id="{F5F524FA-E2E4-41FE-B31D-D5095476DF34}"/>
              </a:ext>
            </a:extLst>
          </p:cNvPr>
          <p:cNvSpPr txBox="1">
            <a:spLocks/>
          </p:cNvSpPr>
          <p:nvPr/>
        </p:nvSpPr>
        <p:spPr>
          <a:xfrm>
            <a:off x="4241081" y="1283335"/>
            <a:ext cx="7678366" cy="2916882"/>
          </a:xfrm>
          <a:prstGeom prst="rect">
            <a:avLst/>
          </a:prstGeom>
          <a:noFill/>
          <a:ln w="9525" cmpd="thickThin">
            <a:noFill/>
            <a:prstDash val="dash"/>
          </a:ln>
        </p:spPr>
        <p:txBody>
          <a:bodyPr vert="horz" lIns="0" tIns="45720" rIns="0" bIns="45720" rtlCol="0">
            <a:noAutofit/>
          </a:bodyPr>
          <a:lstStyle>
            <a:lvl1pPr marL="457200" indent="-457200" algn="l" defTabSz="457200" rtl="0" eaLnBrk="1" latinLnBrk="0" hangingPunct="1">
              <a:spcBef>
                <a:spcPts val="1400"/>
              </a:spcBef>
              <a:buFont typeface="+mj-lt"/>
              <a:buAutoNum type="arabicPeriod"/>
              <a:defRPr sz="2000" kern="1200">
                <a:solidFill>
                  <a:srgbClr val="FFFFFF"/>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rgbClr val="FFFFFF"/>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rgbClr val="FFFFFF"/>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rgbClr val="FFFFFF"/>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 Pre-Startup Actions: Actions critical to safe start-up </a:t>
            </a:r>
          </a:p>
          <a:p>
            <a:pPr marL="690563" lvl="4" indent="-3175">
              <a:buNone/>
            </a:pPr>
            <a:r>
              <a:rPr lang="en-US" sz="1800" dirty="0">
                <a:solidFill>
                  <a:schemeClr val="bg1"/>
                </a:solidFill>
              </a:rPr>
              <a:t>Must be completed before the start-up. </a:t>
            </a:r>
          </a:p>
          <a:p>
            <a:pPr marL="690563" lvl="4" indent="-3175">
              <a:buNone/>
            </a:pPr>
            <a:r>
              <a:rPr lang="en-US" sz="1800" dirty="0">
                <a:solidFill>
                  <a:schemeClr val="bg1"/>
                </a:solidFill>
              </a:rPr>
              <a:t>Action plan.</a:t>
            </a:r>
          </a:p>
          <a:p>
            <a:pPr marL="690563" lvl="4" indent="-3175">
              <a:buNone/>
            </a:pPr>
            <a:endParaRPr lang="en-US" sz="1800" dirty="0">
              <a:solidFill>
                <a:schemeClr val="bg1"/>
              </a:solidFill>
            </a:endParaRPr>
          </a:p>
          <a:p>
            <a:pPr marL="0" indent="0">
              <a:buNone/>
            </a:pPr>
            <a:r>
              <a:rPr lang="en-US" dirty="0"/>
              <a:t>Post-Startup Actions: will lead to enhanced safety or ease of operation </a:t>
            </a:r>
          </a:p>
          <a:p>
            <a:pPr marL="690563" lvl="4" indent="-3175">
              <a:buNone/>
            </a:pPr>
            <a:r>
              <a:rPr lang="en-US" sz="1800" dirty="0">
                <a:solidFill>
                  <a:schemeClr val="bg1"/>
                </a:solidFill>
              </a:rPr>
              <a:t>Closed out after the startup. </a:t>
            </a:r>
          </a:p>
          <a:p>
            <a:pPr marL="690563" lvl="4" indent="-3175">
              <a:buNone/>
            </a:pPr>
            <a:r>
              <a:rPr lang="en-US" sz="1800" dirty="0">
                <a:solidFill>
                  <a:schemeClr val="bg1"/>
                </a:solidFill>
              </a:rPr>
              <a:t>	Action plan.</a:t>
            </a:r>
          </a:p>
          <a:p>
            <a:pPr marL="0" indent="0">
              <a:lnSpc>
                <a:spcPct val="115000"/>
              </a:lnSpc>
              <a:buNone/>
            </a:pPr>
            <a:endParaRPr lang="en-US" dirty="0"/>
          </a:p>
          <a:p>
            <a:pPr marL="0" indent="0">
              <a:lnSpc>
                <a:spcPct val="115000"/>
              </a:lnSpc>
              <a:buNone/>
            </a:pPr>
            <a:endParaRPr lang="en-US" dirty="0"/>
          </a:p>
          <a:p>
            <a:pPr marL="0" indent="0">
              <a:lnSpc>
                <a:spcPct val="115000"/>
              </a:lnSpc>
              <a:buNone/>
            </a:pPr>
            <a:endParaRPr lang="en-US" dirty="0"/>
          </a:p>
          <a:p>
            <a:pPr>
              <a:lnSpc>
                <a:spcPct val="115000"/>
              </a:lnSpc>
            </a:pPr>
            <a:endParaRPr lang="en-US" dirty="0"/>
          </a:p>
          <a:p>
            <a:pPr marL="0" indent="0">
              <a:lnSpc>
                <a:spcPct val="115000"/>
              </a:lnSpc>
              <a:buNone/>
            </a:pPr>
            <a:endParaRPr lang="en-US" dirty="0"/>
          </a:p>
        </p:txBody>
      </p:sp>
      <p:grpSp>
        <p:nvGrpSpPr>
          <p:cNvPr id="15" name="Group 14">
            <a:extLst>
              <a:ext uri="{FF2B5EF4-FFF2-40B4-BE49-F238E27FC236}">
                <a16:creationId xmlns:a16="http://schemas.microsoft.com/office/drawing/2014/main" id="{6D0CB8CF-72CB-4D69-A09C-254BCADCF7A2}"/>
              </a:ext>
            </a:extLst>
          </p:cNvPr>
          <p:cNvGrpSpPr/>
          <p:nvPr/>
        </p:nvGrpSpPr>
        <p:grpSpPr>
          <a:xfrm>
            <a:off x="4295330" y="5391199"/>
            <a:ext cx="2211859" cy="922364"/>
            <a:chOff x="1083554" y="1143823"/>
            <a:chExt cx="1399949" cy="724831"/>
          </a:xfrm>
          <a:noFill/>
        </p:grpSpPr>
        <p:sp>
          <p:nvSpPr>
            <p:cNvPr id="16" name="Rectangle 15">
              <a:extLst>
                <a:ext uri="{FF2B5EF4-FFF2-40B4-BE49-F238E27FC236}">
                  <a16:creationId xmlns:a16="http://schemas.microsoft.com/office/drawing/2014/main" id="{CA973A0E-5645-4110-9CA8-204B642A1584}"/>
                </a:ext>
              </a:extLst>
            </p:cNvPr>
            <p:cNvSpPr/>
            <p:nvPr/>
          </p:nvSpPr>
          <p:spPr>
            <a:xfrm>
              <a:off x="1083554" y="1143823"/>
              <a:ext cx="1399949" cy="724831"/>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4BB56308-F9CE-4643-8A49-A2DDE3A6B7D0}"/>
                </a:ext>
              </a:extLst>
            </p:cNvPr>
            <p:cNvSpPr txBox="1"/>
            <p:nvPr/>
          </p:nvSpPr>
          <p:spPr>
            <a:xfrm>
              <a:off x="1083554" y="1143823"/>
              <a:ext cx="1399949" cy="72483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02282" numCol="1" spcCol="1270" anchor="ctr" anchorCtr="0">
              <a:noAutofit/>
            </a:bodyPr>
            <a:lstStyle/>
            <a:p>
              <a:pPr marL="0" lvl="0" indent="0" algn="ctr" defTabSz="977900">
                <a:lnSpc>
                  <a:spcPct val="90000"/>
                </a:lnSpc>
                <a:spcBef>
                  <a:spcPct val="0"/>
                </a:spcBef>
                <a:spcAft>
                  <a:spcPct val="35000"/>
                </a:spcAft>
                <a:buNone/>
              </a:pPr>
              <a:r>
                <a:rPr lang="en-US" sz="2200" kern="1200" dirty="0" err="1">
                  <a:solidFill>
                    <a:srgbClr val="92D050"/>
                  </a:solidFill>
                </a:rPr>
                <a:t>Authorisation</a:t>
              </a:r>
              <a:r>
                <a:rPr lang="en-US" sz="2200" kern="1200" dirty="0">
                  <a:solidFill>
                    <a:srgbClr val="92D050"/>
                  </a:solidFill>
                </a:rPr>
                <a:t> for start-up</a:t>
              </a:r>
            </a:p>
          </p:txBody>
        </p:sp>
      </p:grpSp>
      <p:grpSp>
        <p:nvGrpSpPr>
          <p:cNvPr id="21" name="Group 20">
            <a:extLst>
              <a:ext uri="{FF2B5EF4-FFF2-40B4-BE49-F238E27FC236}">
                <a16:creationId xmlns:a16="http://schemas.microsoft.com/office/drawing/2014/main" id="{ADB11935-301A-45A0-A189-45E2E225544D}"/>
              </a:ext>
            </a:extLst>
          </p:cNvPr>
          <p:cNvGrpSpPr/>
          <p:nvPr/>
        </p:nvGrpSpPr>
        <p:grpSpPr>
          <a:xfrm>
            <a:off x="6790743" y="4493094"/>
            <a:ext cx="2211859" cy="922364"/>
            <a:chOff x="1083554" y="1143823"/>
            <a:chExt cx="1399949" cy="724831"/>
          </a:xfrm>
          <a:noFill/>
        </p:grpSpPr>
        <p:sp>
          <p:nvSpPr>
            <p:cNvPr id="22" name="Rectangle 21">
              <a:extLst>
                <a:ext uri="{FF2B5EF4-FFF2-40B4-BE49-F238E27FC236}">
                  <a16:creationId xmlns:a16="http://schemas.microsoft.com/office/drawing/2014/main" id="{60E1F09A-3580-4F48-841A-0E81843CA57F}"/>
                </a:ext>
              </a:extLst>
            </p:cNvPr>
            <p:cNvSpPr/>
            <p:nvPr/>
          </p:nvSpPr>
          <p:spPr>
            <a:xfrm>
              <a:off x="1083554" y="1143823"/>
              <a:ext cx="1399949" cy="724831"/>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extBox 22">
              <a:extLst>
                <a:ext uri="{FF2B5EF4-FFF2-40B4-BE49-F238E27FC236}">
                  <a16:creationId xmlns:a16="http://schemas.microsoft.com/office/drawing/2014/main" id="{D8905C8D-46F3-46A9-85A1-830E297D06FF}"/>
                </a:ext>
              </a:extLst>
            </p:cNvPr>
            <p:cNvSpPr txBox="1"/>
            <p:nvPr/>
          </p:nvSpPr>
          <p:spPr>
            <a:xfrm>
              <a:off x="1083554" y="1143823"/>
              <a:ext cx="1399949" cy="72483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02282"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92D050"/>
                  </a:solidFill>
                </a:rPr>
                <a:t>Formal close-out</a:t>
              </a:r>
            </a:p>
          </p:txBody>
        </p:sp>
      </p:grpSp>
      <p:sp>
        <p:nvSpPr>
          <p:cNvPr id="25" name="Arrow: Bent-Up 24">
            <a:extLst>
              <a:ext uri="{FF2B5EF4-FFF2-40B4-BE49-F238E27FC236}">
                <a16:creationId xmlns:a16="http://schemas.microsoft.com/office/drawing/2014/main" id="{39E7C2F3-3103-43AD-AC5A-1F24338ECFEA}"/>
              </a:ext>
            </a:extLst>
          </p:cNvPr>
          <p:cNvSpPr/>
          <p:nvPr/>
        </p:nvSpPr>
        <p:spPr>
          <a:xfrm rot="5400000">
            <a:off x="4361462" y="2836219"/>
            <a:ext cx="1033440" cy="3541568"/>
          </a:xfrm>
          <a:prstGeom prst="bentUpArrow">
            <a:avLst>
              <a:gd name="adj1" fmla="val 3751"/>
              <a:gd name="adj2" fmla="val 9376"/>
              <a:gd name="adj3" fmla="val 22501"/>
            </a:avLst>
          </a:prstGeom>
          <a:noFill/>
          <a:ln>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Arrow: Bent-Up 25">
            <a:extLst>
              <a:ext uri="{FF2B5EF4-FFF2-40B4-BE49-F238E27FC236}">
                <a16:creationId xmlns:a16="http://schemas.microsoft.com/office/drawing/2014/main" id="{AE0234A7-6280-4E10-BD2B-8869F5F8EFEC}"/>
              </a:ext>
            </a:extLst>
          </p:cNvPr>
          <p:cNvSpPr/>
          <p:nvPr/>
        </p:nvSpPr>
        <p:spPr>
          <a:xfrm rot="5400000">
            <a:off x="1693839" y="3358702"/>
            <a:ext cx="1799022" cy="3262184"/>
          </a:xfrm>
          <a:prstGeom prst="bentUpArrow">
            <a:avLst>
              <a:gd name="adj1" fmla="val 3751"/>
              <a:gd name="adj2" fmla="val 6285"/>
              <a:gd name="adj3" fmla="val 22501"/>
            </a:avLst>
          </a:prstGeom>
          <a:noFill/>
          <a:ln>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86840294"/>
      </p:ext>
    </p:extLst>
  </p:cSld>
  <p:clrMapOvr>
    <a:masterClrMapping/>
  </p:clrMapOvr>
  <mc:AlternateContent xmlns:mc="http://schemas.openxmlformats.org/markup-compatibility/2006" xmlns:p14="http://schemas.microsoft.com/office/powerpoint/2010/main">
    <mc:Choice Requires="p14">
      <p:transition spd="slow" p14:dur="2000" advTm="54240"/>
    </mc:Choice>
    <mc:Fallback xmlns="">
      <p:transition spd="slow" advTm="542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6" grpId="0">
        <p:bldAsOne/>
      </p:bldGraphic>
      <p:bldP spid="12" grpId="0"/>
      <p:bldP spid="25" grpId="0"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EA7A9026-1116-4D68-AADB-D99E9D82C5C2}"/>
              </a:ext>
            </a:extLst>
          </p:cNvPr>
          <p:cNvSpPr txBox="1">
            <a:spLocks/>
          </p:cNvSpPr>
          <p:nvPr/>
        </p:nvSpPr>
        <p:spPr>
          <a:xfrm>
            <a:off x="486622" y="1052587"/>
            <a:ext cx="4981583" cy="649893"/>
          </a:xfrm>
          <a:prstGeom prst="rect">
            <a:avLst/>
          </a:prstGeom>
        </p:spPr>
        <p:txBody>
          <a:bodyPr vert="horz" lIns="0" tIns="45720" rIns="0" bIns="45720" rtlCol="0" anchor="t">
            <a:normAutofit/>
          </a:bodyPr>
          <a:lstStyle>
            <a:lvl1pPr algn="l" defTabSz="457200" rtl="0" eaLnBrk="1" latinLnBrk="0" hangingPunct="1">
              <a:spcBef>
                <a:spcPct val="0"/>
              </a:spcBef>
              <a:buNone/>
              <a:defRPr sz="3800" kern="1200">
                <a:solidFill>
                  <a:srgbClr val="FFFFFF"/>
                </a:solidFill>
                <a:latin typeface="+mj-lt"/>
                <a:ea typeface="+mj-ea"/>
                <a:cs typeface="+mj-cs"/>
              </a:defRPr>
            </a:lvl1pPr>
          </a:lstStyle>
          <a:p>
            <a:r>
              <a:rPr lang="en-US" sz="2000" dirty="0">
                <a:solidFill>
                  <a:srgbClr val="676A6E"/>
                </a:solidFill>
              </a:rPr>
              <a:t>Last but not the Least</a:t>
            </a:r>
          </a:p>
        </p:txBody>
      </p:sp>
      <p:sp>
        <p:nvSpPr>
          <p:cNvPr id="8" name="TextBox 7">
            <a:extLst>
              <a:ext uri="{FF2B5EF4-FFF2-40B4-BE49-F238E27FC236}">
                <a16:creationId xmlns:a16="http://schemas.microsoft.com/office/drawing/2014/main" id="{BCF93951-BA76-4908-9F5C-8A17351FB367}"/>
              </a:ext>
            </a:extLst>
          </p:cNvPr>
          <p:cNvSpPr txBox="1"/>
          <p:nvPr/>
        </p:nvSpPr>
        <p:spPr>
          <a:xfrm rot="10800000" flipH="1" flipV="1">
            <a:off x="367114" y="455082"/>
            <a:ext cx="11578092" cy="523220"/>
          </a:xfrm>
          <a:prstGeom prst="rect">
            <a:avLst/>
          </a:prstGeom>
          <a:noFill/>
        </p:spPr>
        <p:txBody>
          <a:bodyPr wrap="square" rtlCol="0">
            <a:spAutoFit/>
          </a:bodyPr>
          <a:lstStyle>
            <a:defPPr>
              <a:defRPr lang="en-US"/>
            </a:defPPr>
            <a:lvl1pPr lvl="0">
              <a:defRPr sz="4000" b="1">
                <a:solidFill>
                  <a:schemeClr val="bg1"/>
                </a:solidFill>
                <a:latin typeface="ManifaPro2 Variable" panose="00000500000000000000" pitchFamily="2" charset="-78"/>
                <a:cs typeface="ManifaPro2 Variable" panose="00000500000000000000" pitchFamily="2" charset="-78"/>
              </a:defRPr>
            </a:lvl1pPr>
          </a:lstStyle>
          <a:p>
            <a:r>
              <a:rPr lang="en-US" sz="2800" dirty="0">
                <a:solidFill>
                  <a:srgbClr val="676A6E"/>
                </a:solidFill>
              </a:rPr>
              <a:t>Common Pitfalls, Best Practices and Insights</a:t>
            </a:r>
          </a:p>
        </p:txBody>
      </p:sp>
      <p:grpSp>
        <p:nvGrpSpPr>
          <p:cNvPr id="21" name="Group 20">
            <a:extLst>
              <a:ext uri="{FF2B5EF4-FFF2-40B4-BE49-F238E27FC236}">
                <a16:creationId xmlns:a16="http://schemas.microsoft.com/office/drawing/2014/main" id="{ADB11935-301A-45A0-A189-45E2E225544D}"/>
              </a:ext>
            </a:extLst>
          </p:cNvPr>
          <p:cNvGrpSpPr/>
          <p:nvPr/>
        </p:nvGrpSpPr>
        <p:grpSpPr>
          <a:xfrm>
            <a:off x="6096000" y="1515566"/>
            <a:ext cx="5258685" cy="4625742"/>
            <a:chOff x="1083554" y="1143823"/>
            <a:chExt cx="1416150" cy="724831"/>
          </a:xfrm>
          <a:noFill/>
        </p:grpSpPr>
        <p:sp>
          <p:nvSpPr>
            <p:cNvPr id="22" name="Rectangle 21">
              <a:extLst>
                <a:ext uri="{FF2B5EF4-FFF2-40B4-BE49-F238E27FC236}">
                  <a16:creationId xmlns:a16="http://schemas.microsoft.com/office/drawing/2014/main" id="{60E1F09A-3580-4F48-841A-0E81843CA57F}"/>
                </a:ext>
              </a:extLst>
            </p:cNvPr>
            <p:cNvSpPr/>
            <p:nvPr/>
          </p:nvSpPr>
          <p:spPr>
            <a:xfrm>
              <a:off x="1083554" y="1143823"/>
              <a:ext cx="1399949" cy="724831"/>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extBox 22">
              <a:extLst>
                <a:ext uri="{FF2B5EF4-FFF2-40B4-BE49-F238E27FC236}">
                  <a16:creationId xmlns:a16="http://schemas.microsoft.com/office/drawing/2014/main" id="{D8905C8D-46F3-46A9-85A1-830E297D06FF}"/>
                </a:ext>
              </a:extLst>
            </p:cNvPr>
            <p:cNvSpPr txBox="1"/>
            <p:nvPr/>
          </p:nvSpPr>
          <p:spPr>
            <a:xfrm>
              <a:off x="1099755" y="1143823"/>
              <a:ext cx="1399949" cy="72483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02282" numCol="1" spcCol="1270" anchor="ctr" anchorCtr="0">
              <a:noAutofit/>
            </a:bodyPr>
            <a:lstStyle/>
            <a:p>
              <a:pPr lvl="0" defTabSz="977900">
                <a:lnSpc>
                  <a:spcPct val="90000"/>
                </a:lnSpc>
                <a:spcBef>
                  <a:spcPct val="0"/>
                </a:spcBef>
                <a:spcAft>
                  <a:spcPct val="35000"/>
                </a:spcAft>
              </a:pPr>
              <a:r>
                <a:rPr lang="en-US" sz="2200" dirty="0">
                  <a:solidFill>
                    <a:srgbClr val="84BD00"/>
                  </a:solidFill>
                </a:rPr>
                <a:t>Retaining and maintaining records</a:t>
              </a:r>
            </a:p>
            <a:p>
              <a:pPr marL="228600" lvl="0" indent="-228600" defTabSz="977900">
                <a:lnSpc>
                  <a:spcPct val="90000"/>
                </a:lnSpc>
                <a:spcBef>
                  <a:spcPct val="0"/>
                </a:spcBef>
                <a:spcAft>
                  <a:spcPct val="35000"/>
                </a:spcAft>
                <a:buFont typeface="Arial" panose="020B0604020202020204" pitchFamily="34" charset="0"/>
                <a:buChar char="•"/>
              </a:pPr>
              <a:r>
                <a:rPr lang="en-US" sz="2200" dirty="0">
                  <a:solidFill>
                    <a:srgbClr val="84BD00"/>
                  </a:solidFill>
                </a:rPr>
                <a:t>Minutes of meetings;</a:t>
              </a:r>
            </a:p>
            <a:p>
              <a:pPr marL="228600" lvl="0" indent="-228600" defTabSz="977900">
                <a:lnSpc>
                  <a:spcPct val="90000"/>
                </a:lnSpc>
                <a:spcBef>
                  <a:spcPct val="0"/>
                </a:spcBef>
                <a:spcAft>
                  <a:spcPct val="35000"/>
                </a:spcAft>
                <a:buFont typeface="Arial" panose="020B0604020202020204" pitchFamily="34" charset="0"/>
                <a:buChar char="•"/>
              </a:pPr>
              <a:r>
                <a:rPr lang="en-US" sz="2200" dirty="0">
                  <a:solidFill>
                    <a:srgbClr val="84BD00"/>
                  </a:solidFill>
                </a:rPr>
                <a:t>PSSR forms; and </a:t>
              </a:r>
            </a:p>
            <a:p>
              <a:pPr marL="228600" lvl="0" indent="-228600" defTabSz="977900">
                <a:lnSpc>
                  <a:spcPct val="90000"/>
                </a:lnSpc>
                <a:spcBef>
                  <a:spcPct val="0"/>
                </a:spcBef>
                <a:spcAft>
                  <a:spcPct val="35000"/>
                </a:spcAft>
                <a:buFont typeface="Arial" panose="020B0604020202020204" pitchFamily="34" charset="0"/>
                <a:buChar char="•"/>
              </a:pPr>
              <a:r>
                <a:rPr lang="en-US" sz="2200" dirty="0">
                  <a:solidFill>
                    <a:srgbClr val="84BD00"/>
                  </a:solidFill>
                </a:rPr>
                <a:t>Associated documentation </a:t>
              </a:r>
            </a:p>
            <a:p>
              <a:pPr lvl="0" defTabSz="977900">
                <a:lnSpc>
                  <a:spcPct val="90000"/>
                </a:lnSpc>
                <a:spcBef>
                  <a:spcPct val="0"/>
                </a:spcBef>
                <a:spcAft>
                  <a:spcPct val="35000"/>
                </a:spcAft>
              </a:pPr>
              <a:endParaRPr lang="en-US" sz="2200" dirty="0">
                <a:solidFill>
                  <a:srgbClr val="84BD00"/>
                </a:solidFill>
              </a:endParaRPr>
            </a:p>
            <a:p>
              <a:pPr lvl="0" defTabSz="977900">
                <a:lnSpc>
                  <a:spcPct val="90000"/>
                </a:lnSpc>
                <a:spcBef>
                  <a:spcPct val="0"/>
                </a:spcBef>
                <a:spcAft>
                  <a:spcPct val="35000"/>
                </a:spcAft>
              </a:pPr>
              <a:r>
                <a:rPr lang="en-US" sz="2200" dirty="0">
                  <a:solidFill>
                    <a:srgbClr val="84BD00"/>
                  </a:solidFill>
                </a:rPr>
                <a:t>Operators’ internal self-assessments</a:t>
              </a:r>
            </a:p>
            <a:p>
              <a:pPr lvl="0" defTabSz="977900">
                <a:lnSpc>
                  <a:spcPct val="90000"/>
                </a:lnSpc>
                <a:spcBef>
                  <a:spcPct val="0"/>
                </a:spcBef>
                <a:spcAft>
                  <a:spcPct val="35000"/>
                </a:spcAft>
              </a:pPr>
              <a:endParaRPr lang="en-US" sz="2200" dirty="0">
                <a:solidFill>
                  <a:srgbClr val="84BD00"/>
                </a:solidFill>
              </a:endParaRPr>
            </a:p>
            <a:p>
              <a:pPr lvl="0" defTabSz="977900">
                <a:lnSpc>
                  <a:spcPct val="90000"/>
                </a:lnSpc>
                <a:spcBef>
                  <a:spcPct val="0"/>
                </a:spcBef>
                <a:spcAft>
                  <a:spcPct val="35000"/>
                </a:spcAft>
              </a:pPr>
              <a:r>
                <a:rPr lang="en-US" sz="2200" dirty="0">
                  <a:solidFill>
                    <a:srgbClr val="84BD00"/>
                  </a:solidFill>
                </a:rPr>
                <a:t>Establishing and monitoring of KPIs </a:t>
              </a:r>
            </a:p>
            <a:p>
              <a:pPr lvl="0" defTabSz="977900">
                <a:lnSpc>
                  <a:spcPct val="90000"/>
                </a:lnSpc>
                <a:spcBef>
                  <a:spcPct val="0"/>
                </a:spcBef>
                <a:spcAft>
                  <a:spcPct val="35000"/>
                </a:spcAft>
              </a:pPr>
              <a:endParaRPr lang="en-US" sz="2200" dirty="0">
                <a:solidFill>
                  <a:srgbClr val="84BD00"/>
                </a:solidFill>
              </a:endParaRPr>
            </a:p>
            <a:p>
              <a:pPr lvl="0" defTabSz="977900">
                <a:lnSpc>
                  <a:spcPct val="90000"/>
                </a:lnSpc>
                <a:spcBef>
                  <a:spcPct val="0"/>
                </a:spcBef>
                <a:spcAft>
                  <a:spcPct val="35000"/>
                </a:spcAft>
              </a:pPr>
              <a:r>
                <a:rPr lang="en-US" sz="2200" dirty="0">
                  <a:solidFill>
                    <a:srgbClr val="84BD00"/>
                  </a:solidFill>
                </a:rPr>
                <a:t>External audits</a:t>
              </a:r>
              <a:endParaRPr lang="en-US" sz="2200" kern="1200" dirty="0">
                <a:solidFill>
                  <a:srgbClr val="84BD00"/>
                </a:solidFill>
              </a:endParaRPr>
            </a:p>
          </p:txBody>
        </p:sp>
      </p:grpSp>
      <p:graphicFrame>
        <p:nvGraphicFramePr>
          <p:cNvPr id="2" name="Diagram 1">
            <a:extLst>
              <a:ext uri="{FF2B5EF4-FFF2-40B4-BE49-F238E27FC236}">
                <a16:creationId xmlns:a16="http://schemas.microsoft.com/office/drawing/2014/main" id="{455CC6E8-B9C4-4002-9B34-FA1C10871EEA}"/>
              </a:ext>
            </a:extLst>
          </p:cNvPr>
          <p:cNvGraphicFramePr/>
          <p:nvPr>
            <p:extLst/>
          </p:nvPr>
        </p:nvGraphicFramePr>
        <p:xfrm>
          <a:off x="-649415" y="1711761"/>
          <a:ext cx="6189812" cy="42601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767000271"/>
      </p:ext>
    </p:extLst>
  </p:cSld>
  <p:clrMapOvr>
    <a:masterClrMapping/>
  </p:clrMapOvr>
  <mc:AlternateContent xmlns:mc="http://schemas.openxmlformats.org/markup-compatibility/2006" xmlns:p14="http://schemas.microsoft.com/office/powerpoint/2010/main">
    <mc:Choice Requires="p14">
      <p:transition spd="slow" p14:dur="2000" advTm="28738"/>
    </mc:Choice>
    <mc:Fallback xmlns="">
      <p:transition spd="slow" advTm="287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graphicEl>
                                              <a:dgm id="{1A110716-00D4-4B52-81CC-FE9AFD1C45B5}"/>
                                            </p:graphic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graphicEl>
                                              <a:dgm id="{B53B82F0-5359-4CF1-A725-1E732598CEE2}"/>
                                            </p:graphic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
                                            <p:graphicEl>
                                              <a:dgm id="{54C1F16D-F81A-41C0-A475-E975378A3660}"/>
                                            </p:graphic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
                                            <p:graphicEl>
                                              <a:dgm id="{B017D8AF-B238-4914-837D-7F7A0862552F}"/>
                                            </p:graphic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
                                            <p:graphicEl>
                                              <a:dgm id="{9426F762-9F05-4206-925C-20001D61865D}"/>
                                            </p:graphic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
                                            <p:graphicEl>
                                              <a:dgm id="{338372C5-00F9-4A83-AFFA-F88E727367BC}"/>
                                            </p:graphic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
                                            <p:graphicEl>
                                              <a:dgm id="{6226DCF7-78BE-4D5B-B96A-E39ED835BE06}"/>
                                            </p:graphic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
                                            <p:graphicEl>
                                              <a:dgm id="{02C102A2-C108-4C57-A7A9-8E749AEFDDCE}"/>
                                            </p:graphic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
                                            <p:graphicEl>
                                              <a:dgm id="{E7F977CA-F7F6-4767-99DC-3380B540D9AF}"/>
                                            </p:graphic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Sub>
          <a:bldDgm/>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p:cNvSpPr>
            <a:spLocks noGrp="1"/>
          </p:cNvSpPr>
          <p:nvPr>
            <p:ph idx="1"/>
          </p:nvPr>
        </p:nvSpPr>
        <p:spPr>
          <a:xfrm>
            <a:off x="459370" y="1421027"/>
            <a:ext cx="11155981" cy="4015946"/>
          </a:xfrm>
        </p:spPr>
        <p:txBody>
          <a:bodyPr>
            <a:normAutofit/>
          </a:bodyPr>
          <a:lstStyle/>
          <a:p>
            <a:pPr marL="349250" indent="-349250">
              <a:spcBef>
                <a:spcPts val="3600"/>
              </a:spcBef>
            </a:pPr>
            <a:r>
              <a:rPr lang="en-US" sz="2400" dirty="0">
                <a:solidFill>
                  <a:schemeClr val="accent6">
                    <a:lumMod val="50000"/>
                  </a:schemeClr>
                </a:solidFill>
              </a:rPr>
              <a:t>The importance of Pre-Startup Safety Review cannot be </a:t>
            </a:r>
            <a:r>
              <a:rPr lang="en-US" sz="2400" dirty="0" err="1">
                <a:solidFill>
                  <a:schemeClr val="accent6">
                    <a:lumMod val="50000"/>
                  </a:schemeClr>
                </a:solidFill>
              </a:rPr>
              <a:t>emphasised</a:t>
            </a:r>
            <a:r>
              <a:rPr lang="en-US" sz="2400" dirty="0">
                <a:solidFill>
                  <a:schemeClr val="accent6">
                    <a:lumMod val="50000"/>
                  </a:schemeClr>
                </a:solidFill>
              </a:rPr>
              <a:t> more as it is the final validation check before </a:t>
            </a:r>
            <a:r>
              <a:rPr lang="en-US" sz="2400" dirty="0" err="1">
                <a:solidFill>
                  <a:schemeClr val="accent6">
                    <a:lumMod val="50000"/>
                  </a:schemeClr>
                </a:solidFill>
              </a:rPr>
              <a:t>energising</a:t>
            </a:r>
            <a:r>
              <a:rPr lang="en-US" sz="2400" dirty="0">
                <a:solidFill>
                  <a:schemeClr val="accent6">
                    <a:lumMod val="50000"/>
                  </a:schemeClr>
                </a:solidFill>
              </a:rPr>
              <a:t> a system.</a:t>
            </a:r>
          </a:p>
          <a:p>
            <a:pPr marL="349250" indent="-349250">
              <a:spcBef>
                <a:spcPts val="3600"/>
              </a:spcBef>
            </a:pPr>
            <a:r>
              <a:rPr lang="en-US" sz="2400" dirty="0">
                <a:solidFill>
                  <a:schemeClr val="accent6">
                    <a:lumMod val="50000"/>
                  </a:schemeClr>
                </a:solidFill>
              </a:rPr>
              <a:t>There is a strong  link between MOC and PSSR processes —  PSSRs play a crucial role in verifying the effectiveness of design and construction implementation.</a:t>
            </a:r>
          </a:p>
          <a:p>
            <a:pPr marL="349250" indent="-349250">
              <a:spcBef>
                <a:spcPts val="3600"/>
              </a:spcBef>
            </a:pPr>
            <a:r>
              <a:rPr lang="en-US" sz="2400" dirty="0">
                <a:solidFill>
                  <a:schemeClr val="accent6">
                    <a:lumMod val="50000"/>
                  </a:schemeClr>
                </a:solidFill>
              </a:rPr>
              <a:t>The time spent on a PSSR review does add value.</a:t>
            </a:r>
          </a:p>
        </p:txBody>
      </p:sp>
      <p:sp>
        <p:nvSpPr>
          <p:cNvPr id="2" name="Title"/>
          <p:cNvSpPr>
            <a:spLocks noGrp="1"/>
          </p:cNvSpPr>
          <p:nvPr>
            <p:ph type="ctrTitle"/>
          </p:nvPr>
        </p:nvSpPr>
        <p:spPr>
          <a:xfrm>
            <a:off x="459370" y="489170"/>
            <a:ext cx="12192001" cy="1042089"/>
          </a:xfrm>
          <a:solidFill>
            <a:schemeClr val="bg1"/>
          </a:solidFill>
        </p:spPr>
        <p:txBody>
          <a:bodyPr>
            <a:normAutofit/>
          </a:bodyPr>
          <a:lstStyle/>
          <a:p>
            <a:r>
              <a:rPr lang="en-US" sz="2800" b="1" dirty="0">
                <a:solidFill>
                  <a:srgbClr val="404040"/>
                </a:solidFill>
              </a:rPr>
              <a:t>CONCLUSION</a:t>
            </a:r>
          </a:p>
        </p:txBody>
      </p:sp>
    </p:spTree>
    <p:custDataLst>
      <p:tags r:id="rId1"/>
    </p:custDataLst>
    <p:extLst>
      <p:ext uri="{BB962C8B-B14F-4D97-AF65-F5344CB8AC3E}">
        <p14:creationId xmlns:p14="http://schemas.microsoft.com/office/powerpoint/2010/main" val="1836711372"/>
      </p:ext>
    </p:extLst>
  </p:cSld>
  <p:clrMapOvr>
    <a:masterClrMapping/>
  </p:clrMapOvr>
  <mc:AlternateContent xmlns:mc="http://schemas.openxmlformats.org/markup-compatibility/2006" xmlns:p14="http://schemas.microsoft.com/office/powerpoint/2010/main">
    <mc:Choice Requires="p14">
      <p:transition spd="slow" p14:dur="2000" advTm="22651"/>
    </mc:Choice>
    <mc:Fallback xmlns="">
      <p:transition spd="slow" advTm="226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3" name="Content Placeholder"/>
          <p:cNvSpPr>
            <a:spLocks noGrp="1"/>
          </p:cNvSpPr>
          <p:nvPr>
            <p:ph idx="1"/>
          </p:nvPr>
        </p:nvSpPr>
        <p:spPr>
          <a:xfrm>
            <a:off x="453515" y="868440"/>
            <a:ext cx="11481811" cy="5342239"/>
          </a:xfrm>
        </p:spPr>
        <p:txBody>
          <a:bodyPr>
            <a:noAutofit/>
          </a:bodyPr>
          <a:lstStyle/>
          <a:p>
            <a:pPr lvl="0">
              <a:lnSpc>
                <a:spcPts val="1300"/>
              </a:lnSpc>
            </a:pPr>
            <a:r>
              <a:rPr lang="en-GB" sz="1200" dirty="0"/>
              <a:t>CSB, 2006, </a:t>
            </a:r>
            <a:r>
              <a:rPr lang="en-US" sz="1200" dirty="0"/>
              <a:t>Fire at Formosa Plastics Corporation: Evaluating Process Hazards</a:t>
            </a:r>
            <a:r>
              <a:rPr lang="en-GB" sz="1200" dirty="0"/>
              <a:t>, Report No. 2006-01-I-TX, USA Chemical Safety and Hazard Investigation Board (CSB).</a:t>
            </a:r>
            <a:endParaRPr lang="en-US" sz="1200" dirty="0"/>
          </a:p>
          <a:p>
            <a:pPr lvl="0">
              <a:lnSpc>
                <a:spcPts val="1300"/>
              </a:lnSpc>
            </a:pPr>
            <a:r>
              <a:rPr lang="en-GB" sz="1200" dirty="0"/>
              <a:t>CSB, 2007, Refinery explosion and fire investigation report, Report No. 2005-04-I-TX, USA Chemical Safety and Hazard Investigation Board (CSB).</a:t>
            </a:r>
            <a:endParaRPr lang="en-US" sz="1200" dirty="0"/>
          </a:p>
          <a:p>
            <a:pPr lvl="0">
              <a:lnSpc>
                <a:spcPts val="1300"/>
              </a:lnSpc>
            </a:pPr>
            <a:r>
              <a:rPr lang="en-GB" sz="1200" dirty="0"/>
              <a:t>CSB, 2011, </a:t>
            </a:r>
            <a:r>
              <a:rPr lang="en-US" sz="1200" dirty="0"/>
              <a:t>Pesticide chemical runaway reaction pressure vessel explosion investigation report, Report No. 2008-08-I-WV, </a:t>
            </a:r>
            <a:r>
              <a:rPr lang="en-GB" sz="1200" dirty="0"/>
              <a:t>USA Chemical Safety and Hazard Investigation Board (CSB)</a:t>
            </a:r>
            <a:endParaRPr lang="en-US" sz="1200" dirty="0"/>
          </a:p>
          <a:p>
            <a:pPr lvl="0">
              <a:lnSpc>
                <a:spcPts val="1300"/>
              </a:lnSpc>
            </a:pPr>
            <a:r>
              <a:rPr lang="en-GB" sz="1200" dirty="0"/>
              <a:t>CSB, 2016 Oct, Williams Geismar Olefins Plant Reboiler Rupture and Fire, Report No. 2013-03-I-LA, USA Chemical Safety and Hazard Investigation Board (CSB).</a:t>
            </a:r>
            <a:endParaRPr lang="en-US" sz="1200" dirty="0"/>
          </a:p>
          <a:p>
            <a:pPr lvl="0">
              <a:lnSpc>
                <a:spcPts val="1300"/>
              </a:lnSpc>
            </a:pPr>
            <a:r>
              <a:rPr lang="en-GB" sz="1200" dirty="0"/>
              <a:t>CCPS 2010 Guidelines for risk based process safety, Centre for chemical process safety, J Wiley and Sons, NJ. </a:t>
            </a:r>
            <a:endParaRPr lang="en-US" sz="1200" dirty="0"/>
          </a:p>
          <a:p>
            <a:pPr lvl="0">
              <a:lnSpc>
                <a:spcPts val="1300"/>
              </a:lnSpc>
            </a:pPr>
            <a:r>
              <a:rPr lang="en-GB" sz="1200" dirty="0"/>
              <a:t>CCPS 2011, Guidelines for performing effective pre-</a:t>
            </a:r>
            <a:r>
              <a:rPr lang="en-GB" sz="1200" dirty="0" err="1"/>
              <a:t>startup</a:t>
            </a:r>
            <a:r>
              <a:rPr lang="en-GB" sz="1200" dirty="0"/>
              <a:t> safety review, Centre for chemical process safety, J Wiley and Sons, NJ.</a:t>
            </a:r>
            <a:endParaRPr lang="en-US" sz="1200" dirty="0"/>
          </a:p>
          <a:p>
            <a:pPr lvl="0">
              <a:lnSpc>
                <a:spcPts val="1300"/>
              </a:lnSpc>
            </a:pPr>
            <a:r>
              <a:rPr lang="en-GB" sz="1200" dirty="0"/>
              <a:t>Energy Institute, 2016, guidelines on meeting expectations of EI Process safety management framework: Element 13 Operational readiness and process start-up, 1</a:t>
            </a:r>
            <a:r>
              <a:rPr lang="en-GB" sz="1200" baseline="30000" dirty="0"/>
              <a:t>st</a:t>
            </a:r>
            <a:r>
              <a:rPr lang="en-GB" sz="1200" dirty="0"/>
              <a:t> Edition, energy Institute, London.</a:t>
            </a:r>
            <a:endParaRPr lang="en-US" sz="1200" dirty="0"/>
          </a:p>
          <a:p>
            <a:pPr lvl="0">
              <a:lnSpc>
                <a:spcPts val="1300"/>
              </a:lnSpc>
            </a:pPr>
            <a:r>
              <a:rPr lang="en-GB" sz="1200" dirty="0"/>
              <a:t>Hedlund, FH et al., Large steel tanks fails and rockets to a height of 30 metres – rupture disk installed incorrectly, Safety and health at work, 2016</a:t>
            </a:r>
            <a:endParaRPr lang="en-US" sz="1200" dirty="0"/>
          </a:p>
          <a:p>
            <a:pPr lvl="0">
              <a:lnSpc>
                <a:spcPts val="1300"/>
              </a:lnSpc>
            </a:pPr>
            <a:r>
              <a:rPr lang="en-GB" sz="1200" dirty="0"/>
              <a:t>Health &amp; Safety Executive, 2006, The safe isolation of plant and equipment, HSG253, 2nd Edition, HSE books, London, accessible at https://www.hse.gov.uk/pubns/books/hsg253.htm</a:t>
            </a:r>
            <a:endParaRPr lang="en-US" sz="1200" dirty="0"/>
          </a:p>
          <a:p>
            <a:pPr lvl="0">
              <a:lnSpc>
                <a:spcPts val="1300"/>
              </a:lnSpc>
            </a:pPr>
            <a:r>
              <a:rPr lang="en-GB" sz="1200" dirty="0" err="1"/>
              <a:t>Hynds</a:t>
            </a:r>
            <a:r>
              <a:rPr lang="en-GB" sz="1200" dirty="0"/>
              <a:t>, Ashley and Templeton, Scott, 2020, Safe reinstatement of process plant, Learnings from HSE's regulation of the UK offshore oil and gas industry, Hazards 30 conference, paper-58, Institute of Chemical Engineer (</a:t>
            </a:r>
            <a:r>
              <a:rPr lang="en-GB" sz="1200" dirty="0" err="1"/>
              <a:t>IChemE</a:t>
            </a:r>
            <a:r>
              <a:rPr lang="en-GB" sz="1200" dirty="0"/>
              <a:t>) UK, 2020</a:t>
            </a:r>
            <a:endParaRPr lang="en-US" sz="1200" dirty="0"/>
          </a:p>
          <a:p>
            <a:pPr lvl="0">
              <a:lnSpc>
                <a:spcPts val="1300"/>
              </a:lnSpc>
            </a:pPr>
            <a:r>
              <a:rPr lang="en-GB" sz="1200" dirty="0"/>
              <a:t>Occupational Safety and Health Administration (OSHA), 1992 Standard 1910.119 – Process Safety Management of Highly Hazardous Chemicals. </a:t>
            </a:r>
            <a:endParaRPr lang="en-US" sz="1200" dirty="0"/>
          </a:p>
          <a:p>
            <a:pPr lvl="0">
              <a:lnSpc>
                <a:spcPts val="1300"/>
              </a:lnSpc>
            </a:pPr>
            <a:r>
              <a:rPr lang="en-GB" sz="1200" dirty="0"/>
              <a:t>Marsh, 2016, Pre-</a:t>
            </a:r>
            <a:r>
              <a:rPr lang="en-GB" sz="1200" dirty="0" err="1"/>
              <a:t>startup</a:t>
            </a:r>
            <a:r>
              <a:rPr lang="en-GB" sz="1200" dirty="0"/>
              <a:t> safety review, risk engineering position paper.</a:t>
            </a:r>
            <a:endParaRPr lang="en-US" sz="1200" dirty="0"/>
          </a:p>
          <a:p>
            <a:pPr lvl="0">
              <a:lnSpc>
                <a:spcPts val="1300"/>
              </a:lnSpc>
            </a:pPr>
            <a:r>
              <a:rPr lang="en-GB" sz="1200" dirty="0"/>
              <a:t>Middle, Keith, 2018, Common pitfalls in designing emergency pressure relief systems, Processing magazine, 25 July 2018.</a:t>
            </a:r>
            <a:endParaRPr lang="en-US" sz="1200" dirty="0"/>
          </a:p>
          <a:p>
            <a:pPr lvl="0">
              <a:lnSpc>
                <a:spcPts val="1300"/>
              </a:lnSpc>
            </a:pPr>
            <a:r>
              <a:rPr lang="en-GB" sz="1200" dirty="0" err="1"/>
              <a:t>Wincek</a:t>
            </a:r>
            <a:r>
              <a:rPr lang="en-GB" sz="1200" dirty="0"/>
              <a:t>, John C., Nov 2018, Perform a proper pre-start-up safety review – 5 steps, Chemical Processing. </a:t>
            </a:r>
            <a:endParaRPr lang="en-US" sz="1200" dirty="0"/>
          </a:p>
        </p:txBody>
      </p:sp>
      <p:sp>
        <p:nvSpPr>
          <p:cNvPr id="2" name="Title"/>
          <p:cNvSpPr>
            <a:spLocks noGrp="1"/>
          </p:cNvSpPr>
          <p:nvPr>
            <p:ph type="ctrTitle"/>
          </p:nvPr>
        </p:nvSpPr>
        <p:spPr>
          <a:xfrm>
            <a:off x="453515" y="209413"/>
            <a:ext cx="5334000" cy="659027"/>
          </a:xfrm>
        </p:spPr>
        <p:txBody>
          <a:bodyPr>
            <a:normAutofit/>
          </a:bodyPr>
          <a:lstStyle/>
          <a:p>
            <a:r>
              <a:rPr lang="en-US" sz="3200" dirty="0"/>
              <a:t>References</a:t>
            </a:r>
          </a:p>
        </p:txBody>
      </p:sp>
    </p:spTree>
    <p:extLst>
      <p:ext uri="{BB962C8B-B14F-4D97-AF65-F5344CB8AC3E}">
        <p14:creationId xmlns:p14="http://schemas.microsoft.com/office/powerpoint/2010/main" val="3284008457"/>
      </p:ext>
    </p:extLst>
  </p:cSld>
  <p:clrMapOvr>
    <a:masterClrMapping/>
  </p:clrMapOvr>
  <mc:AlternateContent xmlns:mc="http://schemas.openxmlformats.org/markup-compatibility/2006" xmlns:p14="http://schemas.microsoft.com/office/powerpoint/2010/main">
    <mc:Choice Requires="p14">
      <p:transition spd="slow" p14:dur="2000" advTm="1926"/>
    </mc:Choice>
    <mc:Fallback xmlns="">
      <p:transition spd="slow" advTm="1926"/>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6A36DFA-100B-4F01-A90B-A179FAE6190B}"/>
              </a:ext>
            </a:extLst>
          </p:cNvPr>
          <p:cNvPicPr>
            <a:picLocks noChangeAspect="1"/>
          </p:cNvPicPr>
          <p:nvPr/>
        </p:nvPicPr>
        <p:blipFill>
          <a:blip r:embed="rId3"/>
          <a:stretch>
            <a:fillRect/>
          </a:stretch>
        </p:blipFill>
        <p:spPr>
          <a:xfrm>
            <a:off x="4315206" y="3068054"/>
            <a:ext cx="3561588" cy="721892"/>
          </a:xfrm>
          <a:prstGeom prst="rect">
            <a:avLst/>
          </a:prstGeom>
        </p:spPr>
      </p:pic>
    </p:spTree>
    <p:extLst>
      <p:ext uri="{BB962C8B-B14F-4D97-AF65-F5344CB8AC3E}">
        <p14:creationId xmlns:p14="http://schemas.microsoft.com/office/powerpoint/2010/main" val="2365471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537">
        <p159:morph option="byObject"/>
      </p:transition>
    </mc:Choice>
    <mc:Fallback xmlns="">
      <p:transition spd="slow" advTm="7537">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19" name="Picture 18" descr="A-01.png">
            <a:extLst>
              <a:ext uri="{FF2B5EF4-FFF2-40B4-BE49-F238E27FC236}">
                <a16:creationId xmlns:a16="http://schemas.microsoft.com/office/drawing/2014/main" id="{69FAA66E-8378-4156-B0E8-50D7D45FDC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06461" y="792609"/>
            <a:ext cx="3829582" cy="3260270"/>
          </a:xfrm>
          <a:prstGeom prst="rect">
            <a:avLst/>
          </a:prstGeom>
        </p:spPr>
      </p:pic>
      <p:pic>
        <p:nvPicPr>
          <p:cNvPr id="21" name="Picture 20" descr="A-01.png">
            <a:extLst>
              <a:ext uri="{FF2B5EF4-FFF2-40B4-BE49-F238E27FC236}">
                <a16:creationId xmlns:a16="http://schemas.microsoft.com/office/drawing/2014/main" id="{5C7569E0-096F-406E-9BD9-093298379E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5860" y="746442"/>
            <a:ext cx="3829582" cy="3260270"/>
          </a:xfrm>
          <a:prstGeom prst="rect">
            <a:avLst/>
          </a:prstGeom>
        </p:spPr>
      </p:pic>
      <p:pic>
        <p:nvPicPr>
          <p:cNvPr id="20" name="Picture 19" descr="A-01.png">
            <a:extLst>
              <a:ext uri="{FF2B5EF4-FFF2-40B4-BE49-F238E27FC236}">
                <a16:creationId xmlns:a16="http://schemas.microsoft.com/office/drawing/2014/main" id="{9ABDCC0C-8643-4B5B-9904-ED4F619314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1752" y="772064"/>
            <a:ext cx="3829582" cy="3260270"/>
          </a:xfrm>
          <a:prstGeom prst="rect">
            <a:avLst/>
          </a:prstGeom>
        </p:spPr>
      </p:pic>
      <p:pic>
        <p:nvPicPr>
          <p:cNvPr id="11" name="Picture 10" descr="A-01.png">
            <a:extLst>
              <a:ext uri="{FF2B5EF4-FFF2-40B4-BE49-F238E27FC236}">
                <a16:creationId xmlns:a16="http://schemas.microsoft.com/office/drawing/2014/main" id="{53B247D9-93B2-4EB5-A234-95AEE86595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7028" y="746442"/>
            <a:ext cx="3829582" cy="3260270"/>
          </a:xfrm>
          <a:prstGeom prst="rect">
            <a:avLst/>
          </a:prstGeom>
        </p:spPr>
      </p:pic>
      <p:sp>
        <p:nvSpPr>
          <p:cNvPr id="3" name="Rectangle 2">
            <a:extLst>
              <a:ext uri="{FF2B5EF4-FFF2-40B4-BE49-F238E27FC236}">
                <a16:creationId xmlns:a16="http://schemas.microsoft.com/office/drawing/2014/main" id="{C032AD96-F0E8-4073-9CDA-5A0329264FE3}"/>
              </a:ext>
            </a:extLst>
          </p:cNvPr>
          <p:cNvSpPr/>
          <p:nvPr/>
        </p:nvSpPr>
        <p:spPr>
          <a:xfrm>
            <a:off x="383743" y="2058099"/>
            <a:ext cx="1988045" cy="646331"/>
          </a:xfrm>
          <a:prstGeom prst="rect">
            <a:avLst/>
          </a:prstGeom>
          <a:noFill/>
          <a:ln>
            <a:noFill/>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solidFill>
                  <a:schemeClr val="bg1"/>
                </a:solidFill>
                <a:effectLst/>
                <a:uLnTx/>
                <a:uFillTx/>
                <a:latin typeface="ManifaPro2 Variable" panose="00000500000000000000" pitchFamily="2" charset="-78"/>
                <a:ea typeface="+mn-ea"/>
                <a:cs typeface="ManifaPro2 Variable" panose="00000500000000000000" pitchFamily="2" charset="-78"/>
              </a:rPr>
              <a:t>Awareness</a:t>
            </a:r>
          </a:p>
        </p:txBody>
      </p:sp>
      <p:sp>
        <p:nvSpPr>
          <p:cNvPr id="4" name="Rectangle 3">
            <a:extLst>
              <a:ext uri="{FF2B5EF4-FFF2-40B4-BE49-F238E27FC236}">
                <a16:creationId xmlns:a16="http://schemas.microsoft.com/office/drawing/2014/main" id="{A4F0AA65-3278-412F-BF9B-C152387867CB}"/>
              </a:ext>
            </a:extLst>
          </p:cNvPr>
          <p:cNvSpPr/>
          <p:nvPr/>
        </p:nvSpPr>
        <p:spPr>
          <a:xfrm>
            <a:off x="3514671" y="1841619"/>
            <a:ext cx="1774845" cy="120032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ManifaPro2 Variable" panose="00000500000000000000" pitchFamily="2" charset="-78"/>
                <a:cs typeface="ManifaPro2 Variable" panose="00000500000000000000" pitchFamily="2" charset="-78"/>
              </a:rPr>
              <a:t>Available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ManifaPro2 Variable" panose="00000500000000000000" pitchFamily="2" charset="-78"/>
                <a:cs typeface="ManifaPro2 Variable" panose="00000500000000000000" pitchFamily="2" charset="-78"/>
              </a:rPr>
              <a:t> Guidance</a:t>
            </a:r>
          </a:p>
        </p:txBody>
      </p:sp>
      <p:sp>
        <p:nvSpPr>
          <p:cNvPr id="5" name="Rectangle 4">
            <a:extLst>
              <a:ext uri="{FF2B5EF4-FFF2-40B4-BE49-F238E27FC236}">
                <a16:creationId xmlns:a16="http://schemas.microsoft.com/office/drawing/2014/main" id="{BDDEBDE7-BD2E-4D8A-BEB0-03C9626257F3}"/>
              </a:ext>
            </a:extLst>
          </p:cNvPr>
          <p:cNvSpPr/>
          <p:nvPr/>
        </p:nvSpPr>
        <p:spPr>
          <a:xfrm>
            <a:off x="6495605" y="1830274"/>
            <a:ext cx="2111475" cy="1738938"/>
          </a:xfrm>
          <a:prstGeom prst="rect">
            <a:avLst/>
          </a:prstGeom>
        </p:spPr>
        <p:txBody>
          <a:bodyPr wrap="none">
            <a:spAutoFit/>
          </a:bodyPr>
          <a:lstStyle/>
          <a:p>
            <a:pPr algn="ctr">
              <a:defRPr/>
            </a:pPr>
            <a:r>
              <a:rPr lang="en-US" sz="3600" dirty="0">
                <a:solidFill>
                  <a:schemeClr val="bg1"/>
                </a:solidFill>
                <a:latin typeface="ManifaPro2 Variable" panose="00000500000000000000" pitchFamily="2" charset="-78"/>
                <a:cs typeface="ManifaPro2 Variable" panose="00000500000000000000" pitchFamily="2" charset="-78"/>
              </a:rPr>
              <a:t>Confusions  </a:t>
            </a:r>
          </a:p>
          <a:p>
            <a:pPr algn="ctr">
              <a:defRPr/>
            </a:pPr>
            <a:r>
              <a:rPr lang="en-US" sz="3600" dirty="0">
                <a:solidFill>
                  <a:schemeClr val="bg1"/>
                </a:solidFill>
                <a:latin typeface="ManifaPro2 Variable" panose="00000500000000000000" pitchFamily="2" charset="-78"/>
                <a:cs typeface="ManifaPro2 Variable" panose="00000500000000000000" pitchFamily="2" charset="-78"/>
              </a:rPr>
              <a:t>&amp; Pitfalls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x-none" sz="3500" b="0" i="0" u="none" strike="noStrike" kern="1200" cap="none" spc="0" normalizeH="0" baseline="0" noProof="0" dirty="0">
              <a:ln>
                <a:noFill/>
              </a:ln>
              <a:solidFill>
                <a:schemeClr val="bg1"/>
              </a:solidFill>
              <a:effectLst/>
              <a:uLnTx/>
              <a:uFillTx/>
              <a:latin typeface="ManifaPro2 Variable" panose="00000500000000000000" pitchFamily="2" charset="-78"/>
              <a:ea typeface="+mn-ea"/>
              <a:cs typeface="ManifaPro2 Variable" panose="00000500000000000000" pitchFamily="2" charset="-78"/>
            </a:endParaRPr>
          </a:p>
        </p:txBody>
      </p:sp>
      <p:sp>
        <p:nvSpPr>
          <p:cNvPr id="6" name="Rectangle 5">
            <a:extLst>
              <a:ext uri="{FF2B5EF4-FFF2-40B4-BE49-F238E27FC236}">
                <a16:creationId xmlns:a16="http://schemas.microsoft.com/office/drawing/2014/main" id="{6E3EDFD1-99B7-438E-B2AB-8B04327BE723}"/>
              </a:ext>
            </a:extLst>
          </p:cNvPr>
          <p:cNvSpPr/>
          <p:nvPr/>
        </p:nvSpPr>
        <p:spPr>
          <a:xfrm>
            <a:off x="9540896" y="1841619"/>
            <a:ext cx="2250912" cy="1200329"/>
          </a:xfrm>
          <a:prstGeom prst="rect">
            <a:avLst/>
          </a:prstGeom>
        </p:spPr>
        <p:txBody>
          <a:bodyPr wrap="square">
            <a:spAutoFit/>
          </a:bodyPr>
          <a:lstStyle/>
          <a:p>
            <a:pPr marR="0" lvl="0" indent="0" algn="ctr" fontAlgn="auto">
              <a:lnSpc>
                <a:spcPct val="100000"/>
              </a:lnSpc>
              <a:spcBef>
                <a:spcPts val="0"/>
              </a:spcBef>
              <a:spcAft>
                <a:spcPts val="0"/>
              </a:spcAft>
              <a:buClrTx/>
              <a:buSzTx/>
              <a:buFontTx/>
              <a:buNone/>
              <a:tabLst/>
              <a:defRPr/>
            </a:pPr>
            <a:r>
              <a:rPr lang="en-US" sz="3600" dirty="0">
                <a:solidFill>
                  <a:schemeClr val="bg1"/>
                </a:solidFill>
                <a:latin typeface="ManifaPro2 Variable" panose="00000500000000000000" pitchFamily="2" charset="-78"/>
                <a:cs typeface="ManifaPro2 Variable" panose="00000500000000000000" pitchFamily="2" charset="-78"/>
              </a:rPr>
              <a:t>Aramco</a:t>
            </a:r>
          </a:p>
          <a:p>
            <a:pPr marR="0" lvl="0" indent="0" algn="ctr" fontAlgn="auto">
              <a:lnSpc>
                <a:spcPct val="100000"/>
              </a:lnSpc>
              <a:spcBef>
                <a:spcPts val="0"/>
              </a:spcBef>
              <a:spcAft>
                <a:spcPts val="0"/>
              </a:spcAft>
              <a:buClrTx/>
              <a:buSzTx/>
              <a:buFontTx/>
              <a:buNone/>
              <a:tabLst/>
              <a:defRPr/>
            </a:pPr>
            <a:r>
              <a:rPr lang="en-US" sz="3600" dirty="0">
                <a:solidFill>
                  <a:schemeClr val="bg1"/>
                </a:solidFill>
                <a:latin typeface="ManifaPro2 Variable" panose="00000500000000000000" pitchFamily="2" charset="-78"/>
                <a:cs typeface="ManifaPro2 Variable" panose="00000500000000000000" pitchFamily="2" charset="-78"/>
              </a:rPr>
              <a:t>Way </a:t>
            </a:r>
          </a:p>
        </p:txBody>
      </p:sp>
      <p:sp>
        <p:nvSpPr>
          <p:cNvPr id="12" name="Text Placeholder 3">
            <a:extLst>
              <a:ext uri="{FF2B5EF4-FFF2-40B4-BE49-F238E27FC236}">
                <a16:creationId xmlns:a16="http://schemas.microsoft.com/office/drawing/2014/main" id="{570F4CCB-621C-483E-A76C-514887819E88}"/>
              </a:ext>
            </a:extLst>
          </p:cNvPr>
          <p:cNvSpPr txBox="1">
            <a:spLocks/>
          </p:cNvSpPr>
          <p:nvPr/>
        </p:nvSpPr>
        <p:spPr>
          <a:xfrm>
            <a:off x="593725" y="221916"/>
            <a:ext cx="4524375" cy="520700"/>
          </a:xfrm>
          <a:prstGeom prst="rect">
            <a:avLst/>
          </a:prstGeom>
        </p:spPr>
        <p:txBody>
          <a:bodyPr/>
          <a:lstStyle>
            <a:lvl1pPr marL="230188" indent="-230188" algn="l" defTabSz="457200" rtl="0" eaLnBrk="1" latinLnBrk="0" hangingPunct="1">
              <a:spcBef>
                <a:spcPts val="600"/>
              </a:spcBef>
              <a:buFont typeface="Arial"/>
              <a:buChar char="•"/>
              <a:defRPr sz="1600" kern="1200">
                <a:solidFill>
                  <a:schemeClr val="tx1"/>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Trebuchet MS"/>
                <a:ea typeface="+mn-ea"/>
                <a:cs typeface="+mn-cs"/>
              </a:rPr>
              <a:t>Objectives </a:t>
            </a:r>
          </a:p>
        </p:txBody>
      </p:sp>
      <p:graphicFrame>
        <p:nvGraphicFramePr>
          <p:cNvPr id="14" name="Content Placeholder">
            <a:extLst>
              <a:ext uri="{FF2B5EF4-FFF2-40B4-BE49-F238E27FC236}">
                <a16:creationId xmlns:a16="http://schemas.microsoft.com/office/drawing/2014/main" id="{C322CDD0-ECAA-40BF-92C2-B9333461E603}"/>
              </a:ext>
            </a:extLst>
          </p:cNvPr>
          <p:cNvGraphicFramePr>
            <a:graphicFrameLocks/>
          </p:cNvGraphicFramePr>
          <p:nvPr>
            <p:extLst>
              <p:ext uri="{D42A27DB-BD31-4B8C-83A1-F6EECF244321}">
                <p14:modId xmlns:p14="http://schemas.microsoft.com/office/powerpoint/2010/main" val="3441745641"/>
              </p:ext>
            </p:extLst>
          </p:nvPr>
        </p:nvGraphicFramePr>
        <p:xfrm>
          <a:off x="383743" y="4582745"/>
          <a:ext cx="11054883" cy="15378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949929776"/>
      </p:ext>
    </p:extLst>
  </p:cSld>
  <p:clrMapOvr>
    <a:masterClrMapping/>
  </p:clrMapOvr>
  <mc:AlternateContent xmlns:mc="http://schemas.openxmlformats.org/markup-compatibility/2006" xmlns:p14="http://schemas.microsoft.com/office/powerpoint/2010/main">
    <mc:Choice Requires="p14">
      <p:transition spd="slow" p14:dur="2000" advTm="43870"/>
    </mc:Choice>
    <mc:Fallback xmlns="">
      <p:transition spd="slow" advTm="43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Graphic spid="1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6152227-6E48-4858-8BB8-252557E53E37}"/>
              </a:ext>
            </a:extLst>
          </p:cNvPr>
          <p:cNvSpPr>
            <a:spLocks noGrp="1"/>
          </p:cNvSpPr>
          <p:nvPr>
            <p:ph type="body" sz="quarter" idx="14"/>
          </p:nvPr>
        </p:nvSpPr>
        <p:spPr>
          <a:xfrm>
            <a:off x="511835" y="646771"/>
            <a:ext cx="9309695" cy="694667"/>
          </a:xfrm>
        </p:spPr>
        <p:txBody>
          <a:bodyPr tIns="0"/>
          <a:lstStyle/>
          <a:p>
            <a:r>
              <a:rPr lang="en-US" sz="2800" dirty="0">
                <a:solidFill>
                  <a:schemeClr val="bg1"/>
                </a:solidFill>
              </a:rPr>
              <a:t>What is  Pre Start-up Safety Review (PSSR)</a:t>
            </a:r>
          </a:p>
        </p:txBody>
      </p:sp>
      <p:sp>
        <p:nvSpPr>
          <p:cNvPr id="10" name="Content Placeholder 2">
            <a:extLst>
              <a:ext uri="{FF2B5EF4-FFF2-40B4-BE49-F238E27FC236}">
                <a16:creationId xmlns:a16="http://schemas.microsoft.com/office/drawing/2014/main" id="{CCFFF72D-30AB-45D2-AD3D-40B5D83FF92E}"/>
              </a:ext>
            </a:extLst>
          </p:cNvPr>
          <p:cNvSpPr txBox="1">
            <a:spLocks/>
          </p:cNvSpPr>
          <p:nvPr/>
        </p:nvSpPr>
        <p:spPr>
          <a:xfrm>
            <a:off x="511835" y="1561171"/>
            <a:ext cx="11168330" cy="4494572"/>
          </a:xfrm>
          <a:prstGeom prst="rect">
            <a:avLst/>
          </a:prstGeom>
          <a:noFill/>
        </p:spPr>
        <p:txBody>
          <a:bodyPr vert="horz" lIns="0" tIns="45720" rIns="0" bIns="45720" rtlCol="0">
            <a:noAutofit/>
          </a:bodyPr>
          <a:lstStyle>
            <a:lvl1pPr marL="230188" indent="-230188" algn="l" defTabSz="457200" rtl="0" eaLnBrk="1" latinLnBrk="0" hangingPunct="1">
              <a:spcBef>
                <a:spcPts val="600"/>
              </a:spcBef>
              <a:buFont typeface="Arial"/>
              <a:buNone/>
              <a:defRPr sz="1600" kern="1200">
                <a:solidFill>
                  <a:schemeClr val="tx1"/>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pPr>
            <a:r>
              <a:rPr lang="en-US" sz="2500" dirty="0">
                <a:solidFill>
                  <a:schemeClr val="bg1"/>
                </a:solidFill>
              </a:rPr>
              <a:t>Final review before bringing a </a:t>
            </a:r>
            <a:r>
              <a:rPr lang="en-US" sz="2500" dirty="0">
                <a:solidFill>
                  <a:srgbClr val="F7C75F"/>
                </a:solidFill>
              </a:rPr>
              <a:t>new</a:t>
            </a:r>
            <a:r>
              <a:rPr lang="en-US" sz="2500" dirty="0">
                <a:solidFill>
                  <a:srgbClr val="404040"/>
                </a:solidFill>
              </a:rPr>
              <a:t> </a:t>
            </a:r>
            <a:r>
              <a:rPr lang="en-US" sz="2500" dirty="0">
                <a:solidFill>
                  <a:schemeClr val="bg1"/>
                </a:solidFill>
              </a:rPr>
              <a:t>or</a:t>
            </a:r>
            <a:r>
              <a:rPr lang="en-US" sz="2500" dirty="0">
                <a:solidFill>
                  <a:srgbClr val="404040"/>
                </a:solidFill>
              </a:rPr>
              <a:t> </a:t>
            </a:r>
            <a:r>
              <a:rPr lang="en-US" sz="2500" dirty="0">
                <a:solidFill>
                  <a:srgbClr val="F7C75F"/>
                </a:solidFill>
              </a:rPr>
              <a:t>modified</a:t>
            </a:r>
            <a:r>
              <a:rPr lang="en-US" sz="2500" dirty="0">
                <a:solidFill>
                  <a:schemeClr val="bg1"/>
                </a:solidFill>
              </a:rPr>
              <a:t> process or equipment online; or  restarting an </a:t>
            </a:r>
            <a:r>
              <a:rPr lang="en-US" sz="2500" dirty="0">
                <a:solidFill>
                  <a:srgbClr val="F7C75F"/>
                </a:solidFill>
              </a:rPr>
              <a:t>existing</a:t>
            </a:r>
            <a:r>
              <a:rPr lang="en-US" sz="2500" dirty="0">
                <a:solidFill>
                  <a:srgbClr val="404040"/>
                </a:solidFill>
              </a:rPr>
              <a:t> one after a major turnaround or mothballing. </a:t>
            </a:r>
          </a:p>
          <a:p>
            <a:pPr marL="0" indent="0">
              <a:lnSpc>
                <a:spcPct val="115000"/>
              </a:lnSpc>
            </a:pPr>
            <a:endParaRPr lang="en-US" sz="2500" dirty="0">
              <a:solidFill>
                <a:srgbClr val="404040"/>
              </a:solidFill>
            </a:endParaRPr>
          </a:p>
          <a:p>
            <a:pPr marL="0" indent="0">
              <a:lnSpc>
                <a:spcPct val="115000"/>
              </a:lnSpc>
            </a:pPr>
            <a:endParaRPr lang="en-US" sz="2500" dirty="0">
              <a:solidFill>
                <a:schemeClr val="bg1"/>
              </a:solidFill>
            </a:endParaRPr>
          </a:p>
          <a:p>
            <a:pPr marL="0" indent="0">
              <a:lnSpc>
                <a:spcPct val="115000"/>
              </a:lnSpc>
            </a:pPr>
            <a:r>
              <a:rPr lang="en-US" sz="2500" dirty="0">
                <a:solidFill>
                  <a:schemeClr val="bg1"/>
                </a:solidFill>
              </a:rPr>
              <a:t>In a project or Management of Change (MOC) lifecycle, PSSR shall be held after the mechanical completion and </a:t>
            </a:r>
            <a:r>
              <a:rPr lang="en-US" sz="2500" dirty="0">
                <a:solidFill>
                  <a:srgbClr val="F7C75F"/>
                </a:solidFill>
              </a:rPr>
              <a:t>before</a:t>
            </a:r>
            <a:r>
              <a:rPr lang="en-US" sz="2500" dirty="0">
                <a:solidFill>
                  <a:srgbClr val="0033A0"/>
                </a:solidFill>
              </a:rPr>
              <a:t> </a:t>
            </a:r>
            <a:r>
              <a:rPr lang="en-US" sz="2500" dirty="0">
                <a:solidFill>
                  <a:schemeClr val="bg1"/>
                </a:solidFill>
              </a:rPr>
              <a:t>commissioning</a:t>
            </a:r>
            <a:r>
              <a:rPr lang="en-US" sz="2500" dirty="0">
                <a:solidFill>
                  <a:srgbClr val="404040"/>
                </a:solidFill>
              </a:rPr>
              <a:t>. </a:t>
            </a:r>
          </a:p>
        </p:txBody>
      </p:sp>
    </p:spTree>
    <p:custDataLst>
      <p:tags r:id="rId1"/>
    </p:custDataLst>
    <p:extLst>
      <p:ext uri="{BB962C8B-B14F-4D97-AF65-F5344CB8AC3E}">
        <p14:creationId xmlns:p14="http://schemas.microsoft.com/office/powerpoint/2010/main" val="3485638573"/>
      </p:ext>
    </p:extLst>
  </p:cSld>
  <p:clrMapOvr>
    <a:masterClrMapping/>
  </p:clrMapOvr>
  <mc:AlternateContent xmlns:mc="http://schemas.openxmlformats.org/markup-compatibility/2006" xmlns:p14="http://schemas.microsoft.com/office/powerpoint/2010/main">
    <mc:Choice Requires="p14">
      <p:transition spd="slow" p14:dur="2000" advTm="29446"/>
    </mc:Choice>
    <mc:Fallback xmlns="">
      <p:transition spd="slow" advTm="294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CCFFF72D-30AB-45D2-AD3D-40B5D83FF92E}"/>
              </a:ext>
            </a:extLst>
          </p:cNvPr>
          <p:cNvSpPr txBox="1">
            <a:spLocks/>
          </p:cNvSpPr>
          <p:nvPr/>
        </p:nvSpPr>
        <p:spPr>
          <a:xfrm>
            <a:off x="458871" y="2213355"/>
            <a:ext cx="11274258" cy="2639695"/>
          </a:xfrm>
          <a:prstGeom prst="rect">
            <a:avLst/>
          </a:prstGeom>
          <a:noFill/>
        </p:spPr>
        <p:txBody>
          <a:bodyPr vert="horz" lIns="0" tIns="0" rIns="0" bIns="0" rtlCol="0">
            <a:noAutofit/>
          </a:bodyPr>
          <a:lstStyle>
            <a:lvl1pPr marL="230188" indent="-230188" algn="l" defTabSz="457200" rtl="0" eaLnBrk="1" latinLnBrk="0" hangingPunct="1">
              <a:spcBef>
                <a:spcPts val="600"/>
              </a:spcBef>
              <a:buFont typeface="Arial"/>
              <a:buNone/>
              <a:defRPr sz="1600" kern="1200">
                <a:solidFill>
                  <a:schemeClr val="tx1"/>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1200"/>
              </a:spcBef>
              <a:spcAft>
                <a:spcPts val="600"/>
              </a:spcAft>
              <a:buNone/>
              <a:defRPr/>
            </a:pPr>
            <a:r>
              <a:rPr lang="en-US" sz="1800" dirty="0">
                <a:solidFill>
                  <a:srgbClr val="F7C75F"/>
                </a:solidFill>
              </a:rPr>
              <a:t>UK offshore hydrocarbon release Data are collected by the U.K. HSE</a:t>
            </a:r>
          </a:p>
          <a:p>
            <a:pPr marL="0" lvl="1" indent="0">
              <a:spcBef>
                <a:spcPts val="1200"/>
              </a:spcBef>
              <a:spcAft>
                <a:spcPts val="600"/>
              </a:spcAft>
              <a:buNone/>
              <a:defRPr/>
            </a:pPr>
            <a:r>
              <a:rPr lang="en-US" sz="1800" dirty="0">
                <a:solidFill>
                  <a:srgbClr val="F7C75F"/>
                </a:solidFill>
              </a:rPr>
              <a:t>For the period October 1, 1992, to December 31, 2015, there were </a:t>
            </a:r>
            <a:r>
              <a:rPr lang="en-US" sz="1800" b="1" dirty="0">
                <a:solidFill>
                  <a:srgbClr val="F7C75F"/>
                </a:solidFill>
              </a:rPr>
              <a:t>4,656</a:t>
            </a:r>
            <a:r>
              <a:rPr lang="en-US" sz="1800" dirty="0">
                <a:solidFill>
                  <a:srgbClr val="F7C75F"/>
                </a:solidFill>
              </a:rPr>
              <a:t> reported releases in the UK offshore. </a:t>
            </a:r>
          </a:p>
          <a:p>
            <a:pPr marL="0" lvl="1" indent="0" algn="ctr">
              <a:spcBef>
                <a:spcPts val="1200"/>
              </a:spcBef>
              <a:spcAft>
                <a:spcPts val="600"/>
              </a:spcAft>
              <a:buNone/>
              <a:defRPr/>
            </a:pPr>
            <a:r>
              <a:rPr lang="en-US" sz="2400" b="1" dirty="0">
                <a:solidFill>
                  <a:srgbClr val="F7C75F"/>
                </a:solidFill>
              </a:rPr>
              <a:t>773 (16.6%)</a:t>
            </a:r>
            <a:r>
              <a:rPr lang="en-US" sz="2400" dirty="0">
                <a:solidFill>
                  <a:srgbClr val="F7C75F"/>
                </a:solidFill>
              </a:rPr>
              <a:t> </a:t>
            </a:r>
          </a:p>
          <a:p>
            <a:pPr marL="0" lvl="1" indent="0">
              <a:spcBef>
                <a:spcPts val="1200"/>
              </a:spcBef>
              <a:spcAft>
                <a:spcPts val="600"/>
              </a:spcAft>
              <a:buNone/>
              <a:defRPr/>
            </a:pPr>
            <a:r>
              <a:rPr lang="en-US" sz="1800" dirty="0">
                <a:solidFill>
                  <a:srgbClr val="F7C75F"/>
                </a:solidFill>
              </a:rPr>
              <a:t>had 'reinstatement' or 'startup' as the primary or secondary operational mode at the time of the release (</a:t>
            </a:r>
            <a:r>
              <a:rPr lang="en-US" sz="1800" dirty="0" err="1">
                <a:solidFill>
                  <a:srgbClr val="F7C75F"/>
                </a:solidFill>
              </a:rPr>
              <a:t>Hynds</a:t>
            </a:r>
            <a:r>
              <a:rPr lang="en-US" sz="1800" dirty="0">
                <a:solidFill>
                  <a:srgbClr val="F7C75F"/>
                </a:solidFill>
              </a:rPr>
              <a:t>, 2020)</a:t>
            </a:r>
          </a:p>
          <a:p>
            <a:pPr marL="230187" lvl="1" indent="0">
              <a:buNone/>
              <a:defRPr/>
            </a:pPr>
            <a:endParaRPr lang="en-US" sz="1800" dirty="0">
              <a:solidFill>
                <a:srgbClr val="FFFF00"/>
              </a:solidFill>
            </a:endParaRPr>
          </a:p>
          <a:p>
            <a:pPr>
              <a:defRPr/>
            </a:pPr>
            <a:r>
              <a:rPr lang="en-US" sz="1800" dirty="0">
                <a:solidFill>
                  <a:srgbClr val="FFFF00"/>
                </a:solidFill>
              </a:rPr>
              <a:t> </a:t>
            </a:r>
          </a:p>
          <a:p>
            <a:pPr marL="230188" marR="0" lvl="0" indent="-230188" algn="l" defTabSz="457200" rtl="0" eaLnBrk="1" fontAlgn="auto" latinLnBrk="0" hangingPunct="1">
              <a:lnSpc>
                <a:spcPct val="100000"/>
              </a:lnSpc>
              <a:spcBef>
                <a:spcPts val="600"/>
              </a:spcBef>
              <a:spcAft>
                <a:spcPts val="0"/>
              </a:spcAft>
              <a:buClrTx/>
              <a:buSzTx/>
              <a:buFont typeface="Arial"/>
              <a:buNone/>
              <a:tabLst/>
              <a:defRPr/>
            </a:pPr>
            <a:endParaRPr kumimoji="0" lang="en-US" sz="1800" b="1" i="0" u="none" strike="noStrike" kern="1200" cap="none" spc="0" normalizeH="0" baseline="0" noProof="0" dirty="0">
              <a:ln>
                <a:noFill/>
              </a:ln>
              <a:solidFill>
                <a:prstClr val="white"/>
              </a:solidFill>
              <a:effectLst/>
              <a:uLnTx/>
              <a:uFillTx/>
              <a:latin typeface="Trebuchet MS"/>
              <a:ea typeface="+mn-ea"/>
              <a:cs typeface="+mn-cs"/>
            </a:endParaRPr>
          </a:p>
          <a:p>
            <a:pPr marL="230188" marR="0" lvl="0" indent="-230188" algn="l" defTabSz="457200" rtl="0" eaLnBrk="1" fontAlgn="auto" latinLnBrk="0" hangingPunct="1">
              <a:lnSpc>
                <a:spcPct val="100000"/>
              </a:lnSpc>
              <a:spcBef>
                <a:spcPts val="600"/>
              </a:spcBef>
              <a:spcAft>
                <a:spcPts val="0"/>
              </a:spcAft>
              <a:buClrTx/>
              <a:buSzTx/>
              <a:buFont typeface="Arial"/>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a:p>
            <a:pPr marL="0" marR="0" lvl="0" indent="0" algn="l" defTabSz="457200" rtl="0" eaLnBrk="1" fontAlgn="auto" latinLnBrk="0" hangingPunct="1">
              <a:lnSpc>
                <a:spcPct val="115000"/>
              </a:lnSpc>
              <a:spcBef>
                <a:spcPts val="600"/>
              </a:spcBef>
              <a:spcAft>
                <a:spcPts val="0"/>
              </a:spcAft>
              <a:buClrTx/>
              <a:buSzTx/>
              <a:buFont typeface="Arial"/>
              <a:buNone/>
              <a:tabLst/>
              <a:defRPr/>
            </a:pPr>
            <a:endParaRPr kumimoji="0" lang="en-US" sz="2000" b="0" i="0" u="none" strike="noStrike" kern="1200" cap="none" spc="0" normalizeH="0" baseline="0" noProof="0" dirty="0">
              <a:ln>
                <a:noFill/>
              </a:ln>
              <a:solidFill>
                <a:prstClr val="white"/>
              </a:solidFill>
              <a:effectLst/>
              <a:uLnTx/>
              <a:uFillTx/>
              <a:latin typeface="Trebuchet MS"/>
              <a:ea typeface="+mn-ea"/>
              <a:cs typeface="+mn-cs"/>
            </a:endParaRPr>
          </a:p>
          <a:p>
            <a:pPr marL="0" marR="0" lvl="0" indent="0" algn="l" defTabSz="457200" rtl="0" eaLnBrk="1" fontAlgn="auto" latinLnBrk="0" hangingPunct="1">
              <a:lnSpc>
                <a:spcPct val="115000"/>
              </a:lnSpc>
              <a:spcBef>
                <a:spcPts val="600"/>
              </a:spcBef>
              <a:spcAft>
                <a:spcPts val="0"/>
              </a:spcAft>
              <a:buClrTx/>
              <a:buSzTx/>
              <a:buFont typeface="Arial"/>
              <a:buNone/>
              <a:tabLst/>
              <a:defRPr/>
            </a:pPr>
            <a:r>
              <a:rPr kumimoji="0" lang="en-US" sz="2000" b="0" i="0" u="none" strike="noStrike" kern="1200" cap="none" spc="0" normalizeH="0" baseline="0" noProof="0" dirty="0">
                <a:ln>
                  <a:noFill/>
                </a:ln>
                <a:solidFill>
                  <a:prstClr val="white"/>
                </a:solidFill>
                <a:effectLst/>
                <a:uLnTx/>
                <a:uFillTx/>
                <a:latin typeface="Trebuchet MS"/>
                <a:ea typeface="+mn-ea"/>
                <a:cs typeface="+mn-cs"/>
              </a:rPr>
              <a:t> </a:t>
            </a:r>
            <a:endParaRPr kumimoji="0" lang="en-US" sz="1700" b="0" i="0" u="none" strike="noStrike" kern="1200" cap="none" spc="0" normalizeH="0" baseline="0" noProof="0" dirty="0">
              <a:ln>
                <a:noFill/>
              </a:ln>
              <a:solidFill>
                <a:srgbClr val="676A6E"/>
              </a:solidFill>
              <a:effectLst/>
              <a:uLnTx/>
              <a:uFillTx/>
              <a:latin typeface="Trebuchet MS"/>
              <a:ea typeface="+mn-ea"/>
              <a:cs typeface="+mn-cs"/>
            </a:endParaRPr>
          </a:p>
          <a:p>
            <a:pPr marL="230188" marR="0" lvl="0" indent="-230188" algn="l" defTabSz="457200" rtl="0" eaLnBrk="1" fontAlgn="auto" latinLnBrk="0" hangingPunct="1">
              <a:lnSpc>
                <a:spcPct val="100000"/>
              </a:lnSpc>
              <a:spcBef>
                <a:spcPts val="600"/>
              </a:spcBef>
              <a:spcAft>
                <a:spcPts val="0"/>
              </a:spcAft>
              <a:buClrTx/>
              <a:buSzTx/>
              <a:buFont typeface="Arial"/>
              <a:buNone/>
              <a:tabLst/>
              <a:defRPr/>
            </a:pPr>
            <a:endParaRPr kumimoji="0" lang="en-US" sz="2000" b="0" i="0" u="none" strike="noStrike" kern="1200" cap="none" spc="0" normalizeH="0" baseline="0" noProof="0" dirty="0">
              <a:ln>
                <a:noFill/>
              </a:ln>
              <a:solidFill>
                <a:srgbClr val="12934D"/>
              </a:solidFill>
              <a:effectLst/>
              <a:uLnTx/>
              <a:uFillTx/>
              <a:latin typeface="Trebuchet MS"/>
              <a:ea typeface="+mn-ea"/>
              <a:cs typeface="+mn-cs"/>
            </a:endParaRPr>
          </a:p>
          <a:p>
            <a:pPr marL="230188" marR="0" lvl="0" indent="-230188" algn="l" defTabSz="457200" rtl="0" eaLnBrk="1" fontAlgn="auto" latinLnBrk="0" hangingPunct="1">
              <a:lnSpc>
                <a:spcPct val="100000"/>
              </a:lnSpc>
              <a:spcBef>
                <a:spcPts val="600"/>
              </a:spcBef>
              <a:spcAft>
                <a:spcPts val="0"/>
              </a:spcAft>
              <a:buClrTx/>
              <a:buSzTx/>
              <a:buFont typeface="Arial"/>
              <a:buNone/>
              <a:tabLst/>
              <a:defRPr/>
            </a:pPr>
            <a:endParaRPr kumimoji="0" lang="en-US" sz="1800" b="0" i="0" u="none" strike="noStrike" kern="1200" cap="none" spc="0" normalizeH="0" baseline="0" noProof="0" dirty="0">
              <a:ln>
                <a:noFill/>
              </a:ln>
              <a:solidFill>
                <a:srgbClr val="12934D"/>
              </a:solidFill>
              <a:effectLst/>
              <a:uLnTx/>
              <a:uFillTx/>
              <a:latin typeface="Trebuchet MS"/>
              <a:ea typeface="+mn-ea"/>
              <a:cs typeface="+mn-cs"/>
            </a:endParaRPr>
          </a:p>
          <a:p>
            <a:pPr marL="230188" marR="0" lvl="0" indent="-230188" algn="l" defTabSz="457200" rtl="0" eaLnBrk="1" fontAlgn="auto" latinLnBrk="0" hangingPunct="1">
              <a:lnSpc>
                <a:spcPct val="100000"/>
              </a:lnSpc>
              <a:spcBef>
                <a:spcPts val="600"/>
              </a:spcBef>
              <a:spcAft>
                <a:spcPts val="0"/>
              </a:spcAft>
              <a:buClrTx/>
              <a:buSzTx/>
              <a:buFont typeface="Arial"/>
              <a:buNone/>
              <a:tabLst/>
              <a:defRPr/>
            </a:pPr>
            <a:endParaRPr kumimoji="0" lang="en-US" sz="1800" b="0" i="0" u="none" strike="noStrike" kern="1200" cap="none" spc="0" normalizeH="0" baseline="0" noProof="0" dirty="0">
              <a:ln>
                <a:noFill/>
              </a:ln>
              <a:solidFill>
                <a:srgbClr val="12934D"/>
              </a:solidFill>
              <a:effectLst/>
              <a:uLnTx/>
              <a:uFillTx/>
              <a:latin typeface="Trebuchet MS"/>
              <a:ea typeface="+mn-ea"/>
              <a:cs typeface="+mn-cs"/>
            </a:endParaRPr>
          </a:p>
          <a:p>
            <a:pPr marL="230188" marR="0" lvl="0" indent="-230188" algn="l" defTabSz="457200" rtl="0" eaLnBrk="1" fontAlgn="auto" latinLnBrk="0" hangingPunct="1">
              <a:lnSpc>
                <a:spcPct val="100000"/>
              </a:lnSpc>
              <a:spcBef>
                <a:spcPts val="600"/>
              </a:spcBef>
              <a:spcAft>
                <a:spcPts val="0"/>
              </a:spcAft>
              <a:buClrTx/>
              <a:buSzTx/>
              <a:buFont typeface="Arial"/>
              <a:buNone/>
              <a:tabLst/>
              <a:defRPr/>
            </a:pPr>
            <a:endParaRPr kumimoji="0" lang="en-US" sz="1800" b="0" i="0" u="none" strike="noStrike" kern="1200" cap="none" spc="0" normalizeH="0" baseline="0" noProof="0" dirty="0">
              <a:ln>
                <a:noFill/>
              </a:ln>
              <a:solidFill>
                <a:srgbClr val="00A3E0"/>
              </a:solidFill>
              <a:effectLst/>
              <a:uLnTx/>
              <a:uFillTx/>
              <a:latin typeface="Trebuchet MS"/>
              <a:ea typeface="+mn-ea"/>
              <a:cs typeface="+mn-cs"/>
            </a:endParaRPr>
          </a:p>
        </p:txBody>
      </p:sp>
      <p:sp>
        <p:nvSpPr>
          <p:cNvPr id="8" name="Content Placeholder 2">
            <a:extLst>
              <a:ext uri="{FF2B5EF4-FFF2-40B4-BE49-F238E27FC236}">
                <a16:creationId xmlns:a16="http://schemas.microsoft.com/office/drawing/2014/main" id="{9D2E945D-0902-4C81-B62B-3754955F5AE8}"/>
              </a:ext>
            </a:extLst>
          </p:cNvPr>
          <p:cNvSpPr txBox="1">
            <a:spLocks/>
          </p:cNvSpPr>
          <p:nvPr/>
        </p:nvSpPr>
        <p:spPr>
          <a:xfrm>
            <a:off x="491781" y="5256494"/>
            <a:ext cx="10343933" cy="903305"/>
          </a:xfrm>
          <a:prstGeom prst="rect">
            <a:avLst/>
          </a:prstGeom>
          <a:noFill/>
        </p:spPr>
        <p:txBody>
          <a:bodyPr vert="horz" lIns="0" tIns="0" rIns="0" bIns="0" rtlCol="0">
            <a:noAutofit/>
          </a:bodyPr>
          <a:lstStyle>
            <a:lvl1pPr marL="230188" indent="-230188" algn="l" defTabSz="457200" rtl="0" eaLnBrk="1" latinLnBrk="0" hangingPunct="1">
              <a:spcBef>
                <a:spcPts val="600"/>
              </a:spcBef>
              <a:buFont typeface="Arial"/>
              <a:buNone/>
              <a:defRPr sz="1600" kern="1200">
                <a:solidFill>
                  <a:schemeClr val="tx1"/>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defRPr/>
            </a:pPr>
            <a:r>
              <a:rPr kumimoji="0" lang="en-US" sz="1800" i="0" u="none" strike="noStrike" kern="1200" cap="none" spc="0" normalizeH="0" baseline="0" noProof="0" dirty="0">
                <a:ln>
                  <a:noFill/>
                </a:ln>
                <a:solidFill>
                  <a:prstClr val="white"/>
                </a:solidFill>
                <a:effectLst/>
                <a:uLnTx/>
                <a:uFillTx/>
                <a:latin typeface="Trebuchet MS"/>
                <a:ea typeface="+mn-ea"/>
                <a:cs typeface="+mn-cs"/>
              </a:rPr>
              <a:t>Some Significant incidents in the hydrocarbon Industry  were attributed</a:t>
            </a:r>
            <a:r>
              <a:rPr kumimoji="0" lang="en-US" sz="1800" i="0" u="none" strike="noStrike" kern="1200" cap="none" spc="0" normalizeH="0" noProof="0" dirty="0">
                <a:ln>
                  <a:noFill/>
                </a:ln>
                <a:solidFill>
                  <a:prstClr val="white"/>
                </a:solidFill>
                <a:effectLst/>
                <a:uLnTx/>
                <a:uFillTx/>
                <a:latin typeface="Trebuchet MS"/>
                <a:ea typeface="+mn-ea"/>
                <a:cs typeface="+mn-cs"/>
              </a:rPr>
              <a:t> </a:t>
            </a:r>
            <a:r>
              <a:rPr kumimoji="0" lang="en-US" sz="1800" i="0" u="none" strike="noStrike" kern="1200" cap="none" spc="0" normalizeH="0" baseline="0" noProof="0" dirty="0">
                <a:ln>
                  <a:noFill/>
                </a:ln>
                <a:solidFill>
                  <a:prstClr val="white"/>
                </a:solidFill>
                <a:effectLst/>
                <a:uLnTx/>
                <a:uFillTx/>
                <a:latin typeface="Trebuchet MS"/>
                <a:ea typeface="+mn-ea"/>
                <a:cs typeface="+mn-cs"/>
              </a:rPr>
              <a:t>to deficiencies in the start</a:t>
            </a:r>
            <a:r>
              <a:rPr kumimoji="0" lang="en-US" sz="1800" i="0" u="none" strike="noStrike" kern="1200" cap="none" spc="0" normalizeH="0" noProof="0" dirty="0">
                <a:ln>
                  <a:noFill/>
                </a:ln>
                <a:solidFill>
                  <a:prstClr val="white"/>
                </a:solidFill>
                <a:effectLst/>
                <a:uLnTx/>
                <a:uFillTx/>
                <a:latin typeface="Trebuchet MS"/>
                <a:ea typeface="+mn-ea"/>
                <a:cs typeface="+mn-cs"/>
              </a:rPr>
              <a:t> </a:t>
            </a:r>
            <a:r>
              <a:rPr kumimoji="0" lang="en-US" sz="1800" i="0" u="none" strike="noStrike" kern="1200" cap="none" spc="0" normalizeH="0" baseline="0" noProof="0" dirty="0">
                <a:ln>
                  <a:noFill/>
                </a:ln>
                <a:solidFill>
                  <a:prstClr val="white"/>
                </a:solidFill>
                <a:effectLst/>
                <a:uLnTx/>
                <a:uFillTx/>
                <a:latin typeface="Trebuchet MS"/>
                <a:ea typeface="+mn-ea"/>
                <a:cs typeface="+mn-cs"/>
              </a:rPr>
              <a:t>up process</a:t>
            </a:r>
          </a:p>
          <a:p>
            <a:pPr marL="230188" marR="0" lvl="0" indent="-230188" algn="l" defTabSz="457200" rtl="0" eaLnBrk="1" fontAlgn="auto" latinLnBrk="0" hangingPunct="1">
              <a:lnSpc>
                <a:spcPct val="100000"/>
              </a:lnSpc>
              <a:spcBef>
                <a:spcPts val="600"/>
              </a:spcBef>
              <a:spcAft>
                <a:spcPts val="0"/>
              </a:spcAft>
              <a:buClrTx/>
              <a:buSzTx/>
              <a:buFont typeface="Arial"/>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a:p>
            <a:pPr marL="0" marR="0" lvl="0" indent="0" algn="l" defTabSz="457200" rtl="0" eaLnBrk="1" fontAlgn="auto" latinLnBrk="0" hangingPunct="1">
              <a:lnSpc>
                <a:spcPct val="115000"/>
              </a:lnSpc>
              <a:spcBef>
                <a:spcPts val="600"/>
              </a:spcBef>
              <a:spcAft>
                <a:spcPts val="0"/>
              </a:spcAft>
              <a:buClrTx/>
              <a:buSzTx/>
              <a:buFont typeface="Arial"/>
              <a:buNone/>
              <a:tabLst/>
              <a:defRPr/>
            </a:pPr>
            <a:endParaRPr kumimoji="0" lang="en-US" sz="2000" b="0" i="0" u="none" strike="noStrike" kern="1200" cap="none" spc="0" normalizeH="0" baseline="0" noProof="0" dirty="0">
              <a:ln>
                <a:noFill/>
              </a:ln>
              <a:solidFill>
                <a:prstClr val="white"/>
              </a:solidFill>
              <a:effectLst/>
              <a:uLnTx/>
              <a:uFillTx/>
              <a:latin typeface="Trebuchet MS"/>
              <a:ea typeface="+mn-ea"/>
              <a:cs typeface="+mn-cs"/>
            </a:endParaRPr>
          </a:p>
          <a:p>
            <a:pPr marL="0" marR="0" lvl="0" indent="0" algn="l" defTabSz="457200" rtl="0" eaLnBrk="1" fontAlgn="auto" latinLnBrk="0" hangingPunct="1">
              <a:lnSpc>
                <a:spcPct val="115000"/>
              </a:lnSpc>
              <a:spcBef>
                <a:spcPts val="600"/>
              </a:spcBef>
              <a:spcAft>
                <a:spcPts val="0"/>
              </a:spcAft>
              <a:buClrTx/>
              <a:buSzTx/>
              <a:buFont typeface="Arial"/>
              <a:buNone/>
              <a:tabLst/>
              <a:defRPr/>
            </a:pPr>
            <a:r>
              <a:rPr kumimoji="0" lang="en-US" sz="2000" b="0" i="0" u="none" strike="noStrike" kern="1200" cap="none" spc="0" normalizeH="0" baseline="0" noProof="0" dirty="0">
                <a:ln>
                  <a:noFill/>
                </a:ln>
                <a:solidFill>
                  <a:prstClr val="white"/>
                </a:solidFill>
                <a:effectLst/>
                <a:uLnTx/>
                <a:uFillTx/>
                <a:latin typeface="Trebuchet MS"/>
                <a:ea typeface="+mn-ea"/>
                <a:cs typeface="+mn-cs"/>
              </a:rPr>
              <a:t> </a:t>
            </a:r>
            <a:endParaRPr kumimoji="0" lang="en-US" sz="1700" b="0" i="0" u="none" strike="noStrike" kern="1200" cap="none" spc="0" normalizeH="0" baseline="0" noProof="0" dirty="0">
              <a:ln>
                <a:noFill/>
              </a:ln>
              <a:solidFill>
                <a:srgbClr val="676A6E"/>
              </a:solidFill>
              <a:effectLst/>
              <a:uLnTx/>
              <a:uFillTx/>
              <a:latin typeface="Trebuchet MS"/>
              <a:ea typeface="+mn-ea"/>
              <a:cs typeface="+mn-cs"/>
            </a:endParaRPr>
          </a:p>
          <a:p>
            <a:pPr marL="230188" marR="0" lvl="0" indent="-230188" algn="l" defTabSz="457200" rtl="0" eaLnBrk="1" fontAlgn="auto" latinLnBrk="0" hangingPunct="1">
              <a:lnSpc>
                <a:spcPct val="100000"/>
              </a:lnSpc>
              <a:spcBef>
                <a:spcPts val="600"/>
              </a:spcBef>
              <a:spcAft>
                <a:spcPts val="0"/>
              </a:spcAft>
              <a:buClrTx/>
              <a:buSzTx/>
              <a:buFont typeface="Arial"/>
              <a:buNone/>
              <a:tabLst/>
              <a:defRPr/>
            </a:pPr>
            <a:endParaRPr kumimoji="0" lang="en-US" sz="2000" b="0" i="0" u="none" strike="noStrike" kern="1200" cap="none" spc="0" normalizeH="0" baseline="0" noProof="0" dirty="0">
              <a:ln>
                <a:noFill/>
              </a:ln>
              <a:solidFill>
                <a:srgbClr val="12934D"/>
              </a:solidFill>
              <a:effectLst/>
              <a:uLnTx/>
              <a:uFillTx/>
              <a:latin typeface="Trebuchet MS"/>
              <a:ea typeface="+mn-ea"/>
              <a:cs typeface="+mn-cs"/>
            </a:endParaRPr>
          </a:p>
          <a:p>
            <a:pPr marL="230188" marR="0" lvl="0" indent="-230188" algn="l" defTabSz="457200" rtl="0" eaLnBrk="1" fontAlgn="auto" latinLnBrk="0" hangingPunct="1">
              <a:lnSpc>
                <a:spcPct val="100000"/>
              </a:lnSpc>
              <a:spcBef>
                <a:spcPts val="600"/>
              </a:spcBef>
              <a:spcAft>
                <a:spcPts val="0"/>
              </a:spcAft>
              <a:buClrTx/>
              <a:buSzTx/>
              <a:buFont typeface="Arial"/>
              <a:buNone/>
              <a:tabLst/>
              <a:defRPr/>
            </a:pPr>
            <a:endParaRPr kumimoji="0" lang="en-US" sz="1800" b="0" i="0" u="none" strike="noStrike" kern="1200" cap="none" spc="0" normalizeH="0" baseline="0" noProof="0" dirty="0">
              <a:ln>
                <a:noFill/>
              </a:ln>
              <a:solidFill>
                <a:srgbClr val="12934D"/>
              </a:solidFill>
              <a:effectLst/>
              <a:uLnTx/>
              <a:uFillTx/>
              <a:latin typeface="Trebuchet MS"/>
              <a:ea typeface="+mn-ea"/>
              <a:cs typeface="+mn-cs"/>
            </a:endParaRPr>
          </a:p>
          <a:p>
            <a:pPr marL="230188" marR="0" lvl="0" indent="-230188" algn="l" defTabSz="457200" rtl="0" eaLnBrk="1" fontAlgn="auto" latinLnBrk="0" hangingPunct="1">
              <a:lnSpc>
                <a:spcPct val="100000"/>
              </a:lnSpc>
              <a:spcBef>
                <a:spcPts val="600"/>
              </a:spcBef>
              <a:spcAft>
                <a:spcPts val="0"/>
              </a:spcAft>
              <a:buClrTx/>
              <a:buSzTx/>
              <a:buFont typeface="Arial"/>
              <a:buNone/>
              <a:tabLst/>
              <a:defRPr/>
            </a:pPr>
            <a:endParaRPr kumimoji="0" lang="en-US" sz="1800" b="0" i="0" u="none" strike="noStrike" kern="1200" cap="none" spc="0" normalizeH="0" baseline="0" noProof="0" dirty="0">
              <a:ln>
                <a:noFill/>
              </a:ln>
              <a:solidFill>
                <a:srgbClr val="12934D"/>
              </a:solidFill>
              <a:effectLst/>
              <a:uLnTx/>
              <a:uFillTx/>
              <a:latin typeface="Trebuchet MS"/>
              <a:ea typeface="+mn-ea"/>
              <a:cs typeface="+mn-cs"/>
            </a:endParaRPr>
          </a:p>
          <a:p>
            <a:pPr marL="230188" marR="0" lvl="0" indent="-230188" algn="l" defTabSz="457200" rtl="0" eaLnBrk="1" fontAlgn="auto" latinLnBrk="0" hangingPunct="1">
              <a:lnSpc>
                <a:spcPct val="100000"/>
              </a:lnSpc>
              <a:spcBef>
                <a:spcPts val="600"/>
              </a:spcBef>
              <a:spcAft>
                <a:spcPts val="0"/>
              </a:spcAft>
              <a:buClrTx/>
              <a:buSzTx/>
              <a:buFont typeface="Arial"/>
              <a:buNone/>
              <a:tabLst/>
              <a:defRPr/>
            </a:pPr>
            <a:endParaRPr kumimoji="0" lang="en-US" sz="1800" b="0" i="0" u="none" strike="noStrike" kern="1200" cap="none" spc="0" normalizeH="0" baseline="0" noProof="0" dirty="0">
              <a:ln>
                <a:noFill/>
              </a:ln>
              <a:solidFill>
                <a:srgbClr val="00A3E0"/>
              </a:solidFill>
              <a:effectLst/>
              <a:uLnTx/>
              <a:uFillTx/>
              <a:latin typeface="Trebuchet MS"/>
              <a:ea typeface="+mn-ea"/>
              <a:cs typeface="+mn-cs"/>
            </a:endParaRPr>
          </a:p>
        </p:txBody>
      </p:sp>
      <p:sp>
        <p:nvSpPr>
          <p:cNvPr id="9" name="TextBox 8">
            <a:extLst>
              <a:ext uri="{FF2B5EF4-FFF2-40B4-BE49-F238E27FC236}">
                <a16:creationId xmlns:a16="http://schemas.microsoft.com/office/drawing/2014/main" id="{6C68CF1C-0000-4429-8FAC-5D35A692A744}"/>
              </a:ext>
            </a:extLst>
          </p:cNvPr>
          <p:cNvSpPr txBox="1"/>
          <p:nvPr/>
        </p:nvSpPr>
        <p:spPr>
          <a:xfrm>
            <a:off x="458871" y="646144"/>
            <a:ext cx="4333537" cy="477054"/>
          </a:xfrm>
          <a:prstGeom prst="rect">
            <a:avLst/>
          </a:prstGeom>
          <a:noFill/>
        </p:spPr>
        <p:txBody>
          <a:bodyPr wrap="square" lIns="0" tIns="0" rtlCol="0">
            <a:spAutoFit/>
          </a:bodyPr>
          <a:lstStyle/>
          <a:p>
            <a:r>
              <a:rPr lang="en-US" sz="2800" dirty="0">
                <a:solidFill>
                  <a:schemeClr val="bg1"/>
                </a:solidFill>
              </a:rPr>
              <a:t>Why Is PSSR Important</a:t>
            </a:r>
          </a:p>
        </p:txBody>
      </p:sp>
      <p:sp>
        <p:nvSpPr>
          <p:cNvPr id="11" name="Rectangle 10">
            <a:extLst>
              <a:ext uri="{FF2B5EF4-FFF2-40B4-BE49-F238E27FC236}">
                <a16:creationId xmlns:a16="http://schemas.microsoft.com/office/drawing/2014/main" id="{62B93E65-3A24-402D-B682-9315BF1BBA43}"/>
              </a:ext>
            </a:extLst>
          </p:cNvPr>
          <p:cNvSpPr/>
          <p:nvPr/>
        </p:nvSpPr>
        <p:spPr>
          <a:xfrm>
            <a:off x="458871" y="1532912"/>
            <a:ext cx="3420808" cy="276999"/>
          </a:xfrm>
          <a:prstGeom prst="rect">
            <a:avLst/>
          </a:prstGeom>
        </p:spPr>
        <p:txBody>
          <a:bodyPr wrap="none" lIns="0" tIns="0" rIns="0" bIns="0">
            <a:spAutoFit/>
          </a:bodyPr>
          <a:lstStyle/>
          <a:p>
            <a:r>
              <a:rPr lang="en-US" dirty="0">
                <a:solidFill>
                  <a:schemeClr val="bg1"/>
                </a:solidFill>
              </a:rPr>
              <a:t>Start-up is a very critical activity</a:t>
            </a:r>
          </a:p>
        </p:txBody>
      </p:sp>
    </p:spTree>
    <p:custDataLst>
      <p:tags r:id="rId1"/>
    </p:custDataLst>
    <p:extLst>
      <p:ext uri="{BB962C8B-B14F-4D97-AF65-F5344CB8AC3E}">
        <p14:creationId xmlns:p14="http://schemas.microsoft.com/office/powerpoint/2010/main" val="1002414439"/>
      </p:ext>
    </p:extLst>
  </p:cSld>
  <p:clrMapOvr>
    <a:masterClrMapping/>
  </p:clrMapOvr>
  <mc:AlternateContent xmlns:mc="http://schemas.openxmlformats.org/markup-compatibility/2006" xmlns:p14="http://schemas.microsoft.com/office/powerpoint/2010/main">
    <mc:Choice Requires="p14">
      <p:transition spd="slow" p14:dur="2000" advTm="43254"/>
    </mc:Choice>
    <mc:Fallback xmlns="">
      <p:transition spd="slow" advTm="432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10" name="Picture Placeholder 9" descr="https://www.csb.gov/assets/1/14/GalleryMainDimensionId/damaged_trailers_near_blowdown.JPG?14733">
            <a:extLst>
              <a:ext uri="{FF2B5EF4-FFF2-40B4-BE49-F238E27FC236}">
                <a16:creationId xmlns:a16="http://schemas.microsoft.com/office/drawing/2014/main" id="{465BAA3D-717F-4C69-9CA5-A21B489F10C6}"/>
              </a:ext>
            </a:extLst>
          </p:cNvPr>
          <p:cNvPicPr>
            <a:picLocks noGrp="1"/>
          </p:cNvPicPr>
          <p:nvPr>
            <p:ph type="pic" sz="quarter" idx="12"/>
          </p:nvPr>
        </p:nvPicPr>
        <p:blipFill>
          <a:blip r:embed="rId4">
            <a:extLst>
              <a:ext uri="{28A0092B-C50C-407E-A947-70E740481C1C}">
                <a14:useLocalDpi xmlns:a14="http://schemas.microsoft.com/office/drawing/2010/main" val="0"/>
              </a:ext>
            </a:extLst>
          </a:blip>
          <a:srcRect l="20978" r="20978"/>
          <a:stretch>
            <a:fillRect/>
          </a:stretch>
        </p:blipFill>
        <p:spPr bwMode="auto">
          <a:xfrm>
            <a:off x="593081" y="1669064"/>
            <a:ext cx="4637092" cy="4459956"/>
          </a:xfrm>
          <a:prstGeom prst="rect">
            <a:avLst/>
          </a:prstGeom>
          <a:noFill/>
          <a:ln>
            <a:noFill/>
          </a:ln>
        </p:spPr>
      </p:pic>
      <p:sp>
        <p:nvSpPr>
          <p:cNvPr id="13" name="Content Placeholder 12">
            <a:extLst>
              <a:ext uri="{FF2B5EF4-FFF2-40B4-BE49-F238E27FC236}">
                <a16:creationId xmlns:a16="http://schemas.microsoft.com/office/drawing/2014/main" id="{815E6FA5-11D9-4EA9-AB6A-F53F062AE511}"/>
              </a:ext>
            </a:extLst>
          </p:cNvPr>
          <p:cNvSpPr>
            <a:spLocks noGrp="1"/>
          </p:cNvSpPr>
          <p:nvPr>
            <p:ph sz="quarter" idx="13"/>
          </p:nvPr>
        </p:nvSpPr>
        <p:spPr>
          <a:xfrm>
            <a:off x="6630035" y="1370658"/>
            <a:ext cx="4968240" cy="5031885"/>
          </a:xfrm>
        </p:spPr>
        <p:txBody>
          <a:bodyPr/>
          <a:lstStyle/>
          <a:p>
            <a:pPr marL="0" indent="0">
              <a:spcAft>
                <a:spcPts val="1800"/>
              </a:spcAft>
            </a:pPr>
            <a:r>
              <a:rPr lang="en-US" sz="2000" dirty="0">
                <a:solidFill>
                  <a:schemeClr val="bg1"/>
                </a:solidFill>
              </a:rPr>
              <a:t>A section of the refinery’s isomerization unit (ISOM) was being restarted after a maintenance turnaround that lasted one month. </a:t>
            </a:r>
          </a:p>
          <a:p>
            <a:pPr marL="0" indent="0">
              <a:spcAft>
                <a:spcPts val="1800"/>
              </a:spcAft>
            </a:pPr>
            <a:r>
              <a:rPr lang="en-US" sz="2000" dirty="0">
                <a:solidFill>
                  <a:schemeClr val="bg1"/>
                </a:solidFill>
              </a:rPr>
              <a:t>The incident happened on the day of the startup of the raffinate splitter section. </a:t>
            </a:r>
          </a:p>
          <a:p>
            <a:pPr marL="0" indent="0">
              <a:spcAft>
                <a:spcPts val="1800"/>
              </a:spcAft>
            </a:pPr>
            <a:r>
              <a:rPr lang="en-US" sz="2000" dirty="0">
                <a:solidFill>
                  <a:schemeClr val="bg1"/>
                </a:solidFill>
              </a:rPr>
              <a:t>The tower got overfilled with hot liquid during this startup. </a:t>
            </a:r>
          </a:p>
          <a:p>
            <a:endParaRPr lang="en-US" dirty="0">
              <a:solidFill>
                <a:srgbClr val="FF0000"/>
              </a:solidFill>
            </a:endParaRPr>
          </a:p>
        </p:txBody>
      </p:sp>
      <p:sp>
        <p:nvSpPr>
          <p:cNvPr id="4" name="Text Placeholder 3">
            <a:extLst>
              <a:ext uri="{FF2B5EF4-FFF2-40B4-BE49-F238E27FC236}">
                <a16:creationId xmlns:a16="http://schemas.microsoft.com/office/drawing/2014/main" id="{939175B3-C461-4A51-904F-D689705C06A7}"/>
              </a:ext>
            </a:extLst>
          </p:cNvPr>
          <p:cNvSpPr>
            <a:spLocks noGrp="1"/>
          </p:cNvSpPr>
          <p:nvPr>
            <p:ph type="body" sz="quarter" idx="14"/>
          </p:nvPr>
        </p:nvSpPr>
        <p:spPr>
          <a:xfrm>
            <a:off x="593725" y="226950"/>
            <a:ext cx="8599702" cy="612362"/>
          </a:xfrm>
        </p:spPr>
        <p:txBody>
          <a:bodyPr/>
          <a:lstStyle/>
          <a:p>
            <a:r>
              <a:rPr lang="en-US" sz="2800" b="1" dirty="0">
                <a:solidFill>
                  <a:schemeClr val="bg1"/>
                </a:solidFill>
              </a:rPr>
              <a:t>2005, Texas City Refinery Explosion (CSB, 2007)</a:t>
            </a:r>
            <a:endParaRPr lang="en-US" sz="2800" dirty="0">
              <a:solidFill>
                <a:schemeClr val="bg1"/>
              </a:solidFill>
            </a:endParaRPr>
          </a:p>
        </p:txBody>
      </p:sp>
      <p:sp>
        <p:nvSpPr>
          <p:cNvPr id="5" name="Text Placeholder 4">
            <a:extLst>
              <a:ext uri="{FF2B5EF4-FFF2-40B4-BE49-F238E27FC236}">
                <a16:creationId xmlns:a16="http://schemas.microsoft.com/office/drawing/2014/main" id="{07388DCB-7551-4721-8BAB-BC41E6F8CF27}"/>
              </a:ext>
            </a:extLst>
          </p:cNvPr>
          <p:cNvSpPr>
            <a:spLocks noGrp="1"/>
          </p:cNvSpPr>
          <p:nvPr>
            <p:ph type="body" sz="quarter" idx="15"/>
          </p:nvPr>
        </p:nvSpPr>
        <p:spPr>
          <a:xfrm>
            <a:off x="593081" y="834600"/>
            <a:ext cx="4524375" cy="520700"/>
          </a:xfrm>
        </p:spPr>
        <p:txBody>
          <a:bodyPr/>
          <a:lstStyle/>
          <a:p>
            <a:r>
              <a:rPr lang="en-US" b="1" dirty="0">
                <a:solidFill>
                  <a:schemeClr val="bg1"/>
                </a:solidFill>
              </a:rPr>
              <a:t>15 fatalities and 180 injuries</a:t>
            </a:r>
            <a:endParaRPr lang="en-US" dirty="0">
              <a:solidFill>
                <a:schemeClr val="bg1"/>
              </a:solidFill>
            </a:endParaRPr>
          </a:p>
        </p:txBody>
      </p:sp>
      <p:pic>
        <p:nvPicPr>
          <p:cNvPr id="15" name="Picture 14">
            <a:extLst>
              <a:ext uri="{FF2B5EF4-FFF2-40B4-BE49-F238E27FC236}">
                <a16:creationId xmlns:a16="http://schemas.microsoft.com/office/drawing/2014/main" id="{393588DB-F52F-4709-A4C7-D900E4B0A026}"/>
              </a:ext>
            </a:extLst>
          </p:cNvPr>
          <p:cNvPicPr>
            <a:picLocks noChangeAspect="1"/>
          </p:cNvPicPr>
          <p:nvPr/>
        </p:nvPicPr>
        <p:blipFill>
          <a:blip r:embed="rId5"/>
          <a:stretch>
            <a:fillRect/>
          </a:stretch>
        </p:blipFill>
        <p:spPr>
          <a:xfrm>
            <a:off x="22796" y="1467792"/>
            <a:ext cx="2796604" cy="4831408"/>
          </a:xfrm>
          <a:prstGeom prst="rect">
            <a:avLst/>
          </a:prstGeom>
        </p:spPr>
      </p:pic>
      <p:pic>
        <p:nvPicPr>
          <p:cNvPr id="16" name="Picture 15">
            <a:extLst>
              <a:ext uri="{FF2B5EF4-FFF2-40B4-BE49-F238E27FC236}">
                <a16:creationId xmlns:a16="http://schemas.microsoft.com/office/drawing/2014/main" id="{5DB6C76A-AC04-4AFC-8695-B9D970C06EAE}"/>
              </a:ext>
            </a:extLst>
          </p:cNvPr>
          <p:cNvPicPr>
            <a:picLocks noChangeAspect="1"/>
          </p:cNvPicPr>
          <p:nvPr/>
        </p:nvPicPr>
        <p:blipFill>
          <a:blip r:embed="rId6"/>
          <a:stretch>
            <a:fillRect/>
          </a:stretch>
        </p:blipFill>
        <p:spPr>
          <a:xfrm>
            <a:off x="2819400" y="1479386"/>
            <a:ext cx="3173627" cy="4839312"/>
          </a:xfrm>
          <a:prstGeom prst="rect">
            <a:avLst/>
          </a:prstGeom>
        </p:spPr>
      </p:pic>
    </p:spTree>
    <p:custDataLst>
      <p:tags r:id="rId1"/>
    </p:custDataLst>
    <p:extLst>
      <p:ext uri="{BB962C8B-B14F-4D97-AF65-F5344CB8AC3E}">
        <p14:creationId xmlns:p14="http://schemas.microsoft.com/office/powerpoint/2010/main" val="2837053357"/>
      </p:ext>
    </p:extLst>
  </p:cSld>
  <p:clrMapOvr>
    <a:masterClrMapping/>
  </p:clrMapOvr>
  <mc:AlternateContent xmlns:mc="http://schemas.openxmlformats.org/markup-compatibility/2006" xmlns:p14="http://schemas.microsoft.com/office/powerpoint/2010/main">
    <mc:Choice Requires="p14">
      <p:transition spd="slow" p14:dur="2000" advTm="66542"/>
    </mc:Choice>
    <mc:Fallback xmlns="">
      <p:transition spd="slow" advTm="665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childTnLst>
                                </p:cTn>
                              </p:par>
                              <p:par>
                                <p:cTn id="21" presetID="2" presetClass="entr" presetSubtype="8"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childTnLst>
                                </p:cTn>
                              </p:par>
                              <p:par>
                                <p:cTn id="29" presetID="2" presetClass="entr" presetSubtype="8"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815E6FA5-11D9-4EA9-AB6A-F53F062AE511}"/>
              </a:ext>
            </a:extLst>
          </p:cNvPr>
          <p:cNvSpPr>
            <a:spLocks noGrp="1"/>
          </p:cNvSpPr>
          <p:nvPr>
            <p:ph sz="quarter" idx="13"/>
          </p:nvPr>
        </p:nvSpPr>
        <p:spPr>
          <a:xfrm>
            <a:off x="7982465" y="1746504"/>
            <a:ext cx="3615810" cy="4762427"/>
          </a:xfrm>
        </p:spPr>
        <p:txBody>
          <a:bodyPr/>
          <a:lstStyle/>
          <a:p>
            <a:pPr marL="234950" lvl="1" indent="-234950">
              <a:buFont typeface="Arial" panose="020B0604020202020204" pitchFamily="34" charset="0"/>
              <a:buChar char="•"/>
            </a:pPr>
            <a:r>
              <a:rPr lang="en-US" sz="2000" dirty="0">
                <a:solidFill>
                  <a:schemeClr val="bg1"/>
                </a:solidFill>
              </a:rPr>
              <a:t>The system eventually overflowed through the blowdown drum stack, following a series of failures</a:t>
            </a:r>
          </a:p>
          <a:p>
            <a:pPr marL="234950" lvl="1" indent="-234950">
              <a:buFont typeface="Arial" panose="020B0604020202020204" pitchFamily="34" charset="0"/>
              <a:buChar char="•"/>
            </a:pPr>
            <a:endParaRPr lang="en-US" sz="2000" dirty="0">
              <a:solidFill>
                <a:schemeClr val="bg1"/>
              </a:solidFill>
            </a:endParaRPr>
          </a:p>
          <a:p>
            <a:pPr marL="234950" lvl="1" indent="-234950">
              <a:buFont typeface="Arial" panose="020B0604020202020204" pitchFamily="34" charset="0"/>
              <a:buChar char="•"/>
            </a:pPr>
            <a:r>
              <a:rPr lang="en-US" sz="2000" dirty="0">
                <a:solidFill>
                  <a:schemeClr val="bg1"/>
                </a:solidFill>
              </a:rPr>
              <a:t>Flammable liquid was released, vaporized, and ignited, resulting in an explosion and fire </a:t>
            </a:r>
            <a:endParaRPr lang="en-US" sz="2000" b="1" i="1" dirty="0">
              <a:solidFill>
                <a:schemeClr val="bg1"/>
              </a:solidFill>
            </a:endParaRPr>
          </a:p>
          <a:p>
            <a:endParaRPr lang="en-US" dirty="0">
              <a:solidFill>
                <a:srgbClr val="FF0000"/>
              </a:solidFill>
            </a:endParaRPr>
          </a:p>
        </p:txBody>
      </p:sp>
      <p:sp>
        <p:nvSpPr>
          <p:cNvPr id="4" name="Text Placeholder 3">
            <a:extLst>
              <a:ext uri="{FF2B5EF4-FFF2-40B4-BE49-F238E27FC236}">
                <a16:creationId xmlns:a16="http://schemas.microsoft.com/office/drawing/2014/main" id="{939175B3-C461-4A51-904F-D689705C06A7}"/>
              </a:ext>
            </a:extLst>
          </p:cNvPr>
          <p:cNvSpPr>
            <a:spLocks noGrp="1"/>
          </p:cNvSpPr>
          <p:nvPr>
            <p:ph type="body" sz="quarter" idx="14"/>
          </p:nvPr>
        </p:nvSpPr>
        <p:spPr>
          <a:xfrm>
            <a:off x="462313" y="547355"/>
            <a:ext cx="8599702" cy="612362"/>
          </a:xfrm>
        </p:spPr>
        <p:txBody>
          <a:bodyPr tIns="0" bIns="0"/>
          <a:lstStyle/>
          <a:p>
            <a:r>
              <a:rPr lang="en-US" sz="2800" b="1" dirty="0">
                <a:solidFill>
                  <a:schemeClr val="bg1"/>
                </a:solidFill>
              </a:rPr>
              <a:t>2005, Texas City Refinery Explosion (CSB, 2007)</a:t>
            </a:r>
            <a:endParaRPr lang="en-US" sz="2800" dirty="0">
              <a:solidFill>
                <a:schemeClr val="bg1"/>
              </a:solidFill>
            </a:endParaRPr>
          </a:p>
        </p:txBody>
      </p:sp>
      <p:sp>
        <p:nvSpPr>
          <p:cNvPr id="5" name="Text Placeholder 4">
            <a:extLst>
              <a:ext uri="{FF2B5EF4-FFF2-40B4-BE49-F238E27FC236}">
                <a16:creationId xmlns:a16="http://schemas.microsoft.com/office/drawing/2014/main" id="{07388DCB-7551-4721-8BAB-BC41E6F8CF27}"/>
              </a:ext>
            </a:extLst>
          </p:cNvPr>
          <p:cNvSpPr>
            <a:spLocks noGrp="1"/>
          </p:cNvSpPr>
          <p:nvPr>
            <p:ph type="body" sz="quarter" idx="15"/>
          </p:nvPr>
        </p:nvSpPr>
        <p:spPr>
          <a:xfrm>
            <a:off x="440011" y="1089538"/>
            <a:ext cx="4524375" cy="520700"/>
          </a:xfrm>
        </p:spPr>
        <p:txBody>
          <a:bodyPr tIns="0" bIns="0"/>
          <a:lstStyle/>
          <a:p>
            <a:r>
              <a:rPr lang="en-US" b="1" dirty="0">
                <a:solidFill>
                  <a:srgbClr val="F7C75F"/>
                </a:solidFill>
              </a:rPr>
              <a:t>15 fatalities and 180 injuries</a:t>
            </a:r>
            <a:endParaRPr lang="en-US" dirty="0">
              <a:solidFill>
                <a:srgbClr val="F7C75F"/>
              </a:solidFill>
            </a:endParaRPr>
          </a:p>
        </p:txBody>
      </p:sp>
      <p:sp>
        <p:nvSpPr>
          <p:cNvPr id="9" name="Text Placeholder 4">
            <a:extLst>
              <a:ext uri="{FF2B5EF4-FFF2-40B4-BE49-F238E27FC236}">
                <a16:creationId xmlns:a16="http://schemas.microsoft.com/office/drawing/2014/main" id="{28599020-0BB3-4935-A83F-70E375F36EBA}"/>
              </a:ext>
            </a:extLst>
          </p:cNvPr>
          <p:cNvSpPr txBox="1">
            <a:spLocks/>
          </p:cNvSpPr>
          <p:nvPr/>
        </p:nvSpPr>
        <p:spPr>
          <a:xfrm>
            <a:off x="6096000" y="1089538"/>
            <a:ext cx="4524375" cy="520700"/>
          </a:xfrm>
          <a:prstGeom prst="rect">
            <a:avLst/>
          </a:prstGeom>
          <a:noFill/>
        </p:spPr>
        <p:txBody>
          <a:bodyPr vert="horz" lIns="0" tIns="0" rIns="0" bIns="0" rtlCol="0">
            <a:noAutofit/>
          </a:bodyPr>
          <a:lstStyle>
            <a:lvl1pPr marL="230188" indent="-230188" algn="l" defTabSz="457200" rtl="0" eaLnBrk="1" latinLnBrk="0" hangingPunct="1">
              <a:spcBef>
                <a:spcPts val="600"/>
              </a:spcBef>
              <a:buFont typeface="Arial"/>
              <a:buNone/>
              <a:defRPr sz="2000" kern="1200">
                <a:solidFill>
                  <a:schemeClr val="tx1"/>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dirty="0">
                <a:solidFill>
                  <a:srgbClr val="F7C75F"/>
                </a:solidFill>
              </a:rPr>
              <a:t>PSSR after Turnaround was missing</a:t>
            </a:r>
          </a:p>
        </p:txBody>
      </p:sp>
      <p:pic>
        <p:nvPicPr>
          <p:cNvPr id="14" name="Picture 13">
            <a:extLst>
              <a:ext uri="{FF2B5EF4-FFF2-40B4-BE49-F238E27FC236}">
                <a16:creationId xmlns:a16="http://schemas.microsoft.com/office/drawing/2014/main" id="{C4EEAB65-CB90-4276-A53E-16AA4BA59320}"/>
              </a:ext>
            </a:extLst>
          </p:cNvPr>
          <p:cNvPicPr>
            <a:picLocks noChangeAspect="1"/>
          </p:cNvPicPr>
          <p:nvPr/>
        </p:nvPicPr>
        <p:blipFill>
          <a:blip r:embed="rId4"/>
          <a:stretch>
            <a:fillRect/>
          </a:stretch>
        </p:blipFill>
        <p:spPr>
          <a:xfrm>
            <a:off x="495766" y="1839563"/>
            <a:ext cx="6491925" cy="4762427"/>
          </a:xfrm>
          <a:prstGeom prst="rect">
            <a:avLst/>
          </a:prstGeom>
        </p:spPr>
      </p:pic>
    </p:spTree>
    <p:custDataLst>
      <p:tags r:id="rId1"/>
    </p:custDataLst>
    <p:extLst>
      <p:ext uri="{BB962C8B-B14F-4D97-AF65-F5344CB8AC3E}">
        <p14:creationId xmlns:p14="http://schemas.microsoft.com/office/powerpoint/2010/main" val="2484610381"/>
      </p:ext>
    </p:extLst>
  </p:cSld>
  <p:clrMapOvr>
    <a:masterClrMapping/>
  </p:clrMapOvr>
  <mc:AlternateContent xmlns:mc="http://schemas.openxmlformats.org/markup-compatibility/2006" xmlns:p14="http://schemas.microsoft.com/office/powerpoint/2010/main">
    <mc:Choice Requires="p14">
      <p:transition spd="slow" p14:dur="2000" advTm="66542"/>
    </mc:Choice>
    <mc:Fallback xmlns="">
      <p:transition spd="slow" advTm="665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EC170D-E157-468A-8FCB-ECCCBB2E0132}"/>
              </a:ext>
            </a:extLst>
          </p:cNvPr>
          <p:cNvSpPr>
            <a:spLocks noGrp="1"/>
          </p:cNvSpPr>
          <p:nvPr>
            <p:ph idx="1"/>
          </p:nvPr>
        </p:nvSpPr>
        <p:spPr>
          <a:xfrm>
            <a:off x="473406" y="1126885"/>
            <a:ext cx="11088710" cy="824221"/>
          </a:xfrm>
        </p:spPr>
        <p:txBody>
          <a:bodyPr tIns="0" bIns="0"/>
          <a:lstStyle/>
          <a:p>
            <a:pPr marL="0" indent="0">
              <a:buNone/>
            </a:pPr>
            <a:r>
              <a:rPr lang="en-US" sz="1800" dirty="0">
                <a:solidFill>
                  <a:schemeClr val="bg1">
                    <a:lumMod val="95000"/>
                  </a:schemeClr>
                </a:solidFill>
              </a:rPr>
              <a:t>A rigorous PSSR procedure was in place at the time of the incident. But, the process safety coordinator was unaware of it. </a:t>
            </a:r>
          </a:p>
        </p:txBody>
      </p:sp>
      <p:sp>
        <p:nvSpPr>
          <p:cNvPr id="4" name="Content Placeholder 2">
            <a:extLst>
              <a:ext uri="{FF2B5EF4-FFF2-40B4-BE49-F238E27FC236}">
                <a16:creationId xmlns:a16="http://schemas.microsoft.com/office/drawing/2014/main" id="{FE228533-3604-4BD2-8CC1-F97F40B2E234}"/>
              </a:ext>
            </a:extLst>
          </p:cNvPr>
          <p:cNvSpPr txBox="1">
            <a:spLocks/>
          </p:cNvSpPr>
          <p:nvPr/>
        </p:nvSpPr>
        <p:spPr>
          <a:xfrm>
            <a:off x="473406" y="2218085"/>
            <a:ext cx="5471160" cy="4116453"/>
          </a:xfrm>
          <a:prstGeom prst="rect">
            <a:avLst/>
          </a:prstGeom>
          <a:noFill/>
        </p:spPr>
        <p:txBody>
          <a:bodyPr vert="horz" lIns="0" tIns="45720" rIns="0" bIns="45720" rtlCol="0">
            <a:noAutofit/>
          </a:bodyPr>
          <a:lstStyle>
            <a:lvl1pPr marL="457200" indent="-457200" algn="l" defTabSz="457200" rtl="0" eaLnBrk="1" latinLnBrk="0" hangingPunct="1">
              <a:spcBef>
                <a:spcPts val="1400"/>
              </a:spcBef>
              <a:buFont typeface="+mj-lt"/>
              <a:buAutoNum type="arabicPeriod"/>
              <a:defRPr sz="2000" kern="1200">
                <a:solidFill>
                  <a:srgbClr val="FFFFFF"/>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rgbClr val="FFFFFF"/>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rgbClr val="FFFFFF"/>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rgbClr val="FFFFFF"/>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8925" indent="-288925">
              <a:buFont typeface="+mj-lt"/>
              <a:buNone/>
            </a:pPr>
            <a:r>
              <a:rPr lang="en-US" sz="1600" dirty="0"/>
              <a:t>The other key findings were:</a:t>
            </a:r>
          </a:p>
          <a:p>
            <a:pPr marL="288925" lvl="0" indent="-288925"/>
            <a:r>
              <a:rPr lang="en-US" sz="1600" dirty="0"/>
              <a:t>Equipment malfunction</a:t>
            </a:r>
          </a:p>
          <a:p>
            <a:pPr marL="288925" lvl="0" indent="-288925"/>
            <a:r>
              <a:rPr lang="en-US" sz="1600" dirty="0"/>
              <a:t>Deferring replacement of malfunctioning instruments and equipment without considering any additional controls</a:t>
            </a:r>
          </a:p>
          <a:p>
            <a:pPr marL="288925" lvl="0" indent="-288925"/>
            <a:r>
              <a:rPr lang="en-US" sz="1600" dirty="0"/>
              <a:t>Lack of supervisory oversight and trained personnel</a:t>
            </a:r>
          </a:p>
          <a:p>
            <a:pPr marL="288925" lvl="0" indent="-288925"/>
            <a:r>
              <a:rPr lang="en-US" sz="1600" dirty="0"/>
              <a:t>Inadequate shift turnover communication </a:t>
            </a:r>
          </a:p>
          <a:p>
            <a:pPr marL="288925" lvl="0" indent="-288925"/>
            <a:r>
              <a:rPr lang="en-US" sz="1600" dirty="0"/>
              <a:t>Inadequate training program</a:t>
            </a:r>
          </a:p>
          <a:p>
            <a:pPr marL="288925" lvl="0" indent="-288925"/>
            <a:r>
              <a:rPr lang="en-US" sz="1600" dirty="0"/>
              <a:t>Outdated and ineffective procedures </a:t>
            </a:r>
          </a:p>
          <a:p>
            <a:pPr marL="288925" lvl="0" indent="-288925"/>
            <a:r>
              <a:rPr lang="en-US" sz="1600" dirty="0"/>
              <a:t>Failure to learn from similar incidents in the facility</a:t>
            </a:r>
          </a:p>
          <a:p>
            <a:pPr marL="288925" indent="-288925">
              <a:buFont typeface="+mj-lt"/>
              <a:buNone/>
            </a:pPr>
            <a:endParaRPr lang="en-US" dirty="0"/>
          </a:p>
        </p:txBody>
      </p:sp>
      <p:sp>
        <p:nvSpPr>
          <p:cNvPr id="6" name="Text Placeholder 3">
            <a:extLst>
              <a:ext uri="{FF2B5EF4-FFF2-40B4-BE49-F238E27FC236}">
                <a16:creationId xmlns:a16="http://schemas.microsoft.com/office/drawing/2014/main" id="{E7A775A1-26AA-4333-A38D-01D50DC0E416}"/>
              </a:ext>
            </a:extLst>
          </p:cNvPr>
          <p:cNvSpPr txBox="1">
            <a:spLocks/>
          </p:cNvSpPr>
          <p:nvPr/>
        </p:nvSpPr>
        <p:spPr>
          <a:xfrm>
            <a:off x="473406" y="543537"/>
            <a:ext cx="10710378" cy="517330"/>
          </a:xfrm>
          <a:prstGeom prst="rect">
            <a:avLst/>
          </a:prstGeom>
        </p:spPr>
        <p:txBody>
          <a:bodyPr lIns="0" tIns="0" rIns="0" bIns="0"/>
          <a:lstStyle>
            <a:lvl1pPr marL="230188" indent="-230188" algn="l" defTabSz="457200" rtl="0" eaLnBrk="1" latinLnBrk="0" hangingPunct="1">
              <a:spcBef>
                <a:spcPts val="600"/>
              </a:spcBef>
              <a:buFont typeface="Arial"/>
              <a:buChar char="•"/>
              <a:defRPr sz="1600" kern="1200">
                <a:solidFill>
                  <a:schemeClr val="tx1"/>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chemeClr val="tx1"/>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chemeClr val="tx1"/>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chemeClr val="tx1"/>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a:solidFill>
                  <a:schemeClr val="bg1"/>
                </a:solidFill>
              </a:rPr>
              <a:t>2005, Texas City Refinery Explosion (CSB, 2007)</a:t>
            </a:r>
            <a:endParaRPr lang="en-US" sz="2800" dirty="0">
              <a:solidFill>
                <a:schemeClr val="bg1"/>
              </a:solidFill>
            </a:endParaRPr>
          </a:p>
        </p:txBody>
      </p:sp>
      <p:sp>
        <p:nvSpPr>
          <p:cNvPr id="7" name="Content Placeholder 2">
            <a:extLst>
              <a:ext uri="{FF2B5EF4-FFF2-40B4-BE49-F238E27FC236}">
                <a16:creationId xmlns:a16="http://schemas.microsoft.com/office/drawing/2014/main" id="{986CF2E2-6C67-45F7-B058-1BBE1A0E3D5D}"/>
              </a:ext>
            </a:extLst>
          </p:cNvPr>
          <p:cNvSpPr txBox="1">
            <a:spLocks/>
          </p:cNvSpPr>
          <p:nvPr/>
        </p:nvSpPr>
        <p:spPr>
          <a:xfrm>
            <a:off x="7341704" y="4816196"/>
            <a:ext cx="3962400" cy="1368120"/>
          </a:xfrm>
          <a:prstGeom prst="rect">
            <a:avLst/>
          </a:prstGeom>
          <a:noFill/>
          <a:ln w="31750">
            <a:noFill/>
          </a:ln>
        </p:spPr>
        <p:txBody>
          <a:bodyPr vert="horz" lIns="0" tIns="45720" rIns="0" bIns="45720" rtlCol="0">
            <a:noAutofit/>
          </a:bodyPr>
          <a:lstStyle>
            <a:lvl1pPr marL="457200" indent="-457200" algn="l" defTabSz="457200" rtl="0" eaLnBrk="1" latinLnBrk="0" hangingPunct="1">
              <a:spcBef>
                <a:spcPts val="1400"/>
              </a:spcBef>
              <a:buFont typeface="+mj-lt"/>
              <a:buAutoNum type="arabicPeriod"/>
              <a:defRPr sz="2000" kern="1200">
                <a:solidFill>
                  <a:srgbClr val="FFFFFF"/>
                </a:solidFill>
                <a:latin typeface="+mn-lt"/>
                <a:ea typeface="+mn-ea"/>
                <a:cs typeface="+mn-cs"/>
              </a:defRPr>
            </a:lvl1pPr>
            <a:lvl2pPr marL="454025" indent="-223838" algn="l" defTabSz="457200" rtl="0" eaLnBrk="1" latinLnBrk="0" hangingPunct="1">
              <a:spcBef>
                <a:spcPts val="600"/>
              </a:spcBef>
              <a:buFont typeface="Lucida Grande"/>
              <a:buChar char="-"/>
              <a:defRPr sz="1600" kern="1200">
                <a:solidFill>
                  <a:srgbClr val="FFFFFF"/>
                </a:solidFill>
                <a:latin typeface="+mn-lt"/>
                <a:ea typeface="+mn-ea"/>
                <a:cs typeface="+mn-cs"/>
              </a:defRPr>
            </a:lvl2pPr>
            <a:lvl3pPr marL="684213" indent="-230188" algn="l" defTabSz="457200" rtl="0" eaLnBrk="1" latinLnBrk="0" hangingPunct="1">
              <a:spcBef>
                <a:spcPts val="600"/>
              </a:spcBef>
              <a:buFont typeface="Arial"/>
              <a:buChar char="•"/>
              <a:defRPr sz="1600" kern="1200">
                <a:solidFill>
                  <a:srgbClr val="FFFFFF"/>
                </a:solidFill>
                <a:latin typeface="+mn-lt"/>
                <a:ea typeface="+mn-ea"/>
                <a:cs typeface="+mn-cs"/>
              </a:defRPr>
            </a:lvl3pPr>
            <a:lvl4pPr marL="914400" indent="-230188" algn="l" defTabSz="457200" rtl="0" eaLnBrk="1" latinLnBrk="0" hangingPunct="1">
              <a:spcBef>
                <a:spcPts val="600"/>
              </a:spcBef>
              <a:buFont typeface="Lucida Grande"/>
              <a:buChar char="-"/>
              <a:defRPr sz="1600" kern="1200">
                <a:solidFill>
                  <a:srgbClr val="FFFFFF"/>
                </a:solidFill>
                <a:latin typeface="+mn-lt"/>
                <a:ea typeface="+mn-ea"/>
                <a:cs typeface="+mn-cs"/>
              </a:defRPr>
            </a:lvl4pPr>
            <a:lvl5pPr marL="1144588" indent="-230188" algn="l" defTabSz="457200" rtl="0" eaLnBrk="1" latinLnBrk="0" hangingPunct="1">
              <a:spcBef>
                <a:spcPts val="600"/>
              </a:spcBef>
              <a:buFont typeface="Arial"/>
              <a:buChar char="•"/>
              <a:defRPr sz="16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solidFill>
                  <a:srgbClr val="F7C75F"/>
                </a:solidFill>
              </a:rPr>
              <a:t>An adequate and timely PSSR may have prevented the incident or reduced the severity of the consequences.</a:t>
            </a:r>
          </a:p>
        </p:txBody>
      </p:sp>
      <p:sp>
        <p:nvSpPr>
          <p:cNvPr id="8" name="Right Brace 7">
            <a:extLst>
              <a:ext uri="{FF2B5EF4-FFF2-40B4-BE49-F238E27FC236}">
                <a16:creationId xmlns:a16="http://schemas.microsoft.com/office/drawing/2014/main" id="{B4AFD819-80C2-429A-A3D4-FD8DFE118B99}"/>
              </a:ext>
            </a:extLst>
          </p:cNvPr>
          <p:cNvSpPr/>
          <p:nvPr/>
        </p:nvSpPr>
        <p:spPr>
          <a:xfrm>
            <a:off x="6096000" y="2139300"/>
            <a:ext cx="882316" cy="4017661"/>
          </a:xfrm>
          <a:prstGeom prst="rightBrace">
            <a:avLst>
              <a:gd name="adj1" fmla="val 8333"/>
              <a:gd name="adj2" fmla="val 52276"/>
            </a:avLst>
          </a:prstGeom>
          <a:ln w="31750" cmpd="sng">
            <a:solidFill>
              <a:srgbClr val="F7C75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7C75F"/>
              </a:solidFill>
            </a:endParaRPr>
          </a:p>
        </p:txBody>
      </p:sp>
      <p:sp>
        <p:nvSpPr>
          <p:cNvPr id="10" name="Callout: Line 9">
            <a:extLst>
              <a:ext uri="{FF2B5EF4-FFF2-40B4-BE49-F238E27FC236}">
                <a16:creationId xmlns:a16="http://schemas.microsoft.com/office/drawing/2014/main" id="{9424739C-197E-4DA5-A413-78BDAE3115BA}"/>
              </a:ext>
            </a:extLst>
          </p:cNvPr>
          <p:cNvSpPr/>
          <p:nvPr/>
        </p:nvSpPr>
        <p:spPr>
          <a:xfrm>
            <a:off x="7207196" y="3672262"/>
            <a:ext cx="3391230" cy="824221"/>
          </a:xfrm>
          <a:prstGeom prst="borderCallout1">
            <a:avLst>
              <a:gd name="adj1" fmla="val 18750"/>
              <a:gd name="adj2" fmla="val -8333"/>
              <a:gd name="adj3" fmla="val 33878"/>
              <a:gd name="adj4" fmla="val -44912"/>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r>
              <a:rPr lang="en-US" b="1" dirty="0">
                <a:solidFill>
                  <a:srgbClr val="F7C75F"/>
                </a:solidFill>
              </a:rPr>
              <a:t>Essential Requirements of Any PSSR</a:t>
            </a:r>
          </a:p>
        </p:txBody>
      </p:sp>
    </p:spTree>
    <p:custDataLst>
      <p:tags r:id="rId1"/>
    </p:custDataLst>
    <p:extLst>
      <p:ext uri="{BB962C8B-B14F-4D97-AF65-F5344CB8AC3E}">
        <p14:creationId xmlns:p14="http://schemas.microsoft.com/office/powerpoint/2010/main" val="3500616769"/>
      </p:ext>
    </p:extLst>
  </p:cSld>
  <p:clrMapOvr>
    <a:masterClrMapping/>
  </p:clrMapOvr>
  <mc:AlternateContent xmlns:mc="http://schemas.openxmlformats.org/markup-compatibility/2006" xmlns:p14="http://schemas.microsoft.com/office/powerpoint/2010/main">
    <mc:Choice Requires="p14">
      <p:transition spd="slow" p14:dur="2000" advTm="95678"/>
    </mc:Choice>
    <mc:Fallback xmlns="">
      <p:transition spd="slow" advTm="956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build="p"/>
      <p:bldP spid="7" grpId="0"/>
      <p:bldP spid="8" grpId="0" animBg="1"/>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9|4.7|5.7|4.4|7.5"/>
</p:tagLst>
</file>

<file path=ppt/tags/tag10.xml><?xml version="1.0" encoding="utf-8"?>
<p:tagLst xmlns:a="http://schemas.openxmlformats.org/drawingml/2006/main" xmlns:r="http://schemas.openxmlformats.org/officeDocument/2006/relationships" xmlns:p="http://schemas.openxmlformats.org/presentationml/2006/main">
  <p:tag name="TIMING" val="|17.6|3|10.1|6.4|3.4|2.2|1.6|1.8"/>
</p:tagLst>
</file>

<file path=ppt/tags/tag11.xml><?xml version="1.0" encoding="utf-8"?>
<p:tagLst xmlns:a="http://schemas.openxmlformats.org/drawingml/2006/main" xmlns:r="http://schemas.openxmlformats.org/officeDocument/2006/relationships" xmlns:p="http://schemas.openxmlformats.org/presentationml/2006/main">
  <p:tag name="TIMING" val="|1.6|2.1|7.4|3.6|3.8|0.9|14.1|6.7"/>
</p:tagLst>
</file>

<file path=ppt/tags/tag12.xml><?xml version="1.0" encoding="utf-8"?>
<p:tagLst xmlns:a="http://schemas.openxmlformats.org/drawingml/2006/main" xmlns:r="http://schemas.openxmlformats.org/officeDocument/2006/relationships" xmlns:p="http://schemas.openxmlformats.org/presentationml/2006/main">
  <p:tag name="TIMING" val="|1.2|10|7.2|6.4|14.8"/>
</p:tagLst>
</file>

<file path=ppt/tags/tag13.xml><?xml version="1.0" encoding="utf-8"?>
<p:tagLst xmlns:a="http://schemas.openxmlformats.org/drawingml/2006/main" xmlns:r="http://schemas.openxmlformats.org/officeDocument/2006/relationships" xmlns:p="http://schemas.openxmlformats.org/presentationml/2006/main">
  <p:tag name="TIMING" val="|0.7|9|26.3|9.2"/>
</p:tagLst>
</file>

<file path=ppt/tags/tag14.xml><?xml version="1.0" encoding="utf-8"?>
<p:tagLst xmlns:a="http://schemas.openxmlformats.org/drawingml/2006/main" xmlns:r="http://schemas.openxmlformats.org/officeDocument/2006/relationships" xmlns:p="http://schemas.openxmlformats.org/presentationml/2006/main">
  <p:tag name="TIMING" val="|2.4|2.6|6.2|42.8"/>
</p:tagLst>
</file>

<file path=ppt/tags/tag15.xml><?xml version="1.0" encoding="utf-8"?>
<p:tagLst xmlns:a="http://schemas.openxmlformats.org/drawingml/2006/main" xmlns:r="http://schemas.openxmlformats.org/officeDocument/2006/relationships" xmlns:p="http://schemas.openxmlformats.org/presentationml/2006/main">
  <p:tag name="TIMING" val="|1.2|0.4|0.4"/>
</p:tagLst>
</file>

<file path=ppt/tags/tag16.xml><?xml version="1.0" encoding="utf-8"?>
<p:tagLst xmlns:a="http://schemas.openxmlformats.org/drawingml/2006/main" xmlns:r="http://schemas.openxmlformats.org/officeDocument/2006/relationships" xmlns:p="http://schemas.openxmlformats.org/presentationml/2006/main">
  <p:tag name="TIMING" val="|6.3|16.9|5.6|6.1|23.9|3.7|10.3|4.4"/>
</p:tagLst>
</file>

<file path=ppt/tags/tag17.xml><?xml version="1.0" encoding="utf-8"?>
<p:tagLst xmlns:a="http://schemas.openxmlformats.org/drawingml/2006/main" xmlns:r="http://schemas.openxmlformats.org/officeDocument/2006/relationships" xmlns:p="http://schemas.openxmlformats.org/presentationml/2006/main">
  <p:tag name="TIMING" val="|7.7|1|0.2|0.7|0.4"/>
</p:tagLst>
</file>

<file path=ppt/tags/tag18.xml><?xml version="1.0" encoding="utf-8"?>
<p:tagLst xmlns:a="http://schemas.openxmlformats.org/drawingml/2006/main" xmlns:r="http://schemas.openxmlformats.org/officeDocument/2006/relationships" xmlns:p="http://schemas.openxmlformats.org/presentationml/2006/main">
  <p:tag name="TIMING" val="|6.3|16.9|5.6|6.1|23.9|3.7|10.3|4.4"/>
</p:tagLst>
</file>

<file path=ppt/tags/tag19.xml><?xml version="1.0" encoding="utf-8"?>
<p:tagLst xmlns:a="http://schemas.openxmlformats.org/drawingml/2006/main" xmlns:r="http://schemas.openxmlformats.org/officeDocument/2006/relationships" xmlns:p="http://schemas.openxmlformats.org/presentationml/2006/main">
  <p:tag name="TIMING" val="|6.7|24.7|1.1|30.7|1.9"/>
</p:tagLst>
</file>

<file path=ppt/tags/tag2.xml><?xml version="1.0" encoding="utf-8"?>
<p:tagLst xmlns:a="http://schemas.openxmlformats.org/drawingml/2006/main" xmlns:r="http://schemas.openxmlformats.org/officeDocument/2006/relationships" xmlns:p="http://schemas.openxmlformats.org/presentationml/2006/main">
  <p:tag name="TIMING" val="|14.6|1.2"/>
</p:tagLst>
</file>

<file path=ppt/tags/tag20.xml><?xml version="1.0" encoding="utf-8"?>
<p:tagLst xmlns:a="http://schemas.openxmlformats.org/drawingml/2006/main" xmlns:r="http://schemas.openxmlformats.org/officeDocument/2006/relationships" xmlns:p="http://schemas.openxmlformats.org/presentationml/2006/main">
  <p:tag name="TIMING" val="|6.7|24.7|1.1|30.7|1.9"/>
</p:tagLst>
</file>

<file path=ppt/tags/tag21.xml><?xml version="1.0" encoding="utf-8"?>
<p:tagLst xmlns:a="http://schemas.openxmlformats.org/drawingml/2006/main" xmlns:r="http://schemas.openxmlformats.org/officeDocument/2006/relationships" xmlns:p="http://schemas.openxmlformats.org/presentationml/2006/main">
  <p:tag name="TIMING" val="|1.8|15.5|6.9|13.9"/>
</p:tagLst>
</file>

<file path=ppt/tags/tag22.xml><?xml version="1.0" encoding="utf-8"?>
<p:tagLst xmlns:a="http://schemas.openxmlformats.org/drawingml/2006/main" xmlns:r="http://schemas.openxmlformats.org/officeDocument/2006/relationships" xmlns:p="http://schemas.openxmlformats.org/presentationml/2006/main">
  <p:tag name="TIMING" val="|7|1.2|16.8|4.9|9.1|7.4|9.9|4.5|6.6|6.1|8"/>
</p:tagLst>
</file>

<file path=ppt/tags/tag23.xml><?xml version="1.0" encoding="utf-8"?>
<p:tagLst xmlns:a="http://schemas.openxmlformats.org/drawingml/2006/main" xmlns:r="http://schemas.openxmlformats.org/officeDocument/2006/relationships" xmlns:p="http://schemas.openxmlformats.org/presentationml/2006/main">
  <p:tag name="TIMING" val="|7|1.2|16.8|4.9|9.1|7.4|9.9|4.5|6.6|6.1|8"/>
</p:tagLst>
</file>

<file path=ppt/tags/tag24.xml><?xml version="1.0" encoding="utf-8"?>
<p:tagLst xmlns:a="http://schemas.openxmlformats.org/drawingml/2006/main" xmlns:r="http://schemas.openxmlformats.org/officeDocument/2006/relationships" xmlns:p="http://schemas.openxmlformats.org/presentationml/2006/main">
  <p:tag name="TIMING" val="|4|9.4|5.4|12|1.7"/>
</p:tagLst>
</file>

<file path=ppt/tags/tag25.xml><?xml version="1.0" encoding="utf-8"?>
<p:tagLst xmlns:a="http://schemas.openxmlformats.org/drawingml/2006/main" xmlns:r="http://schemas.openxmlformats.org/officeDocument/2006/relationships" xmlns:p="http://schemas.openxmlformats.org/presentationml/2006/main">
  <p:tag name="TIMING" val="|10.7|1.1|10.4|2.9|4.9|5.4|1.5|9.9"/>
</p:tagLst>
</file>

<file path=ppt/tags/tag26.xml><?xml version="1.0" encoding="utf-8"?>
<p:tagLst xmlns:a="http://schemas.openxmlformats.org/drawingml/2006/main" xmlns:r="http://schemas.openxmlformats.org/officeDocument/2006/relationships" xmlns:p="http://schemas.openxmlformats.org/presentationml/2006/main">
  <p:tag name="TIMING" val="|0.8|3.4"/>
</p:tagLst>
</file>

<file path=ppt/tags/tag27.xml><?xml version="1.0" encoding="utf-8"?>
<p:tagLst xmlns:a="http://schemas.openxmlformats.org/drawingml/2006/main" xmlns:r="http://schemas.openxmlformats.org/officeDocument/2006/relationships" xmlns:p="http://schemas.openxmlformats.org/presentationml/2006/main">
  <p:tag name="TIMING" val="|2.1|8.2|4.2"/>
</p:tagLst>
</file>

<file path=ppt/tags/tag3.xml><?xml version="1.0" encoding="utf-8"?>
<p:tagLst xmlns:a="http://schemas.openxmlformats.org/drawingml/2006/main" xmlns:r="http://schemas.openxmlformats.org/officeDocument/2006/relationships" xmlns:p="http://schemas.openxmlformats.org/presentationml/2006/main">
  <p:tag name="TIMING" val="|1.2|3|2|4.9|6.4|9.4|3.2|2.9|1.8"/>
</p:tagLst>
</file>

<file path=ppt/tags/tag4.xml><?xml version="1.0" encoding="utf-8"?>
<p:tagLst xmlns:a="http://schemas.openxmlformats.org/drawingml/2006/main" xmlns:r="http://schemas.openxmlformats.org/officeDocument/2006/relationships" xmlns:p="http://schemas.openxmlformats.org/presentationml/2006/main">
  <p:tag name="TIMING" val="|8.3|5.6|10.7|10.8|6.7|7.6|8.9"/>
</p:tagLst>
</file>

<file path=ppt/tags/tag5.xml><?xml version="1.0" encoding="utf-8"?>
<p:tagLst xmlns:a="http://schemas.openxmlformats.org/drawingml/2006/main" xmlns:r="http://schemas.openxmlformats.org/officeDocument/2006/relationships" xmlns:p="http://schemas.openxmlformats.org/presentationml/2006/main">
  <p:tag name="TIMING" val="|8.3|5.6|10.7|10.8|6.7|7.6|8.9"/>
</p:tagLst>
</file>

<file path=ppt/tags/tag6.xml><?xml version="1.0" encoding="utf-8"?>
<p:tagLst xmlns:a="http://schemas.openxmlformats.org/drawingml/2006/main" xmlns:r="http://schemas.openxmlformats.org/officeDocument/2006/relationships" xmlns:p="http://schemas.openxmlformats.org/presentationml/2006/main">
  <p:tag name="TIMING" val="|15.6|2|52.3|16.8"/>
</p:tagLst>
</file>

<file path=ppt/tags/tag7.xml><?xml version="1.0" encoding="utf-8"?>
<p:tagLst xmlns:a="http://schemas.openxmlformats.org/drawingml/2006/main" xmlns:r="http://schemas.openxmlformats.org/officeDocument/2006/relationships" xmlns:p="http://schemas.openxmlformats.org/presentationml/2006/main">
  <p:tag name="TIMING" val="|8.6|7.3|9.2|10.5|9.2|25.4|17|1|2|12.8|6.9"/>
</p:tagLst>
</file>

<file path=ppt/tags/tag8.xml><?xml version="1.0" encoding="utf-8"?>
<p:tagLst xmlns:a="http://schemas.openxmlformats.org/drawingml/2006/main" xmlns:r="http://schemas.openxmlformats.org/officeDocument/2006/relationships" xmlns:p="http://schemas.openxmlformats.org/presentationml/2006/main">
  <p:tag name="TIMING" val="|8.6|7.3|9.2|10.5|9.2|25.4|17|1|2|12.8|6.9"/>
</p:tagLst>
</file>

<file path=ppt/tags/tag9.xml><?xml version="1.0" encoding="utf-8"?>
<p:tagLst xmlns:a="http://schemas.openxmlformats.org/drawingml/2006/main" xmlns:r="http://schemas.openxmlformats.org/officeDocument/2006/relationships" xmlns:p="http://schemas.openxmlformats.org/presentationml/2006/main">
  <p:tag name="TIMING" val="|8.6|7.3|9.2|10.5|9.2|25.4|17|1|2|12.8|6.9"/>
</p:tagLst>
</file>

<file path=ppt/theme/theme1.xml><?xml version="1.0" encoding="utf-8"?>
<a:theme xmlns:a="http://schemas.openxmlformats.org/drawingml/2006/main" name="saudi aramco_template">
  <a:themeElements>
    <a:clrScheme name="saudi aramco">
      <a:dk1>
        <a:srgbClr val="676A6E"/>
      </a:dk1>
      <a:lt1>
        <a:sysClr val="window" lastClr="FFFFFF"/>
      </a:lt1>
      <a:dk2>
        <a:srgbClr val="00A3E0"/>
      </a:dk2>
      <a:lt2>
        <a:srgbClr val="84BD00"/>
      </a:lt2>
      <a:accent1>
        <a:srgbClr val="84BD00"/>
      </a:accent1>
      <a:accent2>
        <a:srgbClr val="00843D"/>
      </a:accent2>
      <a:accent3>
        <a:srgbClr val="0033A0"/>
      </a:accent3>
      <a:accent4>
        <a:srgbClr val="00A3E0"/>
      </a:accent4>
      <a:accent5>
        <a:srgbClr val="676A6E"/>
      </a:accent5>
      <a:accent6>
        <a:srgbClr val="808080"/>
      </a:accent6>
      <a:hlink>
        <a:srgbClr val="00A3E0"/>
      </a:hlink>
      <a:folHlink>
        <a:srgbClr val="0033A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audi aramco_template">
  <a:themeElements>
    <a:clrScheme name="saudi aramco">
      <a:dk1>
        <a:srgbClr val="676A6E"/>
      </a:dk1>
      <a:lt1>
        <a:sysClr val="window" lastClr="FFFFFF"/>
      </a:lt1>
      <a:dk2>
        <a:srgbClr val="00A3E0"/>
      </a:dk2>
      <a:lt2>
        <a:srgbClr val="84BD00"/>
      </a:lt2>
      <a:accent1>
        <a:srgbClr val="84BD00"/>
      </a:accent1>
      <a:accent2>
        <a:srgbClr val="00843D"/>
      </a:accent2>
      <a:accent3>
        <a:srgbClr val="0033A0"/>
      </a:accent3>
      <a:accent4>
        <a:srgbClr val="00A3E0"/>
      </a:accent4>
      <a:accent5>
        <a:srgbClr val="676A6E"/>
      </a:accent5>
      <a:accent6>
        <a:srgbClr val="808080"/>
      </a:accent6>
      <a:hlink>
        <a:srgbClr val="00A3E0"/>
      </a:hlink>
      <a:folHlink>
        <a:srgbClr val="0033A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audi aramco">
    <a:dk1>
      <a:srgbClr val="676A6E"/>
    </a:dk1>
    <a:lt1>
      <a:sysClr val="window" lastClr="FFFFFF"/>
    </a:lt1>
    <a:dk2>
      <a:srgbClr val="00A3E0"/>
    </a:dk2>
    <a:lt2>
      <a:srgbClr val="84BD00"/>
    </a:lt2>
    <a:accent1>
      <a:srgbClr val="84BD00"/>
    </a:accent1>
    <a:accent2>
      <a:srgbClr val="00843D"/>
    </a:accent2>
    <a:accent3>
      <a:srgbClr val="0033A0"/>
    </a:accent3>
    <a:accent4>
      <a:srgbClr val="00A3E0"/>
    </a:accent4>
    <a:accent5>
      <a:srgbClr val="676A6E"/>
    </a:accent5>
    <a:accent6>
      <a:srgbClr val="808080"/>
    </a:accent6>
    <a:hlink>
      <a:srgbClr val="00A3E0"/>
    </a:hlink>
    <a:folHlink>
      <a:srgbClr val="0033A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SharedWithUsers xmlns="c4b40482-04a4-480f-b826-6548c4a2bcf1">
      <UserInfo>
        <DisplayName/>
        <AccountId xsi:nil="true"/>
        <AccountType/>
      </UserInfo>
    </SharedWithUsers>
    <MediaLengthInSeconds xmlns="7604e031-f840-4ad5-97d2-0b99280ee73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A467AD-BF31-427E-BDDA-AFD06A20D2EB}">
  <ds:schemaRefs>
    <ds:schemaRef ds:uri="http://schemas.microsoft.com/sharepoint/v3/contenttype/forms"/>
  </ds:schemaRefs>
</ds:datastoreItem>
</file>

<file path=customXml/itemProps2.xml><?xml version="1.0" encoding="utf-8"?>
<ds:datastoreItem xmlns:ds="http://schemas.openxmlformats.org/officeDocument/2006/customXml" ds:itemID="{955B484F-AC50-4BB4-BD5C-C0E86FA28E63}">
  <ds:schemaRefs>
    <ds:schemaRef ds:uri="http://schemas.microsoft.com/office/2006/metadata/properties"/>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sharepoint/v3"/>
    <ds:schemaRef ds:uri="http://purl.org/dc/terms/"/>
  </ds:schemaRefs>
</ds:datastoreItem>
</file>

<file path=customXml/itemProps3.xml><?xml version="1.0" encoding="utf-8"?>
<ds:datastoreItem xmlns:ds="http://schemas.openxmlformats.org/officeDocument/2006/customXml" ds:itemID="{BD6E54A5-C3BA-491A-82B0-ED0C54ACAD7E}"/>
</file>

<file path=docProps/app.xml><?xml version="1.0" encoding="utf-8"?>
<Properties xmlns="http://schemas.openxmlformats.org/officeDocument/2006/extended-properties" xmlns:vt="http://schemas.openxmlformats.org/officeDocument/2006/docPropsVTypes">
  <Template/>
  <TotalTime>21124</TotalTime>
  <Words>4393</Words>
  <Application>Microsoft Office PowerPoint</Application>
  <PresentationFormat>Widescreen</PresentationFormat>
  <Paragraphs>481</Paragraphs>
  <Slides>36</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Calibri</vt:lpstr>
      <vt:lpstr>Lucida Grande</vt:lpstr>
      <vt:lpstr>ManifaPro2 Variable</vt:lpstr>
      <vt:lpstr>Trebuchet MS</vt:lpstr>
      <vt:lpstr>Webdings</vt:lpstr>
      <vt:lpstr>Wingdings</vt:lpstr>
      <vt:lpstr>saudi aramco_template</vt:lpstr>
      <vt:lpstr>1_saudi aramco_template</vt:lpstr>
      <vt:lpstr>Pre Start-up Safety Review (PSSR) - Pitfalls and Insights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Regulation, Guidance and Best Practices Regarding PSSR </vt:lpstr>
      <vt:lpstr>Regulation, Guidance and Best Practices Regarding PSSR Ref: (Hynds, 2020)    </vt:lpstr>
      <vt:lpstr>Regulation, Guidance and Best Practices Regarding PSSR Ref: (Hynds, 2020)    </vt:lpstr>
      <vt:lpstr>The Aramco Way</vt:lpstr>
      <vt:lpstr>PowerPoint Presentation</vt:lpstr>
      <vt:lpstr>PowerPoint Presentation</vt:lpstr>
      <vt:lpstr>PowerPoint Presentation</vt:lpstr>
      <vt:lpstr>Pitfalls, Best Practices and Insights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huda Alessi</dc:creator>
  <cp:lastModifiedBy>Moonis, Mohammad</cp:lastModifiedBy>
  <cp:revision>298</cp:revision>
  <dcterms:created xsi:type="dcterms:W3CDTF">2020-10-14T04:37:03Z</dcterms:created>
  <dcterms:modified xsi:type="dcterms:W3CDTF">2023-11-03T13:25:26Z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y fmtid="{D5CDD505-2E9C-101B-9397-08002B2CF9AE}" pid="8" name="MSIP_Label_b176ec7a-5c1c-40d8-b713-034aac8a6cec_Enabled">
    <vt:lpwstr>True</vt:lpwstr>
  </property>
  <property fmtid="{D5CDD505-2E9C-101B-9397-08002B2CF9AE}" pid="9" name="MSIP_Label_b176ec7a-5c1c-40d8-b713-034aac8a6cec_SiteId">
    <vt:lpwstr>5a1e0c10-68b1-4667-974b-f394ba989c51</vt:lpwstr>
  </property>
  <property fmtid="{D5CDD505-2E9C-101B-9397-08002B2CF9AE}" pid="10" name="MSIP_Label_b176ec7a-5c1c-40d8-b713-034aac8a6cec_Owner">
    <vt:lpwstr>ahmamz0c@aramco.com</vt:lpwstr>
  </property>
  <property fmtid="{D5CDD505-2E9C-101B-9397-08002B2CF9AE}" pid="11" name="MSIP_Label_b176ec7a-5c1c-40d8-b713-034aac8a6cec_SetDate">
    <vt:lpwstr>2021-05-25T05:08:33.6946455Z</vt:lpwstr>
  </property>
  <property fmtid="{D5CDD505-2E9C-101B-9397-08002B2CF9AE}" pid="12" name="MSIP_Label_b176ec7a-5c1c-40d8-b713-034aac8a6cec_Name">
    <vt:lpwstr>Company General Use</vt:lpwstr>
  </property>
  <property fmtid="{D5CDD505-2E9C-101B-9397-08002B2CF9AE}" pid="13" name="MSIP_Label_b176ec7a-5c1c-40d8-b713-034aac8a6cec_Application">
    <vt:lpwstr>Microsoft Azure Information Protection</vt:lpwstr>
  </property>
  <property fmtid="{D5CDD505-2E9C-101B-9397-08002B2CF9AE}" pid="14" name="MSIP_Label_b176ec7a-5c1c-40d8-b713-034aac8a6cec_ActionId">
    <vt:lpwstr>ee8d0032-a1b7-4d19-84f0-e4f47df6d2d0</vt:lpwstr>
  </property>
  <property fmtid="{D5CDD505-2E9C-101B-9397-08002B2CF9AE}" pid="15" name="MSIP_Label_b176ec7a-5c1c-40d8-b713-034aac8a6cec_Extended_MSFT_Method">
    <vt:lpwstr>Automatic</vt:lpwstr>
  </property>
  <property fmtid="{D5CDD505-2E9C-101B-9397-08002B2CF9AE}" pid="16" name="Sensitivity">
    <vt:lpwstr>Company General Use</vt:lpwstr>
  </property>
  <property fmtid="{D5CDD505-2E9C-101B-9397-08002B2CF9AE}" pid="17" name="Order">
    <vt:r8>27559000</vt:r8>
  </property>
  <property fmtid="{D5CDD505-2E9C-101B-9397-08002B2CF9AE}" pid="18" name="ComplianceAssetId">
    <vt:lpwstr/>
  </property>
  <property fmtid="{D5CDD505-2E9C-101B-9397-08002B2CF9AE}" pid="19" name="_ExtendedDescription">
    <vt:lpwstr/>
  </property>
  <property fmtid="{D5CDD505-2E9C-101B-9397-08002B2CF9AE}" pid="20" name="TriggerFlowInfo">
    <vt:lpwstr/>
  </property>
</Properties>
</file>