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71" r:id="rId6"/>
    <p:sldId id="272" r:id="rId7"/>
    <p:sldId id="257" r:id="rId8"/>
    <p:sldId id="265" r:id="rId9"/>
    <p:sldId id="258" r:id="rId10"/>
    <p:sldId id="259" r:id="rId11"/>
    <p:sldId id="260" r:id="rId12"/>
    <p:sldId id="261" r:id="rId13"/>
    <p:sldId id="262" r:id="rId14"/>
    <p:sldId id="264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9C1F28-2B93-4835-B6F1-D4639D760A3D}" v="1" dt="2023-10-22T10:14:33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ppa Brockington" userId="d679d406-68c0-416b-abe0-8216d5cc8b1a" providerId="ADAL" clId="{B79C1F28-2B93-4835-B6F1-D4639D760A3D}"/>
    <pc:docChg chg="custSel modSld">
      <pc:chgData name="Pippa Brockington" userId="d679d406-68c0-416b-abe0-8216d5cc8b1a" providerId="ADAL" clId="{B79C1F28-2B93-4835-B6F1-D4639D760A3D}" dt="2023-10-22T10:14:48.289" v="2" actId="478"/>
      <pc:docMkLst>
        <pc:docMk/>
      </pc:docMkLst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4133964887" sldId="256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4133964887" sldId="256"/>
            <ac:picMk id="21" creationId="{A420CDFB-82B0-873B-6556-9A9E9EAEB90E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1324588580" sldId="257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1324588580" sldId="257"/>
            <ac:picMk id="8" creationId="{36FD87D7-C95D-D61E-16BD-64F0548E8D7E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2841134806" sldId="258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2841134806" sldId="258"/>
            <ac:picMk id="7" creationId="{DE73E7C6-AFE7-1153-4209-C22192E5AE62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3949142362" sldId="259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3949142362" sldId="259"/>
            <ac:picMk id="7" creationId="{155718DD-17A8-6051-8837-069849C6B5FF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2092301095" sldId="260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2092301095" sldId="260"/>
            <ac:picMk id="7" creationId="{7884E5F3-810C-3DC2-5395-EDF0E3FB1948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892408173" sldId="261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892408173" sldId="261"/>
            <ac:picMk id="9" creationId="{D91AE4FE-6687-0B8E-92EB-CB2ED923730C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840631110" sldId="262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840631110" sldId="262"/>
            <ac:picMk id="8" creationId="{EAEE5A89-E1E6-3A83-66E1-52244EDD4332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317770892" sldId="264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317770892" sldId="264"/>
            <ac:picMk id="52" creationId="{DAC51F93-4279-A0D6-68FC-96F72A730F64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1456053496" sldId="265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1456053496" sldId="265"/>
            <ac:picMk id="10" creationId="{E6E58F44-C5D3-6070-AD53-E9C2B801679E}"/>
          </ac:picMkLst>
        </pc:picChg>
      </pc:sldChg>
      <pc:sldChg chg="delSp mod modTransition delAnim">
        <pc:chgData name="Pippa Brockington" userId="d679d406-68c0-416b-abe0-8216d5cc8b1a" providerId="ADAL" clId="{B79C1F28-2B93-4835-B6F1-D4639D760A3D}" dt="2023-10-22T10:14:45.373" v="1" actId="478"/>
        <pc:sldMkLst>
          <pc:docMk/>
          <pc:sldMk cId="1835708459" sldId="267"/>
        </pc:sldMkLst>
        <pc:picChg chg="del">
          <ac:chgData name="Pippa Brockington" userId="d679d406-68c0-416b-abe0-8216d5cc8b1a" providerId="ADAL" clId="{B79C1F28-2B93-4835-B6F1-D4639D760A3D}" dt="2023-10-22T10:14:45.373" v="1" actId="478"/>
          <ac:picMkLst>
            <pc:docMk/>
            <pc:sldMk cId="1835708459" sldId="267"/>
            <ac:picMk id="14" creationId="{457602D9-2CD2-40EA-AB02-B91BFAA96792}"/>
          </ac:picMkLst>
        </pc:picChg>
      </pc:sldChg>
      <pc:sldChg chg="delSp mod modTransition delAnim">
        <pc:chgData name="Pippa Brockington" userId="d679d406-68c0-416b-abe0-8216d5cc8b1a" providerId="ADAL" clId="{B79C1F28-2B93-4835-B6F1-D4639D760A3D}" dt="2023-10-22T10:14:48.289" v="2" actId="478"/>
        <pc:sldMkLst>
          <pc:docMk/>
          <pc:sldMk cId="1476158604" sldId="268"/>
        </pc:sldMkLst>
        <pc:picChg chg="del">
          <ac:chgData name="Pippa Brockington" userId="d679d406-68c0-416b-abe0-8216d5cc8b1a" providerId="ADAL" clId="{B79C1F28-2B93-4835-B6F1-D4639D760A3D}" dt="2023-10-22T10:14:48.289" v="2" actId="478"/>
          <ac:picMkLst>
            <pc:docMk/>
            <pc:sldMk cId="1476158604" sldId="268"/>
            <ac:picMk id="12" creationId="{5615ECCC-0111-4DA6-AF70-0451802E7E73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1490082909" sldId="269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1490082909" sldId="269"/>
            <ac:picMk id="12" creationId="{113BBC3C-B39F-40E7-8B8F-E6A9F86AAC6C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550615891" sldId="270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550615891" sldId="270"/>
            <ac:picMk id="18" creationId="{246A23D7-F7D5-43B3-BDD1-518F2F72B276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612524664" sldId="271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612524664" sldId="271"/>
            <ac:picMk id="34" creationId="{0DD9D72E-0F02-7A44-FD9A-A61ADC9606E0}"/>
          </ac:picMkLst>
        </pc:picChg>
      </pc:sldChg>
      <pc:sldChg chg="delSp modTransition modAnim">
        <pc:chgData name="Pippa Brockington" userId="d679d406-68c0-416b-abe0-8216d5cc8b1a" providerId="ADAL" clId="{B79C1F28-2B93-4835-B6F1-D4639D760A3D}" dt="2023-10-22T10:14:33.186" v="0"/>
        <pc:sldMkLst>
          <pc:docMk/>
          <pc:sldMk cId="1058725615" sldId="272"/>
        </pc:sldMkLst>
        <pc:picChg chg="del">
          <ac:chgData name="Pippa Brockington" userId="d679d406-68c0-416b-abe0-8216d5cc8b1a" providerId="ADAL" clId="{B79C1F28-2B93-4835-B6F1-D4639D760A3D}" dt="2023-10-22T10:14:33.186" v="0"/>
          <ac:picMkLst>
            <pc:docMk/>
            <pc:sldMk cId="1058725615" sldId="272"/>
            <ac:picMk id="12" creationId="{39369CC3-576D-4BE5-B297-2DABF04A512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C07C15-D9A7-4F37-922D-F6B4907A2FFE}" type="doc">
      <dgm:prSet loTypeId="urn:microsoft.com/office/officeart/2005/8/layout/process1" loCatId="process" qsTypeId="urn:microsoft.com/office/officeart/2005/8/quickstyle/simple3" qsCatId="simple" csTypeId="urn:microsoft.com/office/officeart/2005/8/colors/accent2_2" csCatId="accent2" phldr="1"/>
      <dgm:spPr/>
    </dgm:pt>
    <dgm:pt modelId="{6B40F093-1E81-465C-8383-A39882AE9F7B}">
      <dgm:prSet phldrT="[Text]"/>
      <dgm:spPr/>
      <dgm:t>
        <a:bodyPr/>
        <a:lstStyle/>
        <a:p>
          <a:r>
            <a:rPr lang="en-GB"/>
            <a:t>Identify Critical Tasks</a:t>
          </a:r>
        </a:p>
      </dgm:t>
    </dgm:pt>
    <dgm:pt modelId="{FCC1CC2F-3F32-4DF6-8A19-7F8DDDA5097A}" type="parTrans" cxnId="{D9E2097B-6999-4AEA-8CDD-316B929D945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29A3B1B-5BAD-4CBE-8D03-F103A3CE1620}" type="sibTrans" cxnId="{D9E2097B-6999-4AEA-8CDD-316B929D945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67D32D6-C8ED-46B0-83B4-2C1AECBD8E7A}">
      <dgm:prSet phldrT="[Text]"/>
      <dgm:spPr/>
      <dgm:t>
        <a:bodyPr/>
        <a:lstStyle/>
        <a:p>
          <a:r>
            <a:rPr lang="en-GB"/>
            <a:t>Hierarchical Task Analysis</a:t>
          </a:r>
        </a:p>
      </dgm:t>
    </dgm:pt>
    <dgm:pt modelId="{18F9C832-98CC-4520-B804-8A0381B71C25}" type="parTrans" cxnId="{12D051BE-6F10-4557-A091-114B035F9D5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E02509B-EA2F-4267-9BEB-9CC6AF6583B4}" type="sibTrans" cxnId="{12D051BE-6F10-4557-A091-114B035F9D5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F4FF33A-4356-4046-96D0-A31EB289DF20}">
      <dgm:prSet phldrT="[Text]"/>
      <dgm:spPr/>
      <dgm:t>
        <a:bodyPr/>
        <a:lstStyle/>
        <a:p>
          <a:r>
            <a:rPr lang="en-GB"/>
            <a:t>Identify potential errors</a:t>
          </a:r>
        </a:p>
      </dgm:t>
    </dgm:pt>
    <dgm:pt modelId="{A22AB6CD-8E6A-40F3-8CC3-C21D561A6809}" type="parTrans" cxnId="{706F4583-407C-4DC5-8AB0-07739398584C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D9E6641-8800-4A7D-AB81-7C2B6A21D79B}" type="sibTrans" cxnId="{706F4583-407C-4DC5-8AB0-07739398584C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8C86C7D2-033C-4BBB-8818-34EB613519E8}">
      <dgm:prSet phldrT="[Text]"/>
      <dgm:spPr/>
      <dgm:t>
        <a:bodyPr/>
        <a:lstStyle/>
        <a:p>
          <a:r>
            <a:rPr lang="en-GB"/>
            <a:t>Identify PIFs</a:t>
          </a:r>
        </a:p>
      </dgm:t>
    </dgm:pt>
    <dgm:pt modelId="{0CFD1696-4DF5-4B60-A29A-5FD60F88B3BB}" type="parTrans" cxnId="{1749B2DF-87B1-4D2D-950D-A22F827FEED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E403A95-0A2C-4362-B517-C605D7D35F3E}" type="sibTrans" cxnId="{1749B2DF-87B1-4D2D-950D-A22F827FEED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DD69BE2-BBA8-47E1-A550-53EAEF99E3F7}">
      <dgm:prSet phldrT="[Text]"/>
      <dgm:spPr/>
      <dgm:t>
        <a:bodyPr/>
        <a:lstStyle/>
        <a:p>
          <a:r>
            <a:rPr lang="en-GB"/>
            <a:t>Engineer out errors</a:t>
          </a:r>
        </a:p>
      </dgm:t>
    </dgm:pt>
    <dgm:pt modelId="{80E0585D-6AEB-489C-B0DF-8ED96F28119C}" type="parTrans" cxnId="{1FC7F349-D0E3-46B1-8972-29EA1F7DDD4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BFB2B89-E8AE-4532-B4D2-30146C3D6639}" type="sibTrans" cxnId="{1FC7F349-D0E3-46B1-8972-29EA1F7DDD4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F03D5A1-E636-4090-A133-6DFC6ED6D445}">
      <dgm:prSet phldrT="[Text]"/>
      <dgm:spPr/>
      <dgm:t>
        <a:bodyPr/>
        <a:lstStyle/>
        <a:p>
          <a:r>
            <a:rPr lang="en-GB"/>
            <a:t>Optimise PIFs</a:t>
          </a:r>
        </a:p>
      </dgm:t>
    </dgm:pt>
    <dgm:pt modelId="{9EBDA9E7-3178-4A19-93B9-F5B972994314}" type="parTrans" cxnId="{07DE75F0-4135-42A7-BA59-E5929AB734A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9402546B-0625-4E8F-8CDE-30CA123011C0}" type="sibTrans" cxnId="{07DE75F0-4135-42A7-BA59-E5929AB734A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CF73D9D-F4D4-424D-9755-32F9C0033282}">
      <dgm:prSet phldrT="[Text]"/>
      <dgm:spPr/>
      <dgm:t>
        <a:bodyPr/>
        <a:lstStyle/>
        <a:p>
          <a:r>
            <a:rPr lang="en-GB"/>
            <a:t>Prioritise the tasks</a:t>
          </a:r>
        </a:p>
      </dgm:t>
    </dgm:pt>
    <dgm:pt modelId="{30C7EB5D-CB1E-4462-A077-78084A14089F}" type="parTrans" cxnId="{7CC657F7-38F2-4981-8268-6DF3E4ABB657}">
      <dgm:prSet/>
      <dgm:spPr/>
      <dgm:t>
        <a:bodyPr/>
        <a:lstStyle/>
        <a:p>
          <a:endParaRPr lang="en-GB"/>
        </a:p>
      </dgm:t>
    </dgm:pt>
    <dgm:pt modelId="{C98F7FD1-3AF1-41D2-8D62-25EAA7CEA4B6}" type="sibTrans" cxnId="{7CC657F7-38F2-4981-8268-6DF3E4ABB657}">
      <dgm:prSet/>
      <dgm:spPr/>
      <dgm:t>
        <a:bodyPr/>
        <a:lstStyle/>
        <a:p>
          <a:endParaRPr lang="en-GB"/>
        </a:p>
      </dgm:t>
    </dgm:pt>
    <dgm:pt modelId="{CB4783A7-5CB3-489E-B84A-752F4DB26890}" type="pres">
      <dgm:prSet presAssocID="{69C07C15-D9A7-4F37-922D-F6B4907A2FFE}" presName="Name0" presStyleCnt="0">
        <dgm:presLayoutVars>
          <dgm:dir/>
          <dgm:resizeHandles val="exact"/>
        </dgm:presLayoutVars>
      </dgm:prSet>
      <dgm:spPr/>
    </dgm:pt>
    <dgm:pt modelId="{DF6ACFD0-BB14-4C01-85BA-E8091126DF55}" type="pres">
      <dgm:prSet presAssocID="{6B40F093-1E81-465C-8383-A39882AE9F7B}" presName="node" presStyleLbl="node1" presStyleIdx="0" presStyleCnt="7">
        <dgm:presLayoutVars>
          <dgm:bulletEnabled val="1"/>
        </dgm:presLayoutVars>
      </dgm:prSet>
      <dgm:spPr/>
    </dgm:pt>
    <dgm:pt modelId="{A6E88397-4BE8-4DEC-9848-70E8DAFB57AA}" type="pres">
      <dgm:prSet presAssocID="{F29A3B1B-5BAD-4CBE-8D03-F103A3CE1620}" presName="sibTrans" presStyleLbl="sibTrans2D1" presStyleIdx="0" presStyleCnt="6"/>
      <dgm:spPr/>
    </dgm:pt>
    <dgm:pt modelId="{9D84FAA4-4162-44CE-A705-2AA62352E9BD}" type="pres">
      <dgm:prSet presAssocID="{F29A3B1B-5BAD-4CBE-8D03-F103A3CE1620}" presName="connectorText" presStyleLbl="sibTrans2D1" presStyleIdx="0" presStyleCnt="6"/>
      <dgm:spPr/>
    </dgm:pt>
    <dgm:pt modelId="{B8ABB5A6-A50B-4B63-8D2C-986B4DAD418F}" type="pres">
      <dgm:prSet presAssocID="{DCF73D9D-F4D4-424D-9755-32F9C0033282}" presName="node" presStyleLbl="node1" presStyleIdx="1" presStyleCnt="7">
        <dgm:presLayoutVars>
          <dgm:bulletEnabled val="1"/>
        </dgm:presLayoutVars>
      </dgm:prSet>
      <dgm:spPr/>
    </dgm:pt>
    <dgm:pt modelId="{799F3CFD-CA06-4FF1-893B-3FAE89F9E13F}" type="pres">
      <dgm:prSet presAssocID="{C98F7FD1-3AF1-41D2-8D62-25EAA7CEA4B6}" presName="sibTrans" presStyleLbl="sibTrans2D1" presStyleIdx="1" presStyleCnt="6"/>
      <dgm:spPr/>
    </dgm:pt>
    <dgm:pt modelId="{15DAD0A9-D6B0-4115-A1B3-6883FA6A85B9}" type="pres">
      <dgm:prSet presAssocID="{C98F7FD1-3AF1-41D2-8D62-25EAA7CEA4B6}" presName="connectorText" presStyleLbl="sibTrans2D1" presStyleIdx="1" presStyleCnt="6"/>
      <dgm:spPr/>
    </dgm:pt>
    <dgm:pt modelId="{0AF8B57C-BACB-4B92-B9EF-4E49E7E525C8}" type="pres">
      <dgm:prSet presAssocID="{D67D32D6-C8ED-46B0-83B4-2C1AECBD8E7A}" presName="node" presStyleLbl="node1" presStyleIdx="2" presStyleCnt="7">
        <dgm:presLayoutVars>
          <dgm:bulletEnabled val="1"/>
        </dgm:presLayoutVars>
      </dgm:prSet>
      <dgm:spPr/>
    </dgm:pt>
    <dgm:pt modelId="{D0A0157D-7965-40F8-8F0F-C4C8D9E335F7}" type="pres">
      <dgm:prSet presAssocID="{0E02509B-EA2F-4267-9BEB-9CC6AF6583B4}" presName="sibTrans" presStyleLbl="sibTrans2D1" presStyleIdx="2" presStyleCnt="6"/>
      <dgm:spPr/>
    </dgm:pt>
    <dgm:pt modelId="{E3FF5C4A-8152-44A0-A01C-7CDC773C843B}" type="pres">
      <dgm:prSet presAssocID="{0E02509B-EA2F-4267-9BEB-9CC6AF6583B4}" presName="connectorText" presStyleLbl="sibTrans2D1" presStyleIdx="2" presStyleCnt="6"/>
      <dgm:spPr/>
    </dgm:pt>
    <dgm:pt modelId="{E46485D9-9536-4CFE-8C4A-4936D939BA9F}" type="pres">
      <dgm:prSet presAssocID="{BF4FF33A-4356-4046-96D0-A31EB289DF20}" presName="node" presStyleLbl="node1" presStyleIdx="3" presStyleCnt="7">
        <dgm:presLayoutVars>
          <dgm:bulletEnabled val="1"/>
        </dgm:presLayoutVars>
      </dgm:prSet>
      <dgm:spPr/>
    </dgm:pt>
    <dgm:pt modelId="{63348649-A48F-46C2-A834-91711C82C2E6}" type="pres">
      <dgm:prSet presAssocID="{5D9E6641-8800-4A7D-AB81-7C2B6A21D79B}" presName="sibTrans" presStyleLbl="sibTrans2D1" presStyleIdx="3" presStyleCnt="6"/>
      <dgm:spPr/>
    </dgm:pt>
    <dgm:pt modelId="{2324B7BF-0EAF-4598-9E6E-B90377B1AB38}" type="pres">
      <dgm:prSet presAssocID="{5D9E6641-8800-4A7D-AB81-7C2B6A21D79B}" presName="connectorText" presStyleLbl="sibTrans2D1" presStyleIdx="3" presStyleCnt="6"/>
      <dgm:spPr/>
    </dgm:pt>
    <dgm:pt modelId="{B0AE50DC-7ACF-404B-A742-1A468BE287B2}" type="pres">
      <dgm:prSet presAssocID="{8C86C7D2-033C-4BBB-8818-34EB613519E8}" presName="node" presStyleLbl="node1" presStyleIdx="4" presStyleCnt="7">
        <dgm:presLayoutVars>
          <dgm:bulletEnabled val="1"/>
        </dgm:presLayoutVars>
      </dgm:prSet>
      <dgm:spPr/>
    </dgm:pt>
    <dgm:pt modelId="{57232ECB-3BAA-4206-89DA-92B505FF049F}" type="pres">
      <dgm:prSet presAssocID="{6E403A95-0A2C-4362-B517-C605D7D35F3E}" presName="sibTrans" presStyleLbl="sibTrans2D1" presStyleIdx="4" presStyleCnt="6"/>
      <dgm:spPr/>
    </dgm:pt>
    <dgm:pt modelId="{06D17C2B-D2DF-4625-AD75-10C5A3B5068D}" type="pres">
      <dgm:prSet presAssocID="{6E403A95-0A2C-4362-B517-C605D7D35F3E}" presName="connectorText" presStyleLbl="sibTrans2D1" presStyleIdx="4" presStyleCnt="6"/>
      <dgm:spPr/>
    </dgm:pt>
    <dgm:pt modelId="{A85ABC34-5B43-4F1F-A819-0610FFE3056B}" type="pres">
      <dgm:prSet presAssocID="{5DD69BE2-BBA8-47E1-A550-53EAEF99E3F7}" presName="node" presStyleLbl="node1" presStyleIdx="5" presStyleCnt="7">
        <dgm:presLayoutVars>
          <dgm:bulletEnabled val="1"/>
        </dgm:presLayoutVars>
      </dgm:prSet>
      <dgm:spPr/>
    </dgm:pt>
    <dgm:pt modelId="{FBBDCECF-786A-4D09-BE95-5EE437EDE9EC}" type="pres">
      <dgm:prSet presAssocID="{5BFB2B89-E8AE-4532-B4D2-30146C3D6639}" presName="sibTrans" presStyleLbl="sibTrans2D1" presStyleIdx="5" presStyleCnt="6"/>
      <dgm:spPr/>
    </dgm:pt>
    <dgm:pt modelId="{8F13D09E-3C6B-440C-8068-A2E732C701C9}" type="pres">
      <dgm:prSet presAssocID="{5BFB2B89-E8AE-4532-B4D2-30146C3D6639}" presName="connectorText" presStyleLbl="sibTrans2D1" presStyleIdx="5" presStyleCnt="6"/>
      <dgm:spPr/>
    </dgm:pt>
    <dgm:pt modelId="{E005439B-5DCE-44E0-B52D-C3692852A5DB}" type="pres">
      <dgm:prSet presAssocID="{FF03D5A1-E636-4090-A133-6DFC6ED6D445}" presName="node" presStyleLbl="node1" presStyleIdx="6" presStyleCnt="7">
        <dgm:presLayoutVars>
          <dgm:bulletEnabled val="1"/>
        </dgm:presLayoutVars>
      </dgm:prSet>
      <dgm:spPr/>
    </dgm:pt>
  </dgm:ptLst>
  <dgm:cxnLst>
    <dgm:cxn modelId="{91244902-BAB0-44ED-813E-EFD5A32F125C}" type="presOf" srcId="{BF4FF33A-4356-4046-96D0-A31EB289DF20}" destId="{E46485D9-9536-4CFE-8C4A-4936D939BA9F}" srcOrd="0" destOrd="0" presId="urn:microsoft.com/office/officeart/2005/8/layout/process1"/>
    <dgm:cxn modelId="{25DA3B0F-AC3A-4FD5-8F5B-BF767C6653BD}" type="presOf" srcId="{5BFB2B89-E8AE-4532-B4D2-30146C3D6639}" destId="{8F13D09E-3C6B-440C-8068-A2E732C701C9}" srcOrd="1" destOrd="0" presId="urn:microsoft.com/office/officeart/2005/8/layout/process1"/>
    <dgm:cxn modelId="{14C0B212-9A60-419B-89CC-9824A22372AD}" type="presOf" srcId="{F29A3B1B-5BAD-4CBE-8D03-F103A3CE1620}" destId="{A6E88397-4BE8-4DEC-9848-70E8DAFB57AA}" srcOrd="0" destOrd="0" presId="urn:microsoft.com/office/officeart/2005/8/layout/process1"/>
    <dgm:cxn modelId="{BCD29035-6A45-4ED7-A300-79F9ECACCB6A}" type="presOf" srcId="{FF03D5A1-E636-4090-A133-6DFC6ED6D445}" destId="{E005439B-5DCE-44E0-B52D-C3692852A5DB}" srcOrd="0" destOrd="0" presId="urn:microsoft.com/office/officeart/2005/8/layout/process1"/>
    <dgm:cxn modelId="{3E562848-75D6-4285-9D1C-6117C3BAD7D7}" type="presOf" srcId="{5D9E6641-8800-4A7D-AB81-7C2B6A21D79B}" destId="{63348649-A48F-46C2-A834-91711C82C2E6}" srcOrd="0" destOrd="0" presId="urn:microsoft.com/office/officeart/2005/8/layout/process1"/>
    <dgm:cxn modelId="{1FC7F349-D0E3-46B1-8972-29EA1F7DDD49}" srcId="{69C07C15-D9A7-4F37-922D-F6B4907A2FFE}" destId="{5DD69BE2-BBA8-47E1-A550-53EAEF99E3F7}" srcOrd="5" destOrd="0" parTransId="{80E0585D-6AEB-489C-B0DF-8ED96F28119C}" sibTransId="{5BFB2B89-E8AE-4532-B4D2-30146C3D6639}"/>
    <dgm:cxn modelId="{8DABD46C-594A-4F40-88BC-0AF99E295DE0}" type="presOf" srcId="{69C07C15-D9A7-4F37-922D-F6B4907A2FFE}" destId="{CB4783A7-5CB3-489E-B84A-752F4DB26890}" srcOrd="0" destOrd="0" presId="urn:microsoft.com/office/officeart/2005/8/layout/process1"/>
    <dgm:cxn modelId="{3CA66B4E-3DE3-4DA7-A803-89FD6A2072B8}" type="presOf" srcId="{6E403A95-0A2C-4362-B517-C605D7D35F3E}" destId="{06D17C2B-D2DF-4625-AD75-10C5A3B5068D}" srcOrd="1" destOrd="0" presId="urn:microsoft.com/office/officeart/2005/8/layout/process1"/>
    <dgm:cxn modelId="{3C3EB454-083A-4992-8D1D-8668F267F3AF}" type="presOf" srcId="{5D9E6641-8800-4A7D-AB81-7C2B6A21D79B}" destId="{2324B7BF-0EAF-4598-9E6E-B90377B1AB38}" srcOrd="1" destOrd="0" presId="urn:microsoft.com/office/officeart/2005/8/layout/process1"/>
    <dgm:cxn modelId="{6F71C855-7304-4E11-B79A-042158B77DEB}" type="presOf" srcId="{C98F7FD1-3AF1-41D2-8D62-25EAA7CEA4B6}" destId="{15DAD0A9-D6B0-4115-A1B3-6883FA6A85B9}" srcOrd="1" destOrd="0" presId="urn:microsoft.com/office/officeart/2005/8/layout/process1"/>
    <dgm:cxn modelId="{D9E2097B-6999-4AEA-8CDD-316B929D945E}" srcId="{69C07C15-D9A7-4F37-922D-F6B4907A2FFE}" destId="{6B40F093-1E81-465C-8383-A39882AE9F7B}" srcOrd="0" destOrd="0" parTransId="{FCC1CC2F-3F32-4DF6-8A19-7F8DDDA5097A}" sibTransId="{F29A3B1B-5BAD-4CBE-8D03-F103A3CE1620}"/>
    <dgm:cxn modelId="{706F4583-407C-4DC5-8AB0-07739398584C}" srcId="{69C07C15-D9A7-4F37-922D-F6B4907A2FFE}" destId="{BF4FF33A-4356-4046-96D0-A31EB289DF20}" srcOrd="3" destOrd="0" parTransId="{A22AB6CD-8E6A-40F3-8CC3-C21D561A6809}" sibTransId="{5D9E6641-8800-4A7D-AB81-7C2B6A21D79B}"/>
    <dgm:cxn modelId="{101CCB9C-5E5C-429E-85CC-D2EEFF36D85E}" type="presOf" srcId="{0E02509B-EA2F-4267-9BEB-9CC6AF6583B4}" destId="{E3FF5C4A-8152-44A0-A01C-7CDC773C843B}" srcOrd="1" destOrd="0" presId="urn:microsoft.com/office/officeart/2005/8/layout/process1"/>
    <dgm:cxn modelId="{5925C6A3-C4CD-4643-B064-9C87A5D5AEE8}" type="presOf" srcId="{C98F7FD1-3AF1-41D2-8D62-25EAA7CEA4B6}" destId="{799F3CFD-CA06-4FF1-893B-3FAE89F9E13F}" srcOrd="0" destOrd="0" presId="urn:microsoft.com/office/officeart/2005/8/layout/process1"/>
    <dgm:cxn modelId="{6EB620B8-B764-44ED-BCFC-873A7C388F5D}" type="presOf" srcId="{5BFB2B89-E8AE-4532-B4D2-30146C3D6639}" destId="{FBBDCECF-786A-4D09-BE95-5EE437EDE9EC}" srcOrd="0" destOrd="0" presId="urn:microsoft.com/office/officeart/2005/8/layout/process1"/>
    <dgm:cxn modelId="{12D051BE-6F10-4557-A091-114B035F9D59}" srcId="{69C07C15-D9A7-4F37-922D-F6B4907A2FFE}" destId="{D67D32D6-C8ED-46B0-83B4-2C1AECBD8E7A}" srcOrd="2" destOrd="0" parTransId="{18F9C832-98CC-4520-B804-8A0381B71C25}" sibTransId="{0E02509B-EA2F-4267-9BEB-9CC6AF6583B4}"/>
    <dgm:cxn modelId="{9B1A10C1-ADC9-4402-B0C4-9A1C595DC193}" type="presOf" srcId="{6B40F093-1E81-465C-8383-A39882AE9F7B}" destId="{DF6ACFD0-BB14-4C01-85BA-E8091126DF55}" srcOrd="0" destOrd="0" presId="urn:microsoft.com/office/officeart/2005/8/layout/process1"/>
    <dgm:cxn modelId="{63E4FBC5-0729-40D2-B071-C2AD7E04BD15}" type="presOf" srcId="{0E02509B-EA2F-4267-9BEB-9CC6AF6583B4}" destId="{D0A0157D-7965-40F8-8F0F-C4C8D9E335F7}" srcOrd="0" destOrd="0" presId="urn:microsoft.com/office/officeart/2005/8/layout/process1"/>
    <dgm:cxn modelId="{76B9DBD2-A0EB-415C-9A8B-B65F9931390B}" type="presOf" srcId="{8C86C7D2-033C-4BBB-8818-34EB613519E8}" destId="{B0AE50DC-7ACF-404B-A742-1A468BE287B2}" srcOrd="0" destOrd="0" presId="urn:microsoft.com/office/officeart/2005/8/layout/process1"/>
    <dgm:cxn modelId="{EC4937D3-DF09-4B33-8B8B-6DD873D1325E}" type="presOf" srcId="{5DD69BE2-BBA8-47E1-A550-53EAEF99E3F7}" destId="{A85ABC34-5B43-4F1F-A819-0610FFE3056B}" srcOrd="0" destOrd="0" presId="urn:microsoft.com/office/officeart/2005/8/layout/process1"/>
    <dgm:cxn modelId="{2A2CB8DB-20B8-4F27-A280-284772D3D1AE}" type="presOf" srcId="{DCF73D9D-F4D4-424D-9755-32F9C0033282}" destId="{B8ABB5A6-A50B-4B63-8D2C-986B4DAD418F}" srcOrd="0" destOrd="0" presId="urn:microsoft.com/office/officeart/2005/8/layout/process1"/>
    <dgm:cxn modelId="{C22CA2DD-00A4-4C55-B8BD-0F13464EF259}" type="presOf" srcId="{6E403A95-0A2C-4362-B517-C605D7D35F3E}" destId="{57232ECB-3BAA-4206-89DA-92B505FF049F}" srcOrd="0" destOrd="0" presId="urn:microsoft.com/office/officeart/2005/8/layout/process1"/>
    <dgm:cxn modelId="{1749B2DF-87B1-4D2D-950D-A22F827FEED9}" srcId="{69C07C15-D9A7-4F37-922D-F6B4907A2FFE}" destId="{8C86C7D2-033C-4BBB-8818-34EB613519E8}" srcOrd="4" destOrd="0" parTransId="{0CFD1696-4DF5-4B60-A29A-5FD60F88B3BB}" sibTransId="{6E403A95-0A2C-4362-B517-C605D7D35F3E}"/>
    <dgm:cxn modelId="{90002DEA-C61A-4AEF-92C4-9709ACF1AE12}" type="presOf" srcId="{F29A3B1B-5BAD-4CBE-8D03-F103A3CE1620}" destId="{9D84FAA4-4162-44CE-A705-2AA62352E9BD}" srcOrd="1" destOrd="0" presId="urn:microsoft.com/office/officeart/2005/8/layout/process1"/>
    <dgm:cxn modelId="{07DE75F0-4135-42A7-BA59-E5929AB734AA}" srcId="{69C07C15-D9A7-4F37-922D-F6B4907A2FFE}" destId="{FF03D5A1-E636-4090-A133-6DFC6ED6D445}" srcOrd="6" destOrd="0" parTransId="{9EBDA9E7-3178-4A19-93B9-F5B972994314}" sibTransId="{9402546B-0625-4E8F-8CDE-30CA123011C0}"/>
    <dgm:cxn modelId="{7CC657F7-38F2-4981-8268-6DF3E4ABB657}" srcId="{69C07C15-D9A7-4F37-922D-F6B4907A2FFE}" destId="{DCF73D9D-F4D4-424D-9755-32F9C0033282}" srcOrd="1" destOrd="0" parTransId="{30C7EB5D-CB1E-4462-A077-78084A14089F}" sibTransId="{C98F7FD1-3AF1-41D2-8D62-25EAA7CEA4B6}"/>
    <dgm:cxn modelId="{4387A0FD-9D99-49AA-A2FC-BDC923B8EFDE}" type="presOf" srcId="{D67D32D6-C8ED-46B0-83B4-2C1AECBD8E7A}" destId="{0AF8B57C-BACB-4B92-B9EF-4E49E7E525C8}" srcOrd="0" destOrd="0" presId="urn:microsoft.com/office/officeart/2005/8/layout/process1"/>
    <dgm:cxn modelId="{86A2E61E-2975-4E63-A0C7-402A45983E67}" type="presParOf" srcId="{CB4783A7-5CB3-489E-B84A-752F4DB26890}" destId="{DF6ACFD0-BB14-4C01-85BA-E8091126DF55}" srcOrd="0" destOrd="0" presId="urn:microsoft.com/office/officeart/2005/8/layout/process1"/>
    <dgm:cxn modelId="{38B09C19-2A8D-4544-B3A9-046D273D99EE}" type="presParOf" srcId="{CB4783A7-5CB3-489E-B84A-752F4DB26890}" destId="{A6E88397-4BE8-4DEC-9848-70E8DAFB57AA}" srcOrd="1" destOrd="0" presId="urn:microsoft.com/office/officeart/2005/8/layout/process1"/>
    <dgm:cxn modelId="{A4B719B3-A852-4AD5-99FF-6A3494B0622B}" type="presParOf" srcId="{A6E88397-4BE8-4DEC-9848-70E8DAFB57AA}" destId="{9D84FAA4-4162-44CE-A705-2AA62352E9BD}" srcOrd="0" destOrd="0" presId="urn:microsoft.com/office/officeart/2005/8/layout/process1"/>
    <dgm:cxn modelId="{38601885-C401-42D9-9652-78FBF8ED18B4}" type="presParOf" srcId="{CB4783A7-5CB3-489E-B84A-752F4DB26890}" destId="{B8ABB5A6-A50B-4B63-8D2C-986B4DAD418F}" srcOrd="2" destOrd="0" presId="urn:microsoft.com/office/officeart/2005/8/layout/process1"/>
    <dgm:cxn modelId="{5DBA939B-B14B-49CE-8E72-0B7E4FD32C76}" type="presParOf" srcId="{CB4783A7-5CB3-489E-B84A-752F4DB26890}" destId="{799F3CFD-CA06-4FF1-893B-3FAE89F9E13F}" srcOrd="3" destOrd="0" presId="urn:microsoft.com/office/officeart/2005/8/layout/process1"/>
    <dgm:cxn modelId="{8B228917-9836-4123-9629-5C35B90AA5A5}" type="presParOf" srcId="{799F3CFD-CA06-4FF1-893B-3FAE89F9E13F}" destId="{15DAD0A9-D6B0-4115-A1B3-6883FA6A85B9}" srcOrd="0" destOrd="0" presId="urn:microsoft.com/office/officeart/2005/8/layout/process1"/>
    <dgm:cxn modelId="{55DA18F3-7485-411E-A683-D187ECA2BF14}" type="presParOf" srcId="{CB4783A7-5CB3-489E-B84A-752F4DB26890}" destId="{0AF8B57C-BACB-4B92-B9EF-4E49E7E525C8}" srcOrd="4" destOrd="0" presId="urn:microsoft.com/office/officeart/2005/8/layout/process1"/>
    <dgm:cxn modelId="{4593E030-BAF2-45A8-80A2-0A2CD7FD5AF3}" type="presParOf" srcId="{CB4783A7-5CB3-489E-B84A-752F4DB26890}" destId="{D0A0157D-7965-40F8-8F0F-C4C8D9E335F7}" srcOrd="5" destOrd="0" presId="urn:microsoft.com/office/officeart/2005/8/layout/process1"/>
    <dgm:cxn modelId="{B766E8AC-70D2-4F18-8624-F5402AC378F8}" type="presParOf" srcId="{D0A0157D-7965-40F8-8F0F-C4C8D9E335F7}" destId="{E3FF5C4A-8152-44A0-A01C-7CDC773C843B}" srcOrd="0" destOrd="0" presId="urn:microsoft.com/office/officeart/2005/8/layout/process1"/>
    <dgm:cxn modelId="{590F908C-8ABE-428E-ACE5-7B6CEF0A5875}" type="presParOf" srcId="{CB4783A7-5CB3-489E-B84A-752F4DB26890}" destId="{E46485D9-9536-4CFE-8C4A-4936D939BA9F}" srcOrd="6" destOrd="0" presId="urn:microsoft.com/office/officeart/2005/8/layout/process1"/>
    <dgm:cxn modelId="{D2E5B9E5-CEBE-4DB0-B4BB-437F91365CE6}" type="presParOf" srcId="{CB4783A7-5CB3-489E-B84A-752F4DB26890}" destId="{63348649-A48F-46C2-A834-91711C82C2E6}" srcOrd="7" destOrd="0" presId="urn:microsoft.com/office/officeart/2005/8/layout/process1"/>
    <dgm:cxn modelId="{749A0706-6803-4794-8509-668F86AB3CA9}" type="presParOf" srcId="{63348649-A48F-46C2-A834-91711C82C2E6}" destId="{2324B7BF-0EAF-4598-9E6E-B90377B1AB38}" srcOrd="0" destOrd="0" presId="urn:microsoft.com/office/officeart/2005/8/layout/process1"/>
    <dgm:cxn modelId="{AF06A52E-E029-4F0C-8D69-67DA83F52994}" type="presParOf" srcId="{CB4783A7-5CB3-489E-B84A-752F4DB26890}" destId="{B0AE50DC-7ACF-404B-A742-1A468BE287B2}" srcOrd="8" destOrd="0" presId="urn:microsoft.com/office/officeart/2005/8/layout/process1"/>
    <dgm:cxn modelId="{31D646B4-6AF2-41EB-8077-9908F51D68AF}" type="presParOf" srcId="{CB4783A7-5CB3-489E-B84A-752F4DB26890}" destId="{57232ECB-3BAA-4206-89DA-92B505FF049F}" srcOrd="9" destOrd="0" presId="urn:microsoft.com/office/officeart/2005/8/layout/process1"/>
    <dgm:cxn modelId="{306D30C8-F97F-4D00-A87A-E3D0E9D70C18}" type="presParOf" srcId="{57232ECB-3BAA-4206-89DA-92B505FF049F}" destId="{06D17C2B-D2DF-4625-AD75-10C5A3B5068D}" srcOrd="0" destOrd="0" presId="urn:microsoft.com/office/officeart/2005/8/layout/process1"/>
    <dgm:cxn modelId="{4AE7E320-2C91-424D-A6AF-6218598326DB}" type="presParOf" srcId="{CB4783A7-5CB3-489E-B84A-752F4DB26890}" destId="{A85ABC34-5B43-4F1F-A819-0610FFE3056B}" srcOrd="10" destOrd="0" presId="urn:microsoft.com/office/officeart/2005/8/layout/process1"/>
    <dgm:cxn modelId="{3D3EC809-0D59-49B2-89C3-7E6FD7C2506D}" type="presParOf" srcId="{CB4783A7-5CB3-489E-B84A-752F4DB26890}" destId="{FBBDCECF-786A-4D09-BE95-5EE437EDE9EC}" srcOrd="11" destOrd="0" presId="urn:microsoft.com/office/officeart/2005/8/layout/process1"/>
    <dgm:cxn modelId="{9AA6F8F9-2488-4310-A3F9-1D47B73169E1}" type="presParOf" srcId="{FBBDCECF-786A-4D09-BE95-5EE437EDE9EC}" destId="{8F13D09E-3C6B-440C-8068-A2E732C701C9}" srcOrd="0" destOrd="0" presId="urn:microsoft.com/office/officeart/2005/8/layout/process1"/>
    <dgm:cxn modelId="{A5E74341-7696-4B8C-9A84-856FFBAC2A99}" type="presParOf" srcId="{CB4783A7-5CB3-489E-B84A-752F4DB26890}" destId="{E005439B-5DCE-44E0-B52D-C3692852A5DB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ACFD0-BB14-4C01-85BA-E8091126DF55}">
      <dsp:nvSpPr>
        <dsp:cNvPr id="0" name=""/>
        <dsp:cNvSpPr/>
      </dsp:nvSpPr>
      <dsp:spPr>
        <a:xfrm>
          <a:off x="2952" y="264475"/>
          <a:ext cx="1118052" cy="796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Identify Critical Tasks</a:t>
          </a:r>
        </a:p>
      </dsp:txBody>
      <dsp:txXfrm>
        <a:off x="26284" y="287807"/>
        <a:ext cx="1071388" cy="749948"/>
      </dsp:txXfrm>
    </dsp:sp>
    <dsp:sp modelId="{A6E88397-4BE8-4DEC-9848-70E8DAFB57AA}">
      <dsp:nvSpPr>
        <dsp:cNvPr id="0" name=""/>
        <dsp:cNvSpPr/>
      </dsp:nvSpPr>
      <dsp:spPr>
        <a:xfrm>
          <a:off x="1232810" y="524143"/>
          <a:ext cx="237027" cy="277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>
            <a:solidFill>
              <a:schemeClr val="tx1"/>
            </a:solidFill>
          </a:endParaRPr>
        </a:p>
      </dsp:txBody>
      <dsp:txXfrm>
        <a:off x="1232810" y="579598"/>
        <a:ext cx="165919" cy="166367"/>
      </dsp:txXfrm>
    </dsp:sp>
    <dsp:sp modelId="{B8ABB5A6-A50B-4B63-8D2C-986B4DAD418F}">
      <dsp:nvSpPr>
        <dsp:cNvPr id="0" name=""/>
        <dsp:cNvSpPr/>
      </dsp:nvSpPr>
      <dsp:spPr>
        <a:xfrm>
          <a:off x="1568226" y="264475"/>
          <a:ext cx="1118052" cy="796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Prioritise the tasks</a:t>
          </a:r>
        </a:p>
      </dsp:txBody>
      <dsp:txXfrm>
        <a:off x="1591558" y="287807"/>
        <a:ext cx="1071388" cy="749948"/>
      </dsp:txXfrm>
    </dsp:sp>
    <dsp:sp modelId="{799F3CFD-CA06-4FF1-893B-3FAE89F9E13F}">
      <dsp:nvSpPr>
        <dsp:cNvPr id="0" name=""/>
        <dsp:cNvSpPr/>
      </dsp:nvSpPr>
      <dsp:spPr>
        <a:xfrm>
          <a:off x="2798084" y="524143"/>
          <a:ext cx="237027" cy="277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2798084" y="579598"/>
        <a:ext cx="165919" cy="166367"/>
      </dsp:txXfrm>
    </dsp:sp>
    <dsp:sp modelId="{0AF8B57C-BACB-4B92-B9EF-4E49E7E525C8}">
      <dsp:nvSpPr>
        <dsp:cNvPr id="0" name=""/>
        <dsp:cNvSpPr/>
      </dsp:nvSpPr>
      <dsp:spPr>
        <a:xfrm>
          <a:off x="3133499" y="264475"/>
          <a:ext cx="1118052" cy="796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Hierarchical Task Analysis</a:t>
          </a:r>
        </a:p>
      </dsp:txBody>
      <dsp:txXfrm>
        <a:off x="3156831" y="287807"/>
        <a:ext cx="1071388" cy="749948"/>
      </dsp:txXfrm>
    </dsp:sp>
    <dsp:sp modelId="{D0A0157D-7965-40F8-8F0F-C4C8D9E335F7}">
      <dsp:nvSpPr>
        <dsp:cNvPr id="0" name=""/>
        <dsp:cNvSpPr/>
      </dsp:nvSpPr>
      <dsp:spPr>
        <a:xfrm>
          <a:off x="4363357" y="524143"/>
          <a:ext cx="237027" cy="277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>
            <a:solidFill>
              <a:schemeClr val="tx1"/>
            </a:solidFill>
          </a:endParaRPr>
        </a:p>
      </dsp:txBody>
      <dsp:txXfrm>
        <a:off x="4363357" y="579598"/>
        <a:ext cx="165919" cy="166367"/>
      </dsp:txXfrm>
    </dsp:sp>
    <dsp:sp modelId="{E46485D9-9536-4CFE-8C4A-4936D939BA9F}">
      <dsp:nvSpPr>
        <dsp:cNvPr id="0" name=""/>
        <dsp:cNvSpPr/>
      </dsp:nvSpPr>
      <dsp:spPr>
        <a:xfrm>
          <a:off x="4698773" y="264475"/>
          <a:ext cx="1118052" cy="796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Identify potential errors</a:t>
          </a:r>
        </a:p>
      </dsp:txBody>
      <dsp:txXfrm>
        <a:off x="4722105" y="287807"/>
        <a:ext cx="1071388" cy="749948"/>
      </dsp:txXfrm>
    </dsp:sp>
    <dsp:sp modelId="{63348649-A48F-46C2-A834-91711C82C2E6}">
      <dsp:nvSpPr>
        <dsp:cNvPr id="0" name=""/>
        <dsp:cNvSpPr/>
      </dsp:nvSpPr>
      <dsp:spPr>
        <a:xfrm>
          <a:off x="5928631" y="524143"/>
          <a:ext cx="237027" cy="277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>
            <a:solidFill>
              <a:schemeClr val="tx1"/>
            </a:solidFill>
          </a:endParaRPr>
        </a:p>
      </dsp:txBody>
      <dsp:txXfrm>
        <a:off x="5928631" y="579598"/>
        <a:ext cx="165919" cy="166367"/>
      </dsp:txXfrm>
    </dsp:sp>
    <dsp:sp modelId="{B0AE50DC-7ACF-404B-A742-1A468BE287B2}">
      <dsp:nvSpPr>
        <dsp:cNvPr id="0" name=""/>
        <dsp:cNvSpPr/>
      </dsp:nvSpPr>
      <dsp:spPr>
        <a:xfrm>
          <a:off x="6264047" y="264475"/>
          <a:ext cx="1118052" cy="796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Identify PIFs</a:t>
          </a:r>
        </a:p>
      </dsp:txBody>
      <dsp:txXfrm>
        <a:off x="6287379" y="287807"/>
        <a:ext cx="1071388" cy="749948"/>
      </dsp:txXfrm>
    </dsp:sp>
    <dsp:sp modelId="{57232ECB-3BAA-4206-89DA-92B505FF049F}">
      <dsp:nvSpPr>
        <dsp:cNvPr id="0" name=""/>
        <dsp:cNvSpPr/>
      </dsp:nvSpPr>
      <dsp:spPr>
        <a:xfrm>
          <a:off x="7493905" y="524143"/>
          <a:ext cx="237027" cy="277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>
            <a:solidFill>
              <a:schemeClr val="tx1"/>
            </a:solidFill>
          </a:endParaRPr>
        </a:p>
      </dsp:txBody>
      <dsp:txXfrm>
        <a:off x="7493905" y="579598"/>
        <a:ext cx="165919" cy="166367"/>
      </dsp:txXfrm>
    </dsp:sp>
    <dsp:sp modelId="{A85ABC34-5B43-4F1F-A819-0610FFE3056B}">
      <dsp:nvSpPr>
        <dsp:cNvPr id="0" name=""/>
        <dsp:cNvSpPr/>
      </dsp:nvSpPr>
      <dsp:spPr>
        <a:xfrm>
          <a:off x="7829321" y="264475"/>
          <a:ext cx="1118052" cy="796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Engineer out errors</a:t>
          </a:r>
        </a:p>
      </dsp:txBody>
      <dsp:txXfrm>
        <a:off x="7852653" y="287807"/>
        <a:ext cx="1071388" cy="749948"/>
      </dsp:txXfrm>
    </dsp:sp>
    <dsp:sp modelId="{FBBDCECF-786A-4D09-BE95-5EE437EDE9EC}">
      <dsp:nvSpPr>
        <dsp:cNvPr id="0" name=""/>
        <dsp:cNvSpPr/>
      </dsp:nvSpPr>
      <dsp:spPr>
        <a:xfrm>
          <a:off x="9059179" y="524143"/>
          <a:ext cx="237027" cy="277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>
            <a:solidFill>
              <a:schemeClr val="tx1"/>
            </a:solidFill>
          </a:endParaRPr>
        </a:p>
      </dsp:txBody>
      <dsp:txXfrm>
        <a:off x="9059179" y="579598"/>
        <a:ext cx="165919" cy="166367"/>
      </dsp:txXfrm>
    </dsp:sp>
    <dsp:sp modelId="{E005439B-5DCE-44E0-B52D-C3692852A5DB}">
      <dsp:nvSpPr>
        <dsp:cNvPr id="0" name=""/>
        <dsp:cNvSpPr/>
      </dsp:nvSpPr>
      <dsp:spPr>
        <a:xfrm>
          <a:off x="9394594" y="264475"/>
          <a:ext cx="1118052" cy="796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Optimise PIFs</a:t>
          </a:r>
        </a:p>
      </dsp:txBody>
      <dsp:txXfrm>
        <a:off x="9417926" y="287807"/>
        <a:ext cx="1071388" cy="749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DF182-9C9F-4B10-81CF-E9432835C963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1A752-FB64-4A22-A17D-EDAF94489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806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1A752-FB64-4A22-A17D-EDAF944892E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325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1A752-FB64-4A22-A17D-EDAF944892E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021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Without prior experience of this type of work, it can be hard for sites to plan and </a:t>
            </a:r>
            <a:r>
              <a:rPr lang="en-US" err="1">
                <a:ea typeface="Calibri"/>
                <a:cs typeface="Calibri"/>
              </a:rPr>
              <a:t>organise</a:t>
            </a:r>
            <a:r>
              <a:rPr lang="en-US">
                <a:ea typeface="Calibri"/>
                <a:cs typeface="Calibri"/>
              </a:rPr>
              <a:t>.  The guidance addresses this...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Momentum – Overcommit and fail to hit targets, or stall completely.  May plan for analysis but not follow-up.  </a:t>
            </a:r>
          </a:p>
          <a:p>
            <a:r>
              <a:rPr lang="en-US">
                <a:ea typeface="Calibri"/>
                <a:cs typeface="Calibri"/>
              </a:rPr>
              <a:t>Resources – Need task expert time even with external support</a:t>
            </a:r>
          </a:p>
          <a:p>
            <a:r>
              <a:rPr lang="en-US">
                <a:ea typeface="Calibri"/>
                <a:cs typeface="Calibri"/>
              </a:rPr>
              <a:t>Ownership – Without local ownership, no understanding of the issues, work performed by consultants, difficult to secure resource</a:t>
            </a:r>
          </a:p>
          <a:p>
            <a:r>
              <a:rPr lang="en-US">
                <a:ea typeface="Calibri"/>
                <a:cs typeface="Calibri"/>
              </a:rPr>
              <a:t>Monitoring progress – Review progress. use Performance Indicators, adjust plans, look for similar issues and value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1A752-FB64-4A22-A17D-EDAF944892E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651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Often the only interface is Task ID</a:t>
            </a:r>
          </a:p>
          <a:p>
            <a:r>
              <a:rPr lang="en-GB"/>
              <a:t>Maximum value should relate the analysis to wider risk management (as shown)</a:t>
            </a:r>
          </a:p>
          <a:p>
            <a:r>
              <a:rPr lang="en-GB"/>
              <a:t>Where do we rely on people?</a:t>
            </a:r>
          </a:p>
          <a:p>
            <a:r>
              <a:rPr lang="en-GB"/>
              <a:t>Will safeguards work as we hope?</a:t>
            </a:r>
          </a:p>
          <a:p>
            <a:r>
              <a:rPr lang="en-GB"/>
              <a:t>Input to the demonstration that the risk as ALARP </a:t>
            </a:r>
          </a:p>
          <a:p>
            <a:r>
              <a:rPr lang="en-GB"/>
              <a:t>Also: gives guidance on the purpose and limitations of human factors assessments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1A752-FB64-4A22-A17D-EDAF944892E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22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E60D0-A640-7423-3BC6-1DFBC84A7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7E348-F5F5-4442-8A7E-5DBA4FA2E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2C190-CC35-1F7C-CAA8-01A9375FD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01CB8-810F-EC02-63DD-36E8BF0C3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4753-D36C-70D2-EF40-0C080FFCB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1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04574-A56A-B53D-296C-CABF2ACAB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1CD574-2FD4-53C7-378C-6DD3CD152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5869F-924A-51B4-33C3-B0B57801E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C5B79-C257-D337-1E23-60C321165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C13B1-455D-3F28-D287-77DE11DF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09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D0BDB4-A34A-FDD3-4679-C8B82DA3F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1089B-A2A9-3246-4755-F4ADCFAE9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14DF5-2746-997C-B769-E97B2E7FE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F5C1D-215A-DCDC-20E4-B425A87F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1FE21-9A90-1F18-3A3D-6D88710B5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44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2B20-D166-5595-31F2-ECC37168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CECCB-51D0-E8D9-B127-17C3C5119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509F0-4D16-59E3-0C60-456064682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90234-F5AD-4BC9-D774-EEF137EBA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8FA54-DD5E-04E9-6E47-E477D137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8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8CB51-92E1-7C9E-249D-33C126F0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40EA6-6247-903A-9D42-7AFF8A63F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442C3-067C-3BA2-9EEB-798079AD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9B027-A24D-461B-0B22-312E87EE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469FA-1512-D746-4B07-7FFBF670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20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C263B-08CE-FFE8-4D23-10C4840D6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B5A47-4A1B-D653-E04B-C6AA71541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2B928-E0C2-304C-99C3-A78B056A1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DD325-51F5-7272-59A7-2F4C7ACAA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7C7CF-42C3-DCCA-FCFF-95BB30971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004BA-E96F-5DD4-9F7A-BFB39D8EF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1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1B1A-5D1C-6882-C84B-666CC9DCD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D75F1-4BCD-312E-B229-BED70BEAA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C968A8-966D-A75E-6EDB-65B6966A2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2F2F88-3557-6D31-D18E-4D252AA81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15F35C-5E88-B180-6033-856F4C546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92A88F-8406-589F-85A9-716A67C7C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67867F-1467-1F39-B776-17F1F1FB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1448EF-11FF-CC50-7E7F-AAEBC1B34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99E79-6033-209D-D448-75CF80C37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B8C534-0AEE-9801-8BB2-550EDC04E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9EB5D9-C9BC-0EB5-7EFD-37258FE1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F79639-E741-ED8E-660E-5CA128DE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54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27C93-64DE-DAFA-044E-909FF3906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58321-1D89-1653-1DCD-88EACBD1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95275-00B2-3AA6-DB41-0E101A10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2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80EC-CA18-6D27-414B-6750E17A8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82C55-DD6A-6620-40E8-2DA68BA22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8FBBA-36F7-17EA-5EF5-2E3FD2952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3237F-3449-2142-CE52-CAEAC7B79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A7EC7-4C1F-1A51-1FF2-F3C72A15F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1B7AE-D776-0A44-5F09-E8ABDAB7F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41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ED93B-5DB0-3ACA-D6B4-0E91CD545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02666-C1FC-863D-043E-277F2019E6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70CDBE-B20E-6F57-001E-742B308FF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73EE9-6BAC-E205-86A1-9FED3D67B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39814-95AE-4675-B9BE-A55E55184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586C4-AB78-68FC-AF40-6CC9ACD4F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33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B5EBA-1B09-555A-430E-40ECD252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A4F8B-4BEA-DDEA-EB53-A2E1BB6E0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A104E-729F-6969-D48B-CE051FA502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A0CC3-DE62-416B-A175-414C033F2CEB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F7F27-C5F7-B385-6275-7132A8995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169E-316B-050C-82CC-B373D27F7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9B172-8001-4E76-AB4D-05E7881801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1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ergonomics.org.uk/resource/comah-guidance.html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humanreliability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sv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Slide Background">
            <a:extLst>
              <a:ext uri="{FF2B5EF4-FFF2-40B4-BE49-F238E27FC236}">
                <a16:creationId xmlns:a16="http://schemas.microsoft.com/office/drawing/2014/main" id="{80FF5399-FA23-473F-85C9-264D3BE15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C7131595-FDDB-7A19-5010-FB35011F3B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298"/>
            <a:ext cx="12191999" cy="2287673"/>
          </a:xfrm>
          <a:prstGeom prst="rect">
            <a:avLst/>
          </a:prstGeom>
          <a:ln>
            <a:noFill/>
          </a:ln>
          <a:effectLst>
            <a:outerShdw blurRad="317500" dist="203200" dir="7140000" sx="89000" sy="89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635BC2-A48E-9F4E-4D3B-C67741F0A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307" y="435978"/>
            <a:ext cx="6602255" cy="1432312"/>
          </a:xfrm>
        </p:spPr>
        <p:txBody>
          <a:bodyPr anchor="ctr">
            <a:normAutofit/>
          </a:bodyPr>
          <a:lstStyle/>
          <a:p>
            <a:pPr algn="l"/>
            <a:r>
              <a:rPr lang="en-GB" sz="4400"/>
              <a:t>Human Factors assessment of critical tasks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8AE8EDD2-11AE-35CB-5694-AA8120D5F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2044" y="741448"/>
            <a:ext cx="3399219" cy="821372"/>
          </a:xfrm>
          <a:prstGeom prst="rect">
            <a:avLst/>
          </a:prstGeom>
        </p:spPr>
      </p:pic>
      <p:pic>
        <p:nvPicPr>
          <p:cNvPr id="5" name="Picture 4" descr="A logo of handshake and text&#10;&#10;Description automatically generated">
            <a:extLst>
              <a:ext uri="{FF2B5EF4-FFF2-40B4-BE49-F238E27FC236}">
                <a16:creationId xmlns:a16="http://schemas.microsoft.com/office/drawing/2014/main" id="{9414B086-FEC3-A3DF-7133-2D16506544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415" y="2389043"/>
            <a:ext cx="1305013" cy="1305013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B9B1E5E4-F732-6FEF-6C97-6C2072E1F7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371" y="4041256"/>
            <a:ext cx="1464057" cy="72470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5ED5BBF-C597-03B4-3A7B-217D9FF30CAE}"/>
              </a:ext>
            </a:extLst>
          </p:cNvPr>
          <p:cNvSpPr txBox="1"/>
          <p:nvPr/>
        </p:nvSpPr>
        <p:spPr>
          <a:xfrm>
            <a:off x="2730818" y="2782669"/>
            <a:ext cx="228771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Pippa Brockington</a:t>
            </a:r>
          </a:p>
          <a:p>
            <a:r>
              <a:rPr lang="en-GB" sz="1400">
                <a:cs typeface="Calibri"/>
              </a:rPr>
              <a:t>MSc, C.Erg.HF, FCIEHF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F6914F-6DC7-1C38-9C8C-2DDE1E8A1F4F}"/>
              </a:ext>
            </a:extLst>
          </p:cNvPr>
          <p:cNvSpPr txBox="1"/>
          <p:nvPr/>
        </p:nvSpPr>
        <p:spPr>
          <a:xfrm>
            <a:off x="2828498" y="4247889"/>
            <a:ext cx="261295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Lorraine Braben</a:t>
            </a:r>
          </a:p>
          <a:p>
            <a:r>
              <a:rPr lang="en-GB" sz="1400" err="1">
                <a:cs typeface="Calibri"/>
              </a:rPr>
              <a:t>C.ErgHF</a:t>
            </a:r>
            <a:r>
              <a:rPr lang="en-GB" sz="1400">
                <a:cs typeface="Calibri"/>
              </a:rPr>
              <a:t>, </a:t>
            </a:r>
            <a:r>
              <a:rPr lang="en-GB" sz="1400" err="1">
                <a:cs typeface="Calibri"/>
              </a:rPr>
              <a:t>C.Eng</a:t>
            </a:r>
            <a:r>
              <a:rPr lang="en-GB" sz="1400">
                <a:cs typeface="Calibri"/>
              </a:rPr>
              <a:t>, </a:t>
            </a:r>
            <a:r>
              <a:rPr lang="en-GB" sz="1400" err="1">
                <a:cs typeface="Calibri"/>
              </a:rPr>
              <a:t>MIChemE</a:t>
            </a:r>
            <a:endParaRPr lang="en-GB" sz="1400">
              <a:cs typeface="Calibri"/>
            </a:endParaRPr>
          </a:p>
          <a:p>
            <a:endParaRPr lang="en-GB"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F64AAC-A426-74B7-BAA9-73CA0EF4CF36}"/>
              </a:ext>
            </a:extLst>
          </p:cNvPr>
          <p:cNvSpPr txBox="1"/>
          <p:nvPr/>
        </p:nvSpPr>
        <p:spPr>
          <a:xfrm>
            <a:off x="2730818" y="5380918"/>
            <a:ext cx="228771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Jamie Henderson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9642D49-FAD1-B078-8327-2A10537FE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4540" y="2644931"/>
            <a:ext cx="2655607" cy="3742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E8B8596-992B-33BB-53D8-43F4547671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370" y="5249661"/>
            <a:ext cx="1963058" cy="72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6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86B4-9DBA-199A-68A8-14710EDC0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 – How it developed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80417-8B84-4394-D9CF-7BB8E0A41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Series of Guidance Notes</a:t>
            </a:r>
          </a:p>
          <a:p>
            <a:r>
              <a:rPr lang="en-GB">
                <a:ea typeface="Calibri"/>
                <a:cs typeface="Calibri"/>
              </a:rPr>
              <a:t>Lack of Consistency</a:t>
            </a:r>
          </a:p>
          <a:p>
            <a:pPr lvl="1"/>
            <a:r>
              <a:rPr lang="en-GB">
                <a:ea typeface="Calibri"/>
                <a:cs typeface="Calibri"/>
              </a:rPr>
              <a:t>Existing guidance not provide direction</a:t>
            </a:r>
          </a:p>
          <a:p>
            <a:pPr lvl="1"/>
            <a:r>
              <a:rPr lang="en-GB">
                <a:ea typeface="Calibri"/>
                <a:cs typeface="Calibri"/>
              </a:rPr>
              <a:t>Range of opinions and practices</a:t>
            </a:r>
          </a:p>
          <a:p>
            <a:r>
              <a:rPr lang="en-GB">
                <a:ea typeface="Calibri"/>
                <a:cs typeface="Calibri"/>
              </a:rPr>
              <a:t>Application</a:t>
            </a:r>
          </a:p>
          <a:p>
            <a:pPr lvl="1"/>
            <a:r>
              <a:rPr lang="en-GB">
                <a:ea typeface="Calibri"/>
                <a:cs typeface="Calibri"/>
              </a:rPr>
              <a:t>Written for COMAH establishments</a:t>
            </a:r>
          </a:p>
          <a:p>
            <a:pPr lvl="1"/>
            <a:r>
              <a:rPr lang="en-GB">
                <a:ea typeface="Calibri"/>
                <a:cs typeface="Calibri"/>
              </a:rPr>
              <a:t>Suitable for all high hazard facilities / industries</a:t>
            </a:r>
          </a:p>
          <a:p>
            <a:endParaRPr lang="en-GB">
              <a:ea typeface="Calibri"/>
              <a:cs typeface="Calibri"/>
            </a:endParaRPr>
          </a:p>
          <a:p>
            <a:r>
              <a:rPr lang="en-GB">
                <a:ea typeface="Calibri"/>
                <a:cs typeface="Calibri"/>
              </a:rPr>
              <a:t>Published by CIEHF in April 2023</a:t>
            </a:r>
          </a:p>
          <a:p>
            <a:endParaRPr lang="en-GB">
              <a:ea typeface="Calibri"/>
              <a:cs typeface="Calibri"/>
            </a:endParaRPr>
          </a:p>
          <a:p>
            <a:endParaRPr lang="en-GB">
              <a:ea typeface="Calibri"/>
              <a:cs typeface="Calibri"/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5601120C-74CF-F66B-FE80-1B5CE6809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19" y="5814609"/>
            <a:ext cx="1464057" cy="7247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06C70BDB-83CF-5D50-5CD0-5970150D40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63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8B2AA-4F28-A5E5-AD0E-6C8F36E0E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Content -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9FB46-214F-C59C-332E-32E3047D62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GN1: Managing Human Factors Assessment Programmes</a:t>
            </a:r>
          </a:p>
          <a:p>
            <a:r>
              <a:rPr lang="en-GB">
                <a:ea typeface="Calibri" panose="020F0502020204030204"/>
                <a:cs typeface="Calibri" panose="020F0502020204030204"/>
              </a:rPr>
              <a:t>GN2: Competence Requirements</a:t>
            </a:r>
          </a:p>
          <a:p>
            <a:r>
              <a:rPr lang="en-GB">
                <a:ea typeface="Calibri" panose="020F0502020204030204"/>
                <a:cs typeface="Calibri" panose="020F0502020204030204"/>
              </a:rPr>
              <a:t>GN3: Identifying and Prioritising Critical Tasks</a:t>
            </a:r>
          </a:p>
          <a:p>
            <a:r>
              <a:rPr lang="en-GB">
                <a:ea typeface="Calibri" panose="020F0502020204030204"/>
                <a:cs typeface="Calibri" panose="020F0502020204030204"/>
              </a:rPr>
              <a:t>GN4: Gaining a Real World Understanding of the Task</a:t>
            </a:r>
          </a:p>
          <a:p>
            <a:r>
              <a:rPr lang="en-GB">
                <a:ea typeface="Calibri" panose="020F0502020204030204"/>
                <a:cs typeface="Calibri" panose="020F0502020204030204"/>
              </a:rPr>
              <a:t>GN5: Using Hierarchical Task Analysis to Represent Tasks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3DF534-C98B-91C8-E997-BFC9301873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ea typeface="Calibri"/>
                <a:cs typeface="Calibri"/>
              </a:rPr>
              <a:t>GN6: Identifying the Potential for Human Failure</a:t>
            </a:r>
          </a:p>
          <a:p>
            <a:r>
              <a:rPr lang="en-GB">
                <a:ea typeface="Calibri"/>
                <a:cs typeface="Calibri"/>
              </a:rPr>
              <a:t>GN7: Identifying Performance Influencing Factors</a:t>
            </a:r>
          </a:p>
          <a:p>
            <a:r>
              <a:rPr lang="en-GB">
                <a:ea typeface="Calibri"/>
                <a:cs typeface="Calibri"/>
              </a:rPr>
              <a:t>GN8: Identifying Improvements</a:t>
            </a:r>
          </a:p>
          <a:p>
            <a:r>
              <a:rPr lang="en-GB">
                <a:ea typeface="Calibri"/>
                <a:cs typeface="Calibri"/>
              </a:rPr>
              <a:t>GN9: Integrating Human Factors Assessment into Safety Management Systems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C1A631A-E7F1-22AB-AAAE-C77C4FF92B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19" y="5814609"/>
            <a:ext cx="1464057" cy="7247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A1B5C70-6983-C020-EEAE-7576669052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7AF0F3B-A0C7-E55E-B7B1-E9752CE8339E}"/>
              </a:ext>
            </a:extLst>
          </p:cNvPr>
          <p:cNvSpPr/>
          <p:nvPr/>
        </p:nvSpPr>
        <p:spPr>
          <a:xfrm>
            <a:off x="842211" y="1824789"/>
            <a:ext cx="5173577" cy="81213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2FC833-61BA-4E18-CC5E-97B19A566355}"/>
              </a:ext>
            </a:extLst>
          </p:cNvPr>
          <p:cNvSpPr/>
          <p:nvPr/>
        </p:nvSpPr>
        <p:spPr>
          <a:xfrm>
            <a:off x="842211" y="2727156"/>
            <a:ext cx="5173577" cy="441158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5BB731-D491-7CE9-E3CD-906C46C35196}"/>
              </a:ext>
            </a:extLst>
          </p:cNvPr>
          <p:cNvSpPr/>
          <p:nvPr/>
        </p:nvSpPr>
        <p:spPr>
          <a:xfrm>
            <a:off x="6176211" y="4160919"/>
            <a:ext cx="5173577" cy="1153026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77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2CC5F-04DD-984C-E17D-DACE451E8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Organising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1FA6C09-BFD1-B5CB-7536-A4B91731F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69298" y="6041714"/>
            <a:ext cx="2512719" cy="607162"/>
          </a:xfrm>
          <a:prstGeom prst="rect">
            <a:avLst/>
          </a:prstGeom>
        </p:spPr>
      </p:pic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693BEFCF-D6B7-687B-CA97-FBB71A12AD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215" y="5836800"/>
            <a:ext cx="2743200" cy="101699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F61AB16-6673-9679-620C-78CC2DE4E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263" y="1529683"/>
            <a:ext cx="9427698" cy="1892035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3200">
                <a:ea typeface="+mn-lt"/>
                <a:cs typeface="+mn-lt"/>
              </a:rPr>
              <a:t>The COMAH Operator has developed, and is actively implementing, a programme of HRA that </a:t>
            </a:r>
            <a:r>
              <a:rPr lang="en-GB" sz="3200">
                <a:effectLst/>
                <a:ea typeface="+mn-lt"/>
                <a:cs typeface="+mn-lt"/>
              </a:rPr>
              <a:t>is </a:t>
            </a:r>
            <a:r>
              <a:rPr lang="en-GB" sz="3200">
                <a:ea typeface="+mn-lt"/>
                <a:cs typeface="+mn-lt"/>
              </a:rPr>
              <a:t>suitably representative </a:t>
            </a:r>
            <a:r>
              <a:rPr lang="en-GB" sz="3200">
                <a:effectLst/>
                <a:ea typeface="+mn-lt"/>
                <a:cs typeface="+mn-lt"/>
              </a:rPr>
              <a:t>of the </a:t>
            </a:r>
            <a:r>
              <a:rPr lang="en-GB" sz="3200">
                <a:ea typeface="+mn-lt"/>
                <a:cs typeface="+mn-lt"/>
              </a:rPr>
              <a:t>full range of MAH scenarios at </a:t>
            </a:r>
            <a:r>
              <a:rPr lang="en-GB" sz="3200">
                <a:effectLst/>
                <a:ea typeface="+mn-lt"/>
                <a:cs typeface="+mn-lt"/>
              </a:rPr>
              <a:t>the </a:t>
            </a:r>
            <a:r>
              <a:rPr lang="en-GB" sz="3200">
                <a:ea typeface="+mn-lt"/>
                <a:cs typeface="+mn-lt"/>
              </a:rPr>
              <a:t>establishment</a:t>
            </a:r>
            <a:r>
              <a:rPr lang="en-GB" sz="3200">
                <a:effectLst/>
                <a:ea typeface="Times New Roman" panose="02020603050405020304" pitchFamily="18" charset="0"/>
                <a:cs typeface="Times New Roman"/>
              </a:rPr>
              <a:t> (</a:t>
            </a:r>
            <a:r>
              <a:rPr lang="en-GB" sz="3200">
                <a:ea typeface="Times New Roman" panose="02020603050405020304" pitchFamily="18" charset="0"/>
                <a:cs typeface="Times New Roman"/>
              </a:rPr>
              <a:t>COMAH Competent Authority</a:t>
            </a:r>
            <a:r>
              <a:rPr lang="en-GB" sz="3200">
                <a:effectLst/>
                <a:ea typeface="Times New Roman" panose="02020603050405020304" pitchFamily="18" charset="0"/>
                <a:cs typeface="Times New Roman"/>
              </a:rPr>
              <a:t>, 2015)</a:t>
            </a:r>
            <a:endParaRPr lang="en-US" sz="3200"/>
          </a:p>
        </p:txBody>
      </p:sp>
      <p:sp>
        <p:nvSpPr>
          <p:cNvPr id="10" name="Call-out: Up Arrow 9">
            <a:extLst>
              <a:ext uri="{FF2B5EF4-FFF2-40B4-BE49-F238E27FC236}">
                <a16:creationId xmlns:a16="http://schemas.microsoft.com/office/drawing/2014/main" id="{31124EB8-47CF-2EB9-D2CC-400EACD941B9}"/>
              </a:ext>
            </a:extLst>
          </p:cNvPr>
          <p:cNvSpPr/>
          <p:nvPr/>
        </p:nvSpPr>
        <p:spPr>
          <a:xfrm>
            <a:off x="225082" y="3436285"/>
            <a:ext cx="2176516" cy="1934306"/>
          </a:xfrm>
          <a:prstGeom prst="upArrow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>
                <a:solidFill>
                  <a:srgbClr val="000000"/>
                </a:solidFill>
                <a:ea typeface="Calibri"/>
                <a:cs typeface="Calibri"/>
              </a:rPr>
              <a:t>Maintaining momentum</a:t>
            </a:r>
          </a:p>
        </p:txBody>
      </p:sp>
      <p:sp>
        <p:nvSpPr>
          <p:cNvPr id="11" name="Call-out: Up Arrow 10">
            <a:extLst>
              <a:ext uri="{FF2B5EF4-FFF2-40B4-BE49-F238E27FC236}">
                <a16:creationId xmlns:a16="http://schemas.microsoft.com/office/drawing/2014/main" id="{720369A9-7C1F-7A27-DDE8-9545A6BFC579}"/>
              </a:ext>
            </a:extLst>
          </p:cNvPr>
          <p:cNvSpPr/>
          <p:nvPr/>
        </p:nvSpPr>
        <p:spPr>
          <a:xfrm>
            <a:off x="2628312" y="3436284"/>
            <a:ext cx="2176516" cy="1934306"/>
          </a:xfrm>
          <a:prstGeom prst="upArrow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800">
                <a:solidFill>
                  <a:srgbClr val="000000"/>
                </a:solidFill>
                <a:ea typeface="Calibri"/>
                <a:cs typeface="Calibri"/>
              </a:rPr>
              <a:t>Planning </a:t>
            </a:r>
            <a:br>
              <a:rPr lang="en-GB" sz="2800">
                <a:solidFill>
                  <a:srgbClr val="000000"/>
                </a:solidFill>
                <a:ea typeface="Calibri"/>
                <a:cs typeface="Calibri"/>
              </a:rPr>
            </a:br>
            <a:r>
              <a:rPr lang="en-GB" sz="2800">
                <a:solidFill>
                  <a:srgbClr val="000000"/>
                </a:solidFill>
                <a:ea typeface="Calibri"/>
                <a:cs typeface="Calibri"/>
              </a:rPr>
              <a:t>resources</a:t>
            </a:r>
          </a:p>
        </p:txBody>
      </p:sp>
      <p:sp>
        <p:nvSpPr>
          <p:cNvPr id="12" name="Call-out: Up Arrow 11">
            <a:extLst>
              <a:ext uri="{FF2B5EF4-FFF2-40B4-BE49-F238E27FC236}">
                <a16:creationId xmlns:a16="http://schemas.microsoft.com/office/drawing/2014/main" id="{65938B4A-4FB9-4512-5543-AD856A9C70B0}"/>
              </a:ext>
            </a:extLst>
          </p:cNvPr>
          <p:cNvSpPr/>
          <p:nvPr/>
        </p:nvSpPr>
        <p:spPr>
          <a:xfrm>
            <a:off x="5019818" y="3436283"/>
            <a:ext cx="2176516" cy="1934306"/>
          </a:xfrm>
          <a:prstGeom prst="upArrow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800">
                <a:solidFill>
                  <a:srgbClr val="000000"/>
                </a:solidFill>
                <a:ea typeface="Calibri"/>
                <a:cs typeface="Calibri"/>
              </a:rPr>
              <a:t>Ownership</a:t>
            </a:r>
            <a:endParaRPr lang="en-US"/>
          </a:p>
        </p:txBody>
      </p:sp>
      <p:sp>
        <p:nvSpPr>
          <p:cNvPr id="13" name="Call-out: Up Arrow 12">
            <a:extLst>
              <a:ext uri="{FF2B5EF4-FFF2-40B4-BE49-F238E27FC236}">
                <a16:creationId xmlns:a16="http://schemas.microsoft.com/office/drawing/2014/main" id="{DF1F71AE-7765-A59D-D046-16FC61628418}"/>
              </a:ext>
            </a:extLst>
          </p:cNvPr>
          <p:cNvSpPr/>
          <p:nvPr/>
        </p:nvSpPr>
        <p:spPr>
          <a:xfrm>
            <a:off x="7528557" y="3436283"/>
            <a:ext cx="2176516" cy="1934306"/>
          </a:xfrm>
          <a:prstGeom prst="upArrow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800">
                <a:solidFill>
                  <a:srgbClr val="000000"/>
                </a:solidFill>
                <a:ea typeface="Calibri"/>
                <a:cs typeface="Calibri"/>
              </a:rPr>
              <a:t>Monitoring progress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08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A0683-7E1A-3124-81B3-4BB9688C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Roles &amp; competencies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C99761A-6575-3996-8523-03BFB0A3F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06643" y="6004085"/>
            <a:ext cx="2512719" cy="607162"/>
          </a:xfrm>
          <a:prstGeom prst="rect">
            <a:avLst/>
          </a:prstGeom>
        </p:spPr>
      </p:pic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221B6FDF-E759-E0CC-31E7-85506808A2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585" y="5799171"/>
            <a:ext cx="2743200" cy="1016991"/>
          </a:xfrm>
          <a:prstGeom prst="rect">
            <a:avLst/>
          </a:prstGeom>
        </p:spPr>
      </p:pic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512D6542-9182-4EED-9AE9-7B2B3D747F27}"/>
              </a:ext>
            </a:extLst>
          </p:cNvPr>
          <p:cNvSpPr/>
          <p:nvPr/>
        </p:nvSpPr>
        <p:spPr>
          <a:xfrm>
            <a:off x="3464169" y="2011211"/>
            <a:ext cx="5222631" cy="607162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all-out: Up Arrow 9">
            <a:extLst>
              <a:ext uri="{FF2B5EF4-FFF2-40B4-BE49-F238E27FC236}">
                <a16:creationId xmlns:a16="http://schemas.microsoft.com/office/drawing/2014/main" id="{338FD4CD-7B79-463D-B600-1DF4AE0E9EB9}"/>
              </a:ext>
            </a:extLst>
          </p:cNvPr>
          <p:cNvSpPr/>
          <p:nvPr/>
        </p:nvSpPr>
        <p:spPr>
          <a:xfrm>
            <a:off x="633045" y="1652012"/>
            <a:ext cx="2831124" cy="1325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000000"/>
                </a:solidFill>
                <a:ea typeface="Calibri"/>
                <a:cs typeface="Calibri"/>
              </a:rPr>
              <a:t>Outsourced </a:t>
            </a:r>
            <a:br>
              <a:rPr lang="en-GB" sz="2400">
                <a:solidFill>
                  <a:srgbClr val="000000"/>
                </a:solidFill>
                <a:ea typeface="Calibri"/>
                <a:cs typeface="Calibri"/>
              </a:rPr>
            </a:br>
            <a:r>
              <a:rPr lang="en-GB" sz="2400">
                <a:solidFill>
                  <a:srgbClr val="000000"/>
                </a:solidFill>
                <a:ea typeface="Calibri"/>
                <a:cs typeface="Calibri"/>
              </a:rPr>
              <a:t>(with core intelligent customer capability)</a:t>
            </a:r>
          </a:p>
        </p:txBody>
      </p:sp>
      <p:sp>
        <p:nvSpPr>
          <p:cNvPr id="10" name="Call-out: Up Arrow 9">
            <a:extLst>
              <a:ext uri="{FF2B5EF4-FFF2-40B4-BE49-F238E27FC236}">
                <a16:creationId xmlns:a16="http://schemas.microsoft.com/office/drawing/2014/main" id="{3C45A818-B031-43EA-BCA1-40C76DA6B288}"/>
              </a:ext>
            </a:extLst>
          </p:cNvPr>
          <p:cNvSpPr/>
          <p:nvPr/>
        </p:nvSpPr>
        <p:spPr>
          <a:xfrm>
            <a:off x="8686800" y="1652011"/>
            <a:ext cx="2831124" cy="1325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000000"/>
                </a:solidFill>
                <a:ea typeface="Calibri"/>
                <a:cs typeface="Calibri"/>
              </a:rPr>
              <a:t>In-house analysis capability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902D4DD-08F4-4FD2-A071-88D55869C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4" y="3298097"/>
            <a:ext cx="10884879" cy="2503034"/>
          </a:xfrm>
        </p:spPr>
        <p:txBody>
          <a:bodyPr>
            <a:normAutofit lnSpcReduction="10000"/>
          </a:bodyPr>
          <a:lstStyle/>
          <a:p>
            <a:r>
              <a:rPr lang="en-GB"/>
              <a:t>Human Factors Champion</a:t>
            </a:r>
          </a:p>
          <a:p>
            <a:r>
              <a:rPr lang="en-GB"/>
              <a:t>Human Factors Lead</a:t>
            </a:r>
          </a:p>
          <a:p>
            <a:r>
              <a:rPr lang="en-GB"/>
              <a:t>Assessment Facilitator</a:t>
            </a:r>
          </a:p>
          <a:p>
            <a:r>
              <a:rPr lang="en-GB"/>
              <a:t>Subject Matter Experts </a:t>
            </a:r>
          </a:p>
          <a:p>
            <a:r>
              <a:rPr lang="en-GB"/>
              <a:t>Process Safety Engineer</a:t>
            </a:r>
          </a:p>
        </p:txBody>
      </p:sp>
    </p:spTree>
    <p:extLst>
      <p:ext uri="{BB962C8B-B14F-4D97-AF65-F5344CB8AC3E}">
        <p14:creationId xmlns:p14="http://schemas.microsoft.com/office/powerpoint/2010/main" val="1476158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21F1E-7A3B-AFC8-D94D-F91FD0A31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Integrating HF assessments with process safety risk management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A6D961B-5830-2739-CD39-E6ADD277C9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CABFD003-96D0-1CA4-C5E7-CDF989D6FF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26" y="5799171"/>
            <a:ext cx="2743200" cy="10169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7C1990-8B42-498A-A5DF-52643F0824A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7250" t="38837" r="42000" b="28604"/>
          <a:stretch/>
        </p:blipFill>
        <p:spPr>
          <a:xfrm>
            <a:off x="3223973" y="1724241"/>
            <a:ext cx="5694022" cy="480218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3651C79-4030-44C3-993E-4B5E2043A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082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4B787-D82D-5258-64C5-03458A36F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936283EA-61E6-08DA-0D71-0EC7BE30C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90266" y="6079344"/>
            <a:ext cx="2512719" cy="607162"/>
          </a:xfrm>
          <a:prstGeom prst="rect">
            <a:avLst/>
          </a:prstGeom>
        </p:spPr>
      </p:pic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292158FA-FE75-436D-619C-AB8C600D55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585" y="5874430"/>
            <a:ext cx="2743200" cy="10169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BCF1C-3C66-46EC-9F29-5CAD29265C73}"/>
              </a:ext>
            </a:extLst>
          </p:cNvPr>
          <p:cNvSpPr txBox="1"/>
          <p:nvPr/>
        </p:nvSpPr>
        <p:spPr>
          <a:xfrm>
            <a:off x="4251961" y="1557599"/>
            <a:ext cx="696468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>
                <a:hlinkClick r:id="rId5"/>
              </a:rPr>
              <a:t>https://ergonomics.org.uk/resource/comah-guidance.html</a:t>
            </a:r>
            <a:endParaRPr lang="en-GB" sz="2800"/>
          </a:p>
          <a:p>
            <a:endParaRPr lang="en-GB" sz="2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D3323F-A076-49AF-B594-6BD96EE502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7277" y="1557599"/>
            <a:ext cx="2655607" cy="3742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11666CF-D668-43DF-B537-4D02F722E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1960" y="2773679"/>
            <a:ext cx="7101839" cy="3403283"/>
          </a:xfrm>
        </p:spPr>
        <p:txBody>
          <a:bodyPr/>
          <a:lstStyle/>
          <a:p>
            <a:r>
              <a:rPr lang="en-GB"/>
              <a:t>Practical guidance to supplement existing technical guidance</a:t>
            </a:r>
          </a:p>
          <a:p>
            <a:r>
              <a:rPr lang="en-GB"/>
              <a:t>What to do and how to go about it 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615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6277-3406-8B57-F521-01829CFF9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5861"/>
            <a:ext cx="10515600" cy="1064879"/>
          </a:xfrm>
        </p:spPr>
        <p:txBody>
          <a:bodyPr/>
          <a:lstStyle/>
          <a:p>
            <a:r>
              <a:rPr lang="en-GB"/>
              <a:t>Lorraine </a:t>
            </a:r>
            <a:r>
              <a:rPr lang="en-GB" err="1"/>
              <a:t>Braben</a:t>
            </a:r>
            <a:r>
              <a:rPr lang="en-GB"/>
              <a:t> </a:t>
            </a:r>
            <a:r>
              <a:rPr lang="en-GB" sz="1400" err="1">
                <a:latin typeface="Calibri"/>
                <a:cs typeface="Calibri"/>
              </a:rPr>
              <a:t>C.ErgHF</a:t>
            </a:r>
            <a:r>
              <a:rPr lang="en-GB" sz="1400">
                <a:latin typeface="Calibri"/>
                <a:cs typeface="Calibri"/>
              </a:rPr>
              <a:t>, </a:t>
            </a:r>
            <a:r>
              <a:rPr lang="en-GB" sz="1400" err="1">
                <a:latin typeface="Calibri"/>
                <a:cs typeface="Calibri"/>
              </a:rPr>
              <a:t>C.Eng</a:t>
            </a:r>
            <a:r>
              <a:rPr lang="en-GB" sz="1400">
                <a:latin typeface="Calibri"/>
                <a:cs typeface="Calibri"/>
              </a:rPr>
              <a:t>, </a:t>
            </a:r>
            <a:r>
              <a:rPr lang="en-GB" sz="1400" err="1">
                <a:latin typeface="Calibri"/>
                <a:cs typeface="Calibri"/>
              </a:rPr>
              <a:t>MIChemE</a:t>
            </a:r>
          </a:p>
          <a:p>
            <a:endParaRPr lang="en-GB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7CF67-3A6A-4D82-BB3E-1569556AA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ea typeface="Calibri"/>
                <a:cs typeface="Calibri"/>
              </a:rPr>
              <a:t>Human Factors Consultant</a:t>
            </a:r>
          </a:p>
          <a:p>
            <a:pPr lvl="1"/>
            <a:r>
              <a:rPr lang="en-GB">
                <a:ea typeface="Calibri"/>
                <a:cs typeface="Calibri"/>
              </a:rPr>
              <a:t>Auditing &amp; assessment</a:t>
            </a:r>
          </a:p>
          <a:p>
            <a:pPr lvl="1"/>
            <a:r>
              <a:rPr lang="en-GB">
                <a:ea typeface="Calibri"/>
                <a:cs typeface="Calibri"/>
              </a:rPr>
              <a:t>Project delivery</a:t>
            </a:r>
          </a:p>
          <a:p>
            <a:pPr lvl="1"/>
            <a:r>
              <a:rPr lang="en-GB">
                <a:ea typeface="Calibri"/>
                <a:cs typeface="Calibri"/>
              </a:rPr>
              <a:t>Training and mentoring</a:t>
            </a:r>
          </a:p>
          <a:p>
            <a:pPr lvl="1"/>
            <a:endParaRPr lang="en-GB">
              <a:ea typeface="Calibri"/>
              <a:cs typeface="Calibri"/>
            </a:endParaRPr>
          </a:p>
          <a:p>
            <a:r>
              <a:rPr lang="en-GB">
                <a:ea typeface="Calibri"/>
                <a:cs typeface="Calibri"/>
              </a:rPr>
              <a:t>Chartered Chemical Engineer</a:t>
            </a:r>
          </a:p>
          <a:p>
            <a:r>
              <a:rPr lang="en-GB">
                <a:ea typeface="Calibri"/>
                <a:cs typeface="Calibri"/>
              </a:rPr>
              <a:t>Qualified HR Professional</a:t>
            </a:r>
          </a:p>
          <a:p>
            <a:r>
              <a:rPr lang="en-GB">
                <a:ea typeface="Calibri"/>
                <a:cs typeface="Calibri"/>
              </a:rPr>
              <a:t>Chartered Human Factors Practitioner</a:t>
            </a:r>
            <a:endParaRPr lang="en-GB"/>
          </a:p>
          <a:p>
            <a:endParaRPr lang="en-GB">
              <a:ea typeface="Calibri"/>
              <a:cs typeface="Calibri"/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2FB06F8-961D-E84F-79D4-FA76706D5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37" y="5949546"/>
            <a:ext cx="1464057" cy="7247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9F977E3-2BF4-BBBD-AF1D-1F8DC6F07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52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61617-E9C9-C024-E8C4-4F431B49B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735"/>
            <a:ext cx="10515600" cy="1325563"/>
          </a:xfrm>
        </p:spPr>
        <p:txBody>
          <a:bodyPr/>
          <a:lstStyle/>
          <a:p>
            <a:pPr algn="ctr"/>
            <a:r>
              <a:rPr lang="en-GB"/>
              <a:t>Jamie Henderson, MSc, </a:t>
            </a:r>
            <a:r>
              <a:rPr lang="en-GB" err="1"/>
              <a:t>C.Erg.HF</a:t>
            </a:r>
            <a:endParaRPr lang="en-GB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7F7DAD1-70F4-E323-E53F-7A65362D0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1659" y="6087434"/>
            <a:ext cx="2512719" cy="60716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D52B9DA-EED5-4096-A208-FC8BDA6B8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6599" y="2060450"/>
            <a:ext cx="4958552" cy="2503034"/>
          </a:xfrm>
        </p:spPr>
        <p:txBody>
          <a:bodyPr>
            <a:normAutofit/>
          </a:bodyPr>
          <a:lstStyle/>
          <a:p>
            <a:r>
              <a:rPr lang="en-GB"/>
              <a:t>Consultancy </a:t>
            </a:r>
          </a:p>
          <a:p>
            <a:r>
              <a:rPr lang="en-GB"/>
              <a:t>Software </a:t>
            </a:r>
          </a:p>
          <a:p>
            <a:r>
              <a:rPr lang="en-GB"/>
              <a:t>Training</a:t>
            </a:r>
          </a:p>
          <a:p>
            <a:pPr marL="0" indent="0">
              <a:buNone/>
            </a:pPr>
            <a:r>
              <a:rPr lang="en-GB">
                <a:hlinkClick r:id="rId4"/>
              </a:rPr>
              <a:t>www.humanreliability.com</a:t>
            </a: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pic>
        <p:nvPicPr>
          <p:cNvPr id="10" name="Picture 9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202346B3-6015-4973-9D99-DCA5FFB74E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6599" y="4046537"/>
            <a:ext cx="4229597" cy="111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25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1DDA0-A8D5-88EF-C9D5-D4E4F47D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What’s in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9A602-8FE9-AA72-BBF8-0205119CF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Why this guidance has been produced</a:t>
            </a:r>
          </a:p>
          <a:p>
            <a:r>
              <a:rPr lang="en-GB"/>
              <a:t>The process </a:t>
            </a:r>
          </a:p>
          <a:p>
            <a:r>
              <a:rPr lang="en-GB"/>
              <a:t>What’s new about the guidance</a:t>
            </a:r>
          </a:p>
          <a:p>
            <a:endParaRPr lang="en-GB"/>
          </a:p>
          <a:p>
            <a:endParaRPr lang="en-GB"/>
          </a:p>
        </p:txBody>
      </p:sp>
      <p:pic>
        <p:nvPicPr>
          <p:cNvPr id="4" name="Picture 3" descr="A logo of handshake and text&#10;&#10;Description automatically generated">
            <a:extLst>
              <a:ext uri="{FF2B5EF4-FFF2-40B4-BE49-F238E27FC236}">
                <a16:creationId xmlns:a16="http://schemas.microsoft.com/office/drawing/2014/main" id="{C05B9202-D812-D70B-C3DD-0637BB65F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1" y="5444280"/>
            <a:ext cx="1305013" cy="130501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88020C9-4010-6A2D-F854-765A0E3465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58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FE119-19AF-0F20-8FB8-57165401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note on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E3D03-5E0F-7DA1-0A3A-9FC1362EB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468803"/>
            <a:ext cx="10515600" cy="428048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purpose - to reduce the risk of human failure leading to a major accident.</a:t>
            </a:r>
          </a:p>
        </p:txBody>
      </p:sp>
      <p:pic>
        <p:nvPicPr>
          <p:cNvPr id="4" name="Picture 3" descr="A logo of handshake and text&#10;&#10;Description automatically generated">
            <a:extLst>
              <a:ext uri="{FF2B5EF4-FFF2-40B4-BE49-F238E27FC236}">
                <a16:creationId xmlns:a16="http://schemas.microsoft.com/office/drawing/2014/main" id="{B98D6C37-3EC1-CF58-858F-4732BE59C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93" y="5350012"/>
            <a:ext cx="1305013" cy="130501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9DEF2616-BBF8-E184-D199-EDDE12701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88AD78EF-D20A-702E-4CF1-0026BC5157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274500"/>
              </p:ext>
            </p:extLst>
          </p:nvPr>
        </p:nvGraphicFramePr>
        <p:xfrm>
          <a:off x="838199" y="2887868"/>
          <a:ext cx="10515600" cy="1325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3CA1BD0-3C84-AE8E-590E-B145C9E73E10}"/>
              </a:ext>
            </a:extLst>
          </p:cNvPr>
          <p:cNvSpPr txBox="1">
            <a:spLocks/>
          </p:cNvSpPr>
          <p:nvPr/>
        </p:nvSpPr>
        <p:spPr>
          <a:xfrm>
            <a:off x="838199" y="1776400"/>
            <a:ext cx="10515600" cy="428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800">
                <a:latin typeface="Calibri" panose="020F0502020204030204" pitchFamily="34" charset="0"/>
                <a:ea typeface="Times New Roman" panose="02020603050405020304" pitchFamily="18" charset="0"/>
              </a:rPr>
              <a:t>Why “human factors assessment of critical tasks”?</a:t>
            </a:r>
          </a:p>
        </p:txBody>
      </p:sp>
    </p:spTree>
    <p:extLst>
      <p:ext uri="{BB962C8B-B14F-4D97-AF65-F5344CB8AC3E}">
        <p14:creationId xmlns:p14="http://schemas.microsoft.com/office/powerpoint/2010/main" val="1456053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0B014-79EF-C036-6985-A0AA92F6B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 – Regulatory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6F675-3BFA-8C21-ACC8-695F4643B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945"/>
            <a:ext cx="10515600" cy="29002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“Where reliance is placed on people as part of the necessary measures [to prevent major accidents and limit their consequences], human factor issues should be addressed with the same rigour as technical and engineering measures”. (HSE, 2015)</a:t>
            </a:r>
          </a:p>
          <a:p>
            <a:pPr marL="0" indent="0">
              <a:buNone/>
            </a:pPr>
            <a:endParaRPr lang="en-GB" sz="4800"/>
          </a:p>
        </p:txBody>
      </p:sp>
      <p:pic>
        <p:nvPicPr>
          <p:cNvPr id="4" name="Picture 3" descr="A logo of handshake and text&#10;&#10;Description automatically generated">
            <a:extLst>
              <a:ext uri="{FF2B5EF4-FFF2-40B4-BE49-F238E27FC236}">
                <a16:creationId xmlns:a16="http://schemas.microsoft.com/office/drawing/2014/main" id="{97CA5694-C425-3322-3AF2-A688ACA74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93" y="5524456"/>
            <a:ext cx="1305013" cy="130501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0CC8456-1B75-81D4-C728-DAB98A32D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3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94B08-51BB-1477-EEA7-BA9635CF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 – Gaps and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3FD5-D537-5893-2730-DCFA08BC3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Not identifying critical tasks</a:t>
            </a:r>
          </a:p>
          <a:p>
            <a:r>
              <a:rPr lang="en-GB"/>
              <a:t>Identifying tasks that were not critical</a:t>
            </a:r>
          </a:p>
          <a:p>
            <a:r>
              <a:rPr lang="en-GB"/>
              <a:t>Basing analysis solely on procedures</a:t>
            </a:r>
          </a:p>
          <a:p>
            <a:r>
              <a:rPr lang="en-GB"/>
              <a:t>No real world understanding of the task</a:t>
            </a:r>
          </a:p>
          <a:p>
            <a:r>
              <a:rPr lang="en-GB"/>
              <a:t>Bogged down, unable to resource a realistic programme of work</a:t>
            </a:r>
          </a:p>
          <a:p>
            <a:endParaRPr lang="en-GB"/>
          </a:p>
          <a:p>
            <a:r>
              <a:rPr lang="en-GB"/>
              <a:t>Problem not WHAT to do but HOW to do it</a:t>
            </a:r>
          </a:p>
        </p:txBody>
      </p:sp>
      <p:pic>
        <p:nvPicPr>
          <p:cNvPr id="4" name="Picture 3" descr="A logo of handshake and text&#10;&#10;Description automatically generated">
            <a:extLst>
              <a:ext uri="{FF2B5EF4-FFF2-40B4-BE49-F238E27FC236}">
                <a16:creationId xmlns:a16="http://schemas.microsoft.com/office/drawing/2014/main" id="{F88861ED-6705-45EE-C541-8AE88C1AD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93" y="5425426"/>
            <a:ext cx="1305013" cy="130501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1FDC43BE-C5DC-700F-804D-0FFDAE3F51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42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FB61-FA64-C210-06FD-3C933EDA8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CIEHF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0BBFF-6F1D-3298-7CB4-D9AB4B50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HSE unable to resource the process of producing guidance</a:t>
            </a:r>
          </a:p>
          <a:p>
            <a:r>
              <a:rPr lang="en-GB"/>
              <a:t>HSE approached CIEHF</a:t>
            </a:r>
          </a:p>
          <a:p>
            <a:r>
              <a:rPr lang="en-GB"/>
              <a:t>CIEHF mandate to develop and produce guidance for Human Factors</a:t>
            </a:r>
          </a:p>
        </p:txBody>
      </p:sp>
      <p:pic>
        <p:nvPicPr>
          <p:cNvPr id="4" name="Picture 3" descr="A logo of handshake and text&#10;&#10;Description automatically generated">
            <a:extLst>
              <a:ext uri="{FF2B5EF4-FFF2-40B4-BE49-F238E27FC236}">
                <a16:creationId xmlns:a16="http://schemas.microsoft.com/office/drawing/2014/main" id="{41ABC24D-0658-E3E5-3EDD-F409FA4EDD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4" y="5524456"/>
            <a:ext cx="1305013" cy="130501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3BE04692-529F-F896-0635-A1976A9488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0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ABB45-20E0-EED3-DA53-3612D93D0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 – who was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C9739-5A4E-3610-5868-9ED6E4D5F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82652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/>
              <a:t>Creative Team</a:t>
            </a:r>
          </a:p>
          <a:p>
            <a:pPr lvl="1"/>
            <a:r>
              <a:rPr lang="en-GB">
                <a:ea typeface="Calibri"/>
                <a:cs typeface="Calibri"/>
              </a:rPr>
              <a:t>Operations, Consultancy, Regulatory</a:t>
            </a:r>
          </a:p>
          <a:p>
            <a:pPr lvl="1"/>
            <a:endParaRPr lang="en-GB"/>
          </a:p>
          <a:p>
            <a:r>
              <a:rPr lang="en-GB"/>
              <a:t>Mark Benton – site HF Lead</a:t>
            </a:r>
            <a:endParaRPr lang="en-GB">
              <a:ea typeface="Calibri"/>
              <a:cs typeface="Calibri"/>
            </a:endParaRPr>
          </a:p>
          <a:p>
            <a:r>
              <a:rPr lang="en-GB">
                <a:ea typeface="Calibri"/>
                <a:cs typeface="Calibri"/>
              </a:rPr>
              <a:t>Lorraine </a:t>
            </a:r>
            <a:r>
              <a:rPr lang="en-GB" err="1">
                <a:ea typeface="Calibri"/>
                <a:cs typeface="Calibri"/>
              </a:rPr>
              <a:t>Braben</a:t>
            </a:r>
            <a:r>
              <a:rPr lang="en-GB">
                <a:ea typeface="Calibri"/>
                <a:cs typeface="Calibri"/>
              </a:rPr>
              <a:t> - consultant</a:t>
            </a:r>
          </a:p>
          <a:p>
            <a:r>
              <a:rPr lang="en-GB">
                <a:ea typeface="Calibri"/>
                <a:cs typeface="Calibri"/>
              </a:rPr>
              <a:t>Andy Brazier – consultant</a:t>
            </a:r>
          </a:p>
          <a:p>
            <a:r>
              <a:rPr lang="en-GB">
                <a:ea typeface="Calibri"/>
                <a:cs typeface="Calibri"/>
              </a:rPr>
              <a:t>Pippa Brockington – consultant (ex HSE)</a:t>
            </a:r>
          </a:p>
          <a:p>
            <a:r>
              <a:rPr lang="en-GB">
                <a:ea typeface="Calibri"/>
                <a:cs typeface="Calibri"/>
              </a:rPr>
              <a:t>Jamie Henderson – consultant</a:t>
            </a:r>
          </a:p>
          <a:p>
            <a:r>
              <a:rPr lang="en-GB">
                <a:ea typeface="Calibri"/>
                <a:cs typeface="Calibri"/>
              </a:rPr>
              <a:t>Paddy Kitching – retired Site Manager</a:t>
            </a:r>
          </a:p>
          <a:p>
            <a:r>
              <a:rPr lang="en-GB">
                <a:ea typeface="Calibri"/>
                <a:cs typeface="Calibri"/>
              </a:rPr>
              <a:t>Mark Sujan - consultant</a:t>
            </a:r>
          </a:p>
          <a:p>
            <a:r>
              <a:rPr lang="en-GB">
                <a:ea typeface="Calibri"/>
                <a:cs typeface="Calibri"/>
              </a:rPr>
              <a:t>Michael Wright - consultant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486067C-2D31-091F-EE82-8EFA35971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37" y="5949546"/>
            <a:ext cx="1464057" cy="7247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7037BF9-50D3-B0FF-0342-C466EDAEB1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0443" y="6008319"/>
            <a:ext cx="2512719" cy="607162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05CDFB-DC61-26EA-79E5-7C5A48A7274E}"/>
              </a:ext>
            </a:extLst>
          </p:cNvPr>
          <p:cNvSpPr txBox="1">
            <a:spLocks/>
          </p:cNvSpPr>
          <p:nvPr/>
        </p:nvSpPr>
        <p:spPr>
          <a:xfrm>
            <a:off x="6665495" y="1827630"/>
            <a:ext cx="5111416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Review Team</a:t>
            </a:r>
          </a:p>
          <a:p>
            <a:pPr lvl="1"/>
            <a:r>
              <a:rPr lang="en-GB">
                <a:ea typeface="Calibri"/>
                <a:cs typeface="Calibri"/>
              </a:rPr>
              <a:t>Regulatory, Consultancy, Operations</a:t>
            </a:r>
          </a:p>
          <a:p>
            <a:pPr lvl="1"/>
            <a:endParaRPr lang="en-GB"/>
          </a:p>
          <a:p>
            <a:r>
              <a:rPr lang="en-GB"/>
              <a:t>Julie Bell – consultant &amp; ex HSE</a:t>
            </a:r>
            <a:endParaRPr lang="en-GB">
              <a:ea typeface="Calibri"/>
              <a:cs typeface="Calibri"/>
            </a:endParaRPr>
          </a:p>
          <a:p>
            <a:r>
              <a:rPr lang="en-GB">
                <a:ea typeface="Calibri"/>
                <a:cs typeface="Calibri"/>
              </a:rPr>
              <a:t>Liz Butterworth – site HF specialist</a:t>
            </a:r>
            <a:endParaRPr lang="en-GB" err="1">
              <a:ea typeface="Calibri"/>
              <a:cs typeface="Calibri"/>
            </a:endParaRPr>
          </a:p>
          <a:p>
            <a:r>
              <a:rPr lang="en-GB">
                <a:ea typeface="Calibri"/>
                <a:cs typeface="Calibri"/>
              </a:rPr>
              <a:t>Mary Marshall - HSE</a:t>
            </a:r>
          </a:p>
          <a:p>
            <a:r>
              <a:rPr lang="en-GB">
                <a:ea typeface="Calibri"/>
                <a:cs typeface="Calibri"/>
              </a:rPr>
              <a:t>Garry Moon - HSE</a:t>
            </a:r>
          </a:p>
          <a:p>
            <a:r>
              <a:rPr lang="en-GB">
                <a:ea typeface="Calibri"/>
                <a:cs typeface="Calibri"/>
              </a:rPr>
              <a:t>Caroline Morais - ANP</a:t>
            </a:r>
          </a:p>
          <a:p>
            <a:r>
              <a:rPr lang="en-GB">
                <a:ea typeface="Calibri"/>
                <a:cs typeface="Calibri"/>
              </a:rPr>
              <a:t>George Petrie - consultant</a:t>
            </a:r>
          </a:p>
          <a:p>
            <a:r>
              <a:rPr lang="en-GB">
                <a:ea typeface="Calibri"/>
                <a:cs typeface="Calibri"/>
              </a:rPr>
              <a:t>Elaine Skilling - HSE</a:t>
            </a:r>
          </a:p>
          <a:p>
            <a:r>
              <a:rPr lang="en-GB">
                <a:ea typeface="Calibri"/>
                <a:cs typeface="Calibri"/>
              </a:rPr>
              <a:t>Paul Traub - consultant</a:t>
            </a:r>
          </a:p>
        </p:txBody>
      </p:sp>
    </p:spTree>
    <p:extLst>
      <p:ext uri="{BB962C8B-B14F-4D97-AF65-F5344CB8AC3E}">
        <p14:creationId xmlns:p14="http://schemas.microsoft.com/office/powerpoint/2010/main" val="8924081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27.6|32.2|20.2|30.3|46.1|28.3|24.3|23|38.8|7.9|3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6A3490C442E41AC9620621F1F21BE" ma:contentTypeVersion="18" ma:contentTypeDescription="Create a new document." ma:contentTypeScope="" ma:versionID="2e7a6bcb8f68c3b9a6187eb6046a6f6c">
  <xsd:schema xmlns:xsd="http://www.w3.org/2001/XMLSchema" xmlns:xs="http://www.w3.org/2001/XMLSchema" xmlns:p="http://schemas.microsoft.com/office/2006/metadata/properties" xmlns:ns2="7604e031-f840-4ad5-97d2-0b99280ee730" xmlns:ns3="c4b40482-04a4-480f-b826-6548c4a2bcf1" targetNamespace="http://schemas.microsoft.com/office/2006/metadata/properties" ma:root="true" ma:fieldsID="b78a24c1cfda3600f7e848dea9b519ff" ns2:_="" ns3:_="">
    <xsd:import namespace="7604e031-f840-4ad5-97d2-0b99280ee730"/>
    <xsd:import namespace="c4b40482-04a4-480f-b826-6548c4a2bc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4e031-f840-4ad5-97d2-0b99280ee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6237a7-7071-4e19-8c1f-699d1949a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40482-04a4-480f-b826-6548c4a2bc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56402f1-dbcc-4c60-a824-dfd545cfc5e6}" ma:internalName="TaxCatchAll" ma:showField="CatchAllData" ma:web="c4b40482-04a4-480f-b826-6548c4a2bc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4b40482-04a4-480f-b826-6548c4a2bcf1" xsi:nil="true"/>
    <lcf76f155ced4ddcb4097134ff3c332f xmlns="7604e031-f840-4ad5-97d2-0b99280ee730">
      <Terms xmlns="http://schemas.microsoft.com/office/infopath/2007/PartnerControls"/>
    </lcf76f155ced4ddcb4097134ff3c332f>
    <_Flow_SignoffStatus xmlns="7604e031-f840-4ad5-97d2-0b99280ee730" xsi:nil="true"/>
    <SharedWithUsers xmlns="c4b40482-04a4-480f-b826-6548c4a2bcf1">
      <UserInfo>
        <DisplayName/>
        <AccountId xsi:nil="true"/>
        <AccountType/>
      </UserInfo>
    </SharedWithUsers>
    <MediaLengthInSeconds xmlns="7604e031-f840-4ad5-97d2-0b99280ee73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F2F16D-BD5F-4FCB-A954-E19A8CEB746D}"/>
</file>

<file path=customXml/itemProps2.xml><?xml version="1.0" encoding="utf-8"?>
<ds:datastoreItem xmlns:ds="http://schemas.openxmlformats.org/officeDocument/2006/customXml" ds:itemID="{63AA418C-297E-48E1-8A0A-EA8922ED39A8}">
  <ds:schemaRefs>
    <ds:schemaRef ds:uri="1703af8c-33ae-44bd-88e4-6c8158a0aeb5"/>
    <ds:schemaRef ds:uri="8bec75e5-687b-47fb-98e6-39be39ff6da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B12E33-F0AD-4E4C-B810-3B4FBAB01D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Microsoft Office PowerPoint</Application>
  <PresentationFormat>Widescreen</PresentationFormat>
  <Paragraphs>127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Human Factors assessment of critical tasks</vt:lpstr>
      <vt:lpstr>Lorraine Braben C.ErgHF, C.Eng, MIChemE </vt:lpstr>
      <vt:lpstr>Jamie Henderson, MSc, C.Erg.HF</vt:lpstr>
      <vt:lpstr>What’s in this presentation</vt:lpstr>
      <vt:lpstr>A note on terminology</vt:lpstr>
      <vt:lpstr>Background – Regulatory Context</vt:lpstr>
      <vt:lpstr>Background – Gaps and problems</vt:lpstr>
      <vt:lpstr>CIEHF involvement</vt:lpstr>
      <vt:lpstr>Process – who was involved</vt:lpstr>
      <vt:lpstr>Process – How it developed</vt:lpstr>
      <vt:lpstr>Content - overview</vt:lpstr>
      <vt:lpstr>Organising</vt:lpstr>
      <vt:lpstr>Roles &amp; competencies</vt:lpstr>
      <vt:lpstr>Integrating HF assessments with process safety risk management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Pippa Brockington</dc:creator>
  <cp:lastModifiedBy>Pippa Brockington</cp:lastModifiedBy>
  <cp:revision>1</cp:revision>
  <dcterms:created xsi:type="dcterms:W3CDTF">2023-03-24T13:56:08Z</dcterms:created>
  <dcterms:modified xsi:type="dcterms:W3CDTF">2023-10-22T10:14:53Z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0x0101000646A3490C442E41AC9620621F1F21BE</vt:lpwstr>
  </property>
  <property fmtid="{D5CDD505-2E9C-101B-9397-08002B2CF9AE}" pid="3" name="MediaServiceImageTags">
    <vt:lpwstr/>
  </property>
  <property fmtid="{D5CDD505-2E9C-101B-9397-08002B2CF9AE}" pid="4" name="Order">
    <vt:r8>27528100</vt:r8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