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264" r:id="rId6"/>
    <p:sldId id="261" r:id="rId7"/>
    <p:sldId id="262" r:id="rId8"/>
    <p:sldId id="266" r:id="rId9"/>
    <p:sldId id="267" r:id="rId10"/>
    <p:sldId id="268" r:id="rId11"/>
    <p:sldId id="269" r:id="rId12"/>
    <p:sldId id="270" r:id="rId13"/>
    <p:sldId id="271" r:id="rId14"/>
    <p:sldId id="260"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8300"/>
    <a:srgbClr val="EFEFEF"/>
    <a:srgbClr val="E2E6EA"/>
    <a:srgbClr val="2832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4D0C46-8ABF-4001-BA9D-EF9A39D7049A}" v="39" dt="2023-10-20T10:34:18.7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23" autoAdjust="0"/>
    <p:restoredTop sz="67734" autoAdjust="0"/>
  </p:normalViewPr>
  <p:slideViewPr>
    <p:cSldViewPr snapToGrid="0">
      <p:cViewPr varScale="1">
        <p:scale>
          <a:sx n="73" d="100"/>
          <a:sy n="73" d="100"/>
        </p:scale>
        <p:origin x="2046"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Henderson" userId="879b9293-29d8-48ad-8f0c-3dbfd80a2ff5" providerId="ADAL" clId="{4B279BCE-E478-4142-A58D-C7F73B06FFF8}"/>
    <pc:docChg chg="custSel modSld">
      <pc:chgData name="Jamie Henderson" userId="879b9293-29d8-48ad-8f0c-3dbfd80a2ff5" providerId="ADAL" clId="{4B279BCE-E478-4142-A58D-C7F73B06FFF8}" dt="2023-10-20T13:32:55.239" v="10" actId="478"/>
      <pc:docMkLst>
        <pc:docMk/>
      </pc:docMkLst>
      <pc:sldChg chg="delSp mod delAnim">
        <pc:chgData name="Jamie Henderson" userId="879b9293-29d8-48ad-8f0c-3dbfd80a2ff5" providerId="ADAL" clId="{4B279BCE-E478-4142-A58D-C7F73B06FFF8}" dt="2023-10-20T13:32:27.630" v="0" actId="478"/>
        <pc:sldMkLst>
          <pc:docMk/>
          <pc:sldMk cId="713944133" sldId="256"/>
        </pc:sldMkLst>
        <pc:picChg chg="del">
          <ac:chgData name="Jamie Henderson" userId="879b9293-29d8-48ad-8f0c-3dbfd80a2ff5" providerId="ADAL" clId="{4B279BCE-E478-4142-A58D-C7F73B06FFF8}" dt="2023-10-20T13:32:27.630" v="0" actId="478"/>
          <ac:picMkLst>
            <pc:docMk/>
            <pc:sldMk cId="713944133" sldId="256"/>
            <ac:picMk id="8" creationId="{B032E592-1955-4720-8B6D-52F222BBC27F}"/>
          </ac:picMkLst>
        </pc:picChg>
      </pc:sldChg>
      <pc:sldChg chg="delSp mod delAnim">
        <pc:chgData name="Jamie Henderson" userId="879b9293-29d8-48ad-8f0c-3dbfd80a2ff5" providerId="ADAL" clId="{4B279BCE-E478-4142-A58D-C7F73B06FFF8}" dt="2023-10-20T13:32:36.181" v="3" actId="478"/>
        <pc:sldMkLst>
          <pc:docMk/>
          <pc:sldMk cId="1790473837" sldId="261"/>
        </pc:sldMkLst>
        <pc:graphicFrameChg chg="del">
          <ac:chgData name="Jamie Henderson" userId="879b9293-29d8-48ad-8f0c-3dbfd80a2ff5" providerId="ADAL" clId="{4B279BCE-E478-4142-A58D-C7F73B06FFF8}" dt="2023-10-20T13:32:36.181" v="3" actId="478"/>
          <ac:graphicFrameMkLst>
            <pc:docMk/>
            <pc:sldMk cId="1790473837" sldId="261"/>
            <ac:graphicFrameMk id="8" creationId="{97C48BA9-B515-4EAF-A41E-CFDA33BCF7A2}"/>
          </ac:graphicFrameMkLst>
        </pc:graphicFrameChg>
        <pc:picChg chg="del">
          <ac:chgData name="Jamie Henderson" userId="879b9293-29d8-48ad-8f0c-3dbfd80a2ff5" providerId="ADAL" clId="{4B279BCE-E478-4142-A58D-C7F73B06FFF8}" dt="2023-10-20T13:32:32.042" v="2" actId="478"/>
          <ac:picMkLst>
            <pc:docMk/>
            <pc:sldMk cId="1790473837" sldId="261"/>
            <ac:picMk id="6" creationId="{3922F90A-CC6B-48A1-A9A0-149351745C52}"/>
          </ac:picMkLst>
        </pc:picChg>
      </pc:sldChg>
      <pc:sldChg chg="delSp mod delAnim">
        <pc:chgData name="Jamie Henderson" userId="879b9293-29d8-48ad-8f0c-3dbfd80a2ff5" providerId="ADAL" clId="{4B279BCE-E478-4142-A58D-C7F73B06FFF8}" dt="2023-10-20T13:32:38.756" v="4" actId="478"/>
        <pc:sldMkLst>
          <pc:docMk/>
          <pc:sldMk cId="551969910" sldId="262"/>
        </pc:sldMkLst>
        <pc:picChg chg="del">
          <ac:chgData name="Jamie Henderson" userId="879b9293-29d8-48ad-8f0c-3dbfd80a2ff5" providerId="ADAL" clId="{4B279BCE-E478-4142-A58D-C7F73B06FFF8}" dt="2023-10-20T13:32:38.756" v="4" actId="478"/>
          <ac:picMkLst>
            <pc:docMk/>
            <pc:sldMk cId="551969910" sldId="262"/>
            <ac:picMk id="4" creationId="{93E3ECC1-3461-464E-8A33-06BA8BB59D96}"/>
          </ac:picMkLst>
        </pc:picChg>
      </pc:sldChg>
      <pc:sldChg chg="delSp mod delAnim">
        <pc:chgData name="Jamie Henderson" userId="879b9293-29d8-48ad-8f0c-3dbfd80a2ff5" providerId="ADAL" clId="{4B279BCE-E478-4142-A58D-C7F73B06FFF8}" dt="2023-10-20T13:32:29.591" v="1" actId="478"/>
        <pc:sldMkLst>
          <pc:docMk/>
          <pc:sldMk cId="206617696" sldId="264"/>
        </pc:sldMkLst>
        <pc:picChg chg="del">
          <ac:chgData name="Jamie Henderson" userId="879b9293-29d8-48ad-8f0c-3dbfd80a2ff5" providerId="ADAL" clId="{4B279BCE-E478-4142-A58D-C7F73B06FFF8}" dt="2023-10-20T13:32:29.591" v="1" actId="478"/>
          <ac:picMkLst>
            <pc:docMk/>
            <pc:sldMk cId="206617696" sldId="264"/>
            <ac:picMk id="3" creationId="{9033C97B-7400-4A08-92FC-681ED0AF64B1}"/>
          </ac:picMkLst>
        </pc:picChg>
      </pc:sldChg>
      <pc:sldChg chg="delSp mod delAnim">
        <pc:chgData name="Jamie Henderson" userId="879b9293-29d8-48ad-8f0c-3dbfd80a2ff5" providerId="ADAL" clId="{4B279BCE-E478-4142-A58D-C7F73B06FFF8}" dt="2023-10-20T13:32:41.241" v="5" actId="478"/>
        <pc:sldMkLst>
          <pc:docMk/>
          <pc:sldMk cId="4222865510" sldId="266"/>
        </pc:sldMkLst>
        <pc:picChg chg="del">
          <ac:chgData name="Jamie Henderson" userId="879b9293-29d8-48ad-8f0c-3dbfd80a2ff5" providerId="ADAL" clId="{4B279BCE-E478-4142-A58D-C7F73B06FFF8}" dt="2023-10-20T13:32:41.241" v="5" actId="478"/>
          <ac:picMkLst>
            <pc:docMk/>
            <pc:sldMk cId="4222865510" sldId="266"/>
            <ac:picMk id="13" creationId="{FE16D068-6B08-4371-8239-B4237EF7E244}"/>
          </ac:picMkLst>
        </pc:picChg>
      </pc:sldChg>
      <pc:sldChg chg="delSp mod delAnim">
        <pc:chgData name="Jamie Henderson" userId="879b9293-29d8-48ad-8f0c-3dbfd80a2ff5" providerId="ADAL" clId="{4B279BCE-E478-4142-A58D-C7F73B06FFF8}" dt="2023-10-20T13:32:43.644" v="6" actId="478"/>
        <pc:sldMkLst>
          <pc:docMk/>
          <pc:sldMk cId="4026605736" sldId="267"/>
        </pc:sldMkLst>
        <pc:picChg chg="del">
          <ac:chgData name="Jamie Henderson" userId="879b9293-29d8-48ad-8f0c-3dbfd80a2ff5" providerId="ADAL" clId="{4B279BCE-E478-4142-A58D-C7F73B06FFF8}" dt="2023-10-20T13:32:43.644" v="6" actId="478"/>
          <ac:picMkLst>
            <pc:docMk/>
            <pc:sldMk cId="4026605736" sldId="267"/>
            <ac:picMk id="6" creationId="{B1A6D747-1401-4013-AC34-D0BF507BB578}"/>
          </ac:picMkLst>
        </pc:picChg>
      </pc:sldChg>
      <pc:sldChg chg="delSp mod delAnim">
        <pc:chgData name="Jamie Henderson" userId="879b9293-29d8-48ad-8f0c-3dbfd80a2ff5" providerId="ADAL" clId="{4B279BCE-E478-4142-A58D-C7F73B06FFF8}" dt="2023-10-20T13:32:47.040" v="7" actId="478"/>
        <pc:sldMkLst>
          <pc:docMk/>
          <pc:sldMk cId="3671055453" sldId="268"/>
        </pc:sldMkLst>
        <pc:picChg chg="del">
          <ac:chgData name="Jamie Henderson" userId="879b9293-29d8-48ad-8f0c-3dbfd80a2ff5" providerId="ADAL" clId="{4B279BCE-E478-4142-A58D-C7F73B06FFF8}" dt="2023-10-20T13:32:47.040" v="7" actId="478"/>
          <ac:picMkLst>
            <pc:docMk/>
            <pc:sldMk cId="3671055453" sldId="268"/>
            <ac:picMk id="4" creationId="{C336A448-9975-440C-9480-CB76F7C40F53}"/>
          </ac:picMkLst>
        </pc:picChg>
      </pc:sldChg>
      <pc:sldChg chg="delSp mod delAnim">
        <pc:chgData name="Jamie Henderson" userId="879b9293-29d8-48ad-8f0c-3dbfd80a2ff5" providerId="ADAL" clId="{4B279BCE-E478-4142-A58D-C7F73B06FFF8}" dt="2023-10-20T13:32:49.879" v="8" actId="478"/>
        <pc:sldMkLst>
          <pc:docMk/>
          <pc:sldMk cId="2890748058" sldId="269"/>
        </pc:sldMkLst>
        <pc:picChg chg="del">
          <ac:chgData name="Jamie Henderson" userId="879b9293-29d8-48ad-8f0c-3dbfd80a2ff5" providerId="ADAL" clId="{4B279BCE-E478-4142-A58D-C7F73B06FFF8}" dt="2023-10-20T13:32:49.879" v="8" actId="478"/>
          <ac:picMkLst>
            <pc:docMk/>
            <pc:sldMk cId="2890748058" sldId="269"/>
            <ac:picMk id="7" creationId="{73FD2B28-863B-48D9-AD3A-41F069E097C8}"/>
          </ac:picMkLst>
        </pc:picChg>
      </pc:sldChg>
      <pc:sldChg chg="delSp mod delAnim">
        <pc:chgData name="Jamie Henderson" userId="879b9293-29d8-48ad-8f0c-3dbfd80a2ff5" providerId="ADAL" clId="{4B279BCE-E478-4142-A58D-C7F73B06FFF8}" dt="2023-10-20T13:32:52.988" v="9" actId="478"/>
        <pc:sldMkLst>
          <pc:docMk/>
          <pc:sldMk cId="2892425385" sldId="270"/>
        </pc:sldMkLst>
        <pc:picChg chg="del">
          <ac:chgData name="Jamie Henderson" userId="879b9293-29d8-48ad-8f0c-3dbfd80a2ff5" providerId="ADAL" clId="{4B279BCE-E478-4142-A58D-C7F73B06FFF8}" dt="2023-10-20T13:32:52.988" v="9" actId="478"/>
          <ac:picMkLst>
            <pc:docMk/>
            <pc:sldMk cId="2892425385" sldId="270"/>
            <ac:picMk id="5" creationId="{34DB8F10-E320-47C0-B8D9-45A3EAF17A13}"/>
          </ac:picMkLst>
        </pc:picChg>
      </pc:sldChg>
      <pc:sldChg chg="delSp mod delAnim">
        <pc:chgData name="Jamie Henderson" userId="879b9293-29d8-48ad-8f0c-3dbfd80a2ff5" providerId="ADAL" clId="{4B279BCE-E478-4142-A58D-C7F73B06FFF8}" dt="2023-10-20T13:32:55.239" v="10" actId="478"/>
        <pc:sldMkLst>
          <pc:docMk/>
          <pc:sldMk cId="1065807972" sldId="271"/>
        </pc:sldMkLst>
        <pc:picChg chg="del">
          <ac:chgData name="Jamie Henderson" userId="879b9293-29d8-48ad-8f0c-3dbfd80a2ff5" providerId="ADAL" clId="{4B279BCE-E478-4142-A58D-C7F73B06FFF8}" dt="2023-10-20T13:32:55.239" v="10" actId="478"/>
          <ac:picMkLst>
            <pc:docMk/>
            <pc:sldMk cId="1065807972" sldId="271"/>
            <ac:picMk id="4" creationId="{D0114375-0602-4D0F-820B-18703533D24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425411-4C7F-40E0-92D4-801F6D69E3A5}" type="datetimeFigureOut">
              <a:rPr lang="en-GB" smtClean="0"/>
              <a:t>20/10/2023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B31ABB-BE7A-416A-8F05-2EBE20150E5B}" type="slidenum">
              <a:rPr lang="en-GB" smtClean="0"/>
              <a:t>‹#›</a:t>
            </a:fld>
            <a:endParaRPr lang="en-GB"/>
          </a:p>
        </p:txBody>
      </p:sp>
    </p:spTree>
    <p:extLst>
      <p:ext uri="{BB962C8B-B14F-4D97-AF65-F5344CB8AC3E}">
        <p14:creationId xmlns:p14="http://schemas.microsoft.com/office/powerpoint/2010/main" val="20698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As a company, we have undertaken hundreds of these analyses on behalf of UK clients over the past 15 to 20 years.  Our observation has been that SCTAs are often treated independently of Major Accident Hazard Risk Assessments (MAHRAs) (e.g. HAZOPS, PHRs, LOPAs), with SCTA programmes of work taking place largely in parallel to these wider risk assessment activities.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Our belief is that improved guidance on the integration of SCTA with MAHRA could result in efficiency gains and better overall risk management. </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6CB31ABB-BE7A-416A-8F05-2EBE20150E5B}" type="slidenum">
              <a:rPr lang="en-GB" smtClean="0"/>
              <a:t>2</a:t>
            </a:fld>
            <a:endParaRPr lang="en-GB"/>
          </a:p>
        </p:txBody>
      </p:sp>
    </p:spTree>
    <p:extLst>
      <p:ext uri="{BB962C8B-B14F-4D97-AF65-F5344CB8AC3E}">
        <p14:creationId xmlns:p14="http://schemas.microsoft.com/office/powerpoint/2010/main" val="1259157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The key points arising, and their implications for SCTA practice, are summarised in the following sections.  </a:t>
            </a:r>
          </a:p>
          <a:p>
            <a:endParaRPr lang="en-GB" dirty="0"/>
          </a:p>
        </p:txBody>
      </p:sp>
      <p:sp>
        <p:nvSpPr>
          <p:cNvPr id="4" name="Slide Number Placeholder 3"/>
          <p:cNvSpPr>
            <a:spLocks noGrp="1"/>
          </p:cNvSpPr>
          <p:nvPr>
            <p:ph type="sldNum" sz="quarter" idx="5"/>
          </p:nvPr>
        </p:nvSpPr>
        <p:spPr/>
        <p:txBody>
          <a:bodyPr/>
          <a:lstStyle/>
          <a:p>
            <a:fld id="{6CB31ABB-BE7A-416A-8F05-2EBE20150E5B}" type="slidenum">
              <a:rPr lang="en-GB" smtClean="0"/>
              <a:t>3</a:t>
            </a:fld>
            <a:endParaRPr lang="en-GB"/>
          </a:p>
        </p:txBody>
      </p:sp>
    </p:spTree>
    <p:extLst>
      <p:ext uri="{BB962C8B-B14F-4D97-AF65-F5344CB8AC3E}">
        <p14:creationId xmlns:p14="http://schemas.microsoft.com/office/powerpoint/2010/main" val="1088310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The guidance also sets out that, even where an existing MAHRA has established that the risk is Broadly Acceptable, MAH-related tasks should still be subject to SCTA to determine PIFs that require optimisation (and ensure that Recognised Good Practice is being met) (GN8, P35). </a:t>
            </a:r>
            <a:r>
              <a:rPr lang="en-GB" sz="1800" dirty="0">
                <a:effectLst/>
                <a:latin typeface="Calibri" panose="020F0502020204030204" pitchFamily="34" charset="0"/>
                <a:ea typeface="Calibri" panose="020F0502020204030204" pitchFamily="34" charset="0"/>
                <a:cs typeface="Times New Roman" panose="02020603050405020304" pitchFamily="18" charset="0"/>
              </a:rPr>
              <a:t>Irrespective of the assessed risk level, Human Factors Recognised Good Practice (RGP) should be met for all MAH critical tasks. </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6CB31ABB-BE7A-416A-8F05-2EBE20150E5B}" type="slidenum">
              <a:rPr lang="en-GB" smtClean="0"/>
              <a:t>4</a:t>
            </a:fld>
            <a:endParaRPr lang="en-GB"/>
          </a:p>
        </p:txBody>
      </p:sp>
    </p:spTree>
    <p:extLst>
      <p:ext uri="{BB962C8B-B14F-4D97-AF65-F5344CB8AC3E}">
        <p14:creationId xmlns:p14="http://schemas.microsoft.com/office/powerpoint/2010/main" val="1193847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 legal requirement to reduce risk to ALARP. The HSE categorises risk as “Intolerable”, “Tolerable if ALARP” risk or “Broadly Acceptable” (SPC47). The key implications include:</a:t>
            </a:r>
          </a:p>
          <a:p>
            <a:r>
              <a:rPr lang="en-GB" dirty="0"/>
              <a:t>⭓ Action must be taken for Intolerable risks </a:t>
            </a:r>
          </a:p>
          <a:p>
            <a:r>
              <a:rPr lang="en-GB" dirty="0"/>
              <a:t>⭓ Reasonably practicable risk reduction should be taken for Tolerable risk </a:t>
            </a:r>
          </a:p>
          <a:p>
            <a:r>
              <a:rPr lang="en-GB" dirty="0"/>
              <a:t>⭓ If the risk is in the Broadly Acceptable Region, then ALARP is achieved by meeting RGP.</a:t>
            </a:r>
          </a:p>
          <a:p>
            <a:endParaRPr lang="en-GB" dirty="0"/>
          </a:p>
          <a:p>
            <a:pPr>
              <a:spcBef>
                <a:spcPts val="600"/>
              </a:spcBef>
              <a:spcAft>
                <a:spcPts val="6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The HSE provides detailed guidance on ALARP demonstration in the context of COMAH (summarised in SPC 37, HSE, Undated).  SPC 37 explains how Regulation 4 of the COMAH Regulations requires Operators to take all measures necessary (AMN) to prevent major accidents.  In practice, this is interpreted as being the equivalent of reducing risks to ALARP.  </a:t>
            </a:r>
          </a:p>
          <a:p>
            <a:pPr>
              <a:spcBef>
                <a:spcPts val="600"/>
              </a:spcBef>
              <a:spcAft>
                <a:spcPts val="6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HSE guidance starts with the expectation ‘that suitable controls must be in place to address all significant hazards and that those controls, as a minimum, must implement authoritative good practice irrespective of situation based risk estimates’ (HSE, Undated).  In other words, good practice must be in place regardless of assessed risk.  </a:t>
            </a:r>
          </a:p>
          <a:p>
            <a:pPr>
              <a:spcBef>
                <a:spcPts val="600"/>
              </a:spcBef>
              <a:spcAft>
                <a:spcPts val="6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It then goes on to state, that once the existing measures represent good practice, the residual risk will be in one of three bands:</a:t>
            </a:r>
          </a:p>
          <a:p>
            <a:pPr marL="342900" lvl="0" indent="-342900">
              <a:spcBef>
                <a:spcPts val="600"/>
              </a:spcBef>
              <a:spcAft>
                <a:spcPts val="600"/>
              </a:spcAft>
              <a:buFont typeface="Symbol" panose="05050102010706020507" pitchFamily="18" charset="2"/>
              <a:buChar char=""/>
            </a:pP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Intolerable – </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ALARP not achieved. Action must be taken to reduce the risk almost irrespective of cost.</a:t>
            </a:r>
          </a:p>
          <a:p>
            <a:pPr marL="342900" lvl="0" indent="-342900">
              <a:spcBef>
                <a:spcPts val="600"/>
              </a:spcBef>
              <a:spcAft>
                <a:spcPts val="600"/>
              </a:spcAft>
              <a:buFont typeface="Symbol" panose="05050102010706020507" pitchFamily="18" charset="2"/>
              <a:buChar char=""/>
            </a:pP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Tolerable if ALARP (TIF ALARP) - </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Case specific ALARP demonstration required (What more can I do? Why have I not done it?).  The extent of the demonstration should be proportionate to the level of risk.</a:t>
            </a:r>
          </a:p>
          <a:p>
            <a:pPr marL="342900" lvl="0" indent="-342900">
              <a:spcBef>
                <a:spcPts val="600"/>
              </a:spcBef>
              <a:spcAft>
                <a:spcPts val="600"/>
              </a:spcAft>
              <a:buFont typeface="Symbol" panose="05050102010706020507" pitchFamily="18" charset="2"/>
              <a:buChar char=""/>
            </a:pP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Broadly Acceptable - </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ALARP demonstration by meeting recognised good practice.  </a:t>
            </a:r>
          </a:p>
          <a:p>
            <a:pPr>
              <a:spcBef>
                <a:spcPts val="600"/>
              </a:spcBef>
              <a:spcAft>
                <a:spcPts val="6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Therefore, it is important that SCTAs can be used to support demonstration that risk is ALARP.  However, there is little existing guidance on how to do this.  This gap, and the degree to which it is addressed in the new CIEHF guidance, is discussed in the following sections.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6CB31ABB-BE7A-416A-8F05-2EBE20150E5B}" type="slidenum">
              <a:rPr lang="en-GB" smtClean="0"/>
              <a:t>5</a:t>
            </a:fld>
            <a:endParaRPr lang="en-GB"/>
          </a:p>
        </p:txBody>
      </p:sp>
    </p:spTree>
    <p:extLst>
      <p:ext uri="{BB962C8B-B14F-4D97-AF65-F5344CB8AC3E}">
        <p14:creationId xmlns:p14="http://schemas.microsoft.com/office/powerpoint/2010/main" val="2460723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However, when the human failure is the initiating event for a scenario, carrying out and acting upon the assessment can be used to demonstrate that the initiating event is less likely</a:t>
            </a:r>
          </a:p>
          <a:p>
            <a:endParaRPr lang="en-GB" dirty="0"/>
          </a:p>
          <a:p>
            <a:r>
              <a:rPr lang="en-GB" dirty="0"/>
              <a:t>There should be no tasks, sub-tasks or task steps where a human failure could result in a MAH scenario without engineered preventative or mitigation safeguards. This is the equivalent of a “single point failure” in engineering terms. This might be considered “a serious deficiency” by the regulator (which could lead to the process being prohibited). I</a:t>
            </a:r>
          </a:p>
        </p:txBody>
      </p:sp>
      <p:sp>
        <p:nvSpPr>
          <p:cNvPr id="4" name="Slide Number Placeholder 3"/>
          <p:cNvSpPr>
            <a:spLocks noGrp="1"/>
          </p:cNvSpPr>
          <p:nvPr>
            <p:ph type="sldNum" sz="quarter" idx="5"/>
          </p:nvPr>
        </p:nvSpPr>
        <p:spPr/>
        <p:txBody>
          <a:bodyPr/>
          <a:lstStyle/>
          <a:p>
            <a:fld id="{6CB31ABB-BE7A-416A-8F05-2EBE20150E5B}" type="slidenum">
              <a:rPr lang="en-GB" smtClean="0"/>
              <a:t>6</a:t>
            </a:fld>
            <a:endParaRPr lang="en-GB"/>
          </a:p>
        </p:txBody>
      </p:sp>
    </p:spTree>
    <p:extLst>
      <p:ext uri="{BB962C8B-B14F-4D97-AF65-F5344CB8AC3E}">
        <p14:creationId xmlns:p14="http://schemas.microsoft.com/office/powerpoint/2010/main" val="3385947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This is also important for establishing the scope and purpose of the analysis.  If extensive credit is being taken for human performance, then the rationale for this should be discussed in advance with the site, and it might affect subsequent steps (see Practical Tips column, right).</a:t>
            </a:r>
          </a:p>
          <a:p>
            <a:pPr marL="0" algn="l" rtl="0" eaLnBrk="1" fontAlgn="t" latinLnBrk="0" hangingPunct="1">
              <a:spcBef>
                <a:spcPts val="0"/>
              </a:spcBef>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may not be apparent from the MAHRA.  For example, often risk matrices will have consequence and likelihood dimensions.  As a result it can be unclear how much of the assessed likelihood comes from engineering safeguards and how much from human performance. </a:t>
            </a:r>
            <a:endParaRPr lang="en-GB" sz="1800" b="0" i="0" u="none" strike="noStrike" dirty="0">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6CB31ABB-BE7A-416A-8F05-2EBE20150E5B}" type="slidenum">
              <a:rPr lang="en-GB" smtClean="0"/>
              <a:t>8</a:t>
            </a:fld>
            <a:endParaRPr lang="en-GB"/>
          </a:p>
        </p:txBody>
      </p:sp>
    </p:spTree>
    <p:extLst>
      <p:ext uri="{BB962C8B-B14F-4D97-AF65-F5344CB8AC3E}">
        <p14:creationId xmlns:p14="http://schemas.microsoft.com/office/powerpoint/2010/main" val="3939084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However, when the human failure is the initiating event for a scenario, carrying out and acting upon the assessment can be used to demonstrate that the initiating event is less likely</a:t>
            </a:r>
          </a:p>
        </p:txBody>
      </p:sp>
      <p:sp>
        <p:nvSpPr>
          <p:cNvPr id="4" name="Slide Number Placeholder 3"/>
          <p:cNvSpPr>
            <a:spLocks noGrp="1"/>
          </p:cNvSpPr>
          <p:nvPr>
            <p:ph type="sldNum" sz="quarter" idx="5"/>
          </p:nvPr>
        </p:nvSpPr>
        <p:spPr/>
        <p:txBody>
          <a:bodyPr/>
          <a:lstStyle/>
          <a:p>
            <a:fld id="{6CB31ABB-BE7A-416A-8F05-2EBE20150E5B}" type="slidenum">
              <a:rPr lang="en-GB" smtClean="0"/>
              <a:t>10</a:t>
            </a:fld>
            <a:endParaRPr lang="en-GB"/>
          </a:p>
        </p:txBody>
      </p:sp>
    </p:spTree>
    <p:extLst>
      <p:ext uri="{BB962C8B-B14F-4D97-AF65-F5344CB8AC3E}">
        <p14:creationId xmlns:p14="http://schemas.microsoft.com/office/powerpoint/2010/main" val="26776103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2D83E-713A-EED5-109A-7DC5D092C6BC}"/>
              </a:ext>
            </a:extLst>
          </p:cNvPr>
          <p:cNvSpPr>
            <a:spLocks noGrp="1"/>
          </p:cNvSpPr>
          <p:nvPr>
            <p:ph type="ctrTitle"/>
          </p:nvPr>
        </p:nvSpPr>
        <p:spPr>
          <a:xfrm>
            <a:off x="1524000" y="1122363"/>
            <a:ext cx="9144000" cy="2387600"/>
          </a:xfrm>
        </p:spPr>
        <p:txBody>
          <a:bodyPr anchor="ctr">
            <a:normAutofit/>
          </a:bodyPr>
          <a:lstStyle>
            <a:lvl1pPr algn="ctr">
              <a:defRPr sz="3600"/>
            </a:lvl1pPr>
          </a:lstStyle>
          <a:p>
            <a:r>
              <a:rPr lang="en-US"/>
              <a:t>Click to edit Master title style</a:t>
            </a:r>
            <a:endParaRPr lang="en-GB"/>
          </a:p>
        </p:txBody>
      </p:sp>
      <p:sp>
        <p:nvSpPr>
          <p:cNvPr id="3" name="Subtitle 2">
            <a:extLst>
              <a:ext uri="{FF2B5EF4-FFF2-40B4-BE49-F238E27FC236}">
                <a16:creationId xmlns:a16="http://schemas.microsoft.com/office/drawing/2014/main" id="{30F33575-C968-D69D-CAD3-00B900DA01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descr="Text&#10;&#10;Description automatically generated">
            <a:extLst>
              <a:ext uri="{FF2B5EF4-FFF2-40B4-BE49-F238E27FC236}">
                <a16:creationId xmlns:a16="http://schemas.microsoft.com/office/drawing/2014/main" id="{52D36E38-C087-13AB-6367-2367EFFEEA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6845" y="5535612"/>
            <a:ext cx="2778309" cy="734908"/>
          </a:xfrm>
          <a:prstGeom prst="rect">
            <a:avLst/>
          </a:prstGeom>
        </p:spPr>
      </p:pic>
    </p:spTree>
    <p:extLst>
      <p:ext uri="{BB962C8B-B14F-4D97-AF65-F5344CB8AC3E}">
        <p14:creationId xmlns:p14="http://schemas.microsoft.com/office/powerpoint/2010/main" val="2336251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_Two Content">
    <p:bg>
      <p:bgPr>
        <a:solidFill>
          <a:srgbClr val="EFEFEF"/>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82B8EF-35F0-9DFA-B35B-011F9F1E18FF}"/>
              </a:ext>
            </a:extLst>
          </p:cNvPr>
          <p:cNvGrpSpPr/>
          <p:nvPr userDrawn="1"/>
        </p:nvGrpSpPr>
        <p:grpSpPr>
          <a:xfrm>
            <a:off x="0" y="0"/>
            <a:ext cx="12192000" cy="1690688"/>
            <a:chOff x="0" y="0"/>
            <a:chExt cx="12192000" cy="1690688"/>
          </a:xfrm>
        </p:grpSpPr>
        <p:sp>
          <p:nvSpPr>
            <p:cNvPr id="6" name="Rectangle 5">
              <a:extLst>
                <a:ext uri="{FF2B5EF4-FFF2-40B4-BE49-F238E27FC236}">
                  <a16:creationId xmlns:a16="http://schemas.microsoft.com/office/drawing/2014/main" id="{09237884-6917-8DA3-58EC-A392FD9CDC1A}"/>
                </a:ext>
              </a:extLst>
            </p:cNvPr>
            <p:cNvSpPr/>
            <p:nvPr userDrawn="1"/>
          </p:nvSpPr>
          <p:spPr>
            <a:xfrm>
              <a:off x="0" y="0"/>
              <a:ext cx="12192000" cy="1690688"/>
            </a:xfrm>
            <a:prstGeom prst="rect">
              <a:avLst/>
            </a:prstGeom>
            <a:solidFill>
              <a:srgbClr val="2832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E00FDF6C-3824-E3EB-D602-6B82282BB0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97133" y="437355"/>
              <a:ext cx="2386587" cy="883921"/>
            </a:xfrm>
            <a:prstGeom prst="rect">
              <a:avLst/>
            </a:prstGeom>
          </p:spPr>
        </p:pic>
      </p:grpSp>
      <p:sp>
        <p:nvSpPr>
          <p:cNvPr id="2" name="Title 1">
            <a:extLst>
              <a:ext uri="{FF2B5EF4-FFF2-40B4-BE49-F238E27FC236}">
                <a16:creationId xmlns:a16="http://schemas.microsoft.com/office/drawing/2014/main" id="{440FFC7A-B716-9264-D276-99DCCB823A1A}"/>
              </a:ext>
            </a:extLst>
          </p:cNvPr>
          <p:cNvSpPr>
            <a:spLocks noGrp="1"/>
          </p:cNvSpPr>
          <p:nvPr>
            <p:ph type="title"/>
          </p:nvPr>
        </p:nvSpPr>
        <p:spPr>
          <a:xfrm>
            <a:off x="838200" y="365125"/>
            <a:ext cx="8620125" cy="95615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D75F788C-FBDC-7C02-B17D-8A7615DDA6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9233A29-7B89-F49F-7C80-F7E533F4DA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45804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rgbClr val="EFEFEF"/>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BD2D077-DBE4-2D5C-7073-156FB5C011F9}"/>
              </a:ext>
            </a:extLst>
          </p:cNvPr>
          <p:cNvGrpSpPr/>
          <p:nvPr userDrawn="1"/>
        </p:nvGrpSpPr>
        <p:grpSpPr>
          <a:xfrm>
            <a:off x="0" y="0"/>
            <a:ext cx="12192000" cy="1690688"/>
            <a:chOff x="0" y="0"/>
            <a:chExt cx="12192000" cy="1690688"/>
          </a:xfrm>
        </p:grpSpPr>
        <p:sp>
          <p:nvSpPr>
            <p:cNvPr id="8" name="Rectangle 7">
              <a:extLst>
                <a:ext uri="{FF2B5EF4-FFF2-40B4-BE49-F238E27FC236}">
                  <a16:creationId xmlns:a16="http://schemas.microsoft.com/office/drawing/2014/main" id="{6740F279-4F97-8087-81DD-9AECFA3B5551}"/>
                </a:ext>
              </a:extLst>
            </p:cNvPr>
            <p:cNvSpPr/>
            <p:nvPr userDrawn="1"/>
          </p:nvSpPr>
          <p:spPr>
            <a:xfrm>
              <a:off x="0" y="0"/>
              <a:ext cx="12192000" cy="1690688"/>
            </a:xfrm>
            <a:prstGeom prst="rect">
              <a:avLst/>
            </a:prstGeom>
            <a:solidFill>
              <a:srgbClr val="2832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Logo&#10;&#10;Description automatically generated with medium confidence">
              <a:extLst>
                <a:ext uri="{FF2B5EF4-FFF2-40B4-BE49-F238E27FC236}">
                  <a16:creationId xmlns:a16="http://schemas.microsoft.com/office/drawing/2014/main" id="{BBA4FF1A-A856-FB7E-0201-FE49823D47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97133" y="437355"/>
              <a:ext cx="2386587" cy="883921"/>
            </a:xfrm>
            <a:prstGeom prst="rect">
              <a:avLst/>
            </a:prstGeom>
          </p:spPr>
        </p:pic>
      </p:grpSp>
      <p:sp>
        <p:nvSpPr>
          <p:cNvPr id="2" name="Title 1">
            <a:extLst>
              <a:ext uri="{FF2B5EF4-FFF2-40B4-BE49-F238E27FC236}">
                <a16:creationId xmlns:a16="http://schemas.microsoft.com/office/drawing/2014/main" id="{83B38A8C-63A6-CEB1-B437-CACD570EF948}"/>
              </a:ext>
            </a:extLst>
          </p:cNvPr>
          <p:cNvSpPr>
            <a:spLocks noGrp="1"/>
          </p:cNvSpPr>
          <p:nvPr>
            <p:ph type="title"/>
          </p:nvPr>
        </p:nvSpPr>
        <p:spPr>
          <a:xfrm>
            <a:off x="839788" y="365125"/>
            <a:ext cx="8828087" cy="956151"/>
          </a:xfrm>
        </p:spPr>
        <p:txBody>
          <a:bodyPr/>
          <a:lstStyle>
            <a:lvl1pPr>
              <a:defRPr>
                <a:solidFill>
                  <a:schemeClr val="bg1"/>
                </a:solidFill>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963BCEC-E75F-D321-F658-3C483F8AF7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F033D3-0532-D76F-1B6E-46D6037172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8A4574E-8F9D-5852-A0C7-B490DD7DE8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CE3A5F-6BF8-58F9-AEB4-2AE3EFE260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18206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bg>
      <p:bgPr>
        <a:solidFill>
          <a:srgbClr val="EFEFEF"/>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BE32B7A-07B4-7CE0-245A-B5B8A5DF36D7}"/>
              </a:ext>
            </a:extLst>
          </p:cNvPr>
          <p:cNvGrpSpPr/>
          <p:nvPr userDrawn="1"/>
        </p:nvGrpSpPr>
        <p:grpSpPr>
          <a:xfrm>
            <a:off x="0" y="0"/>
            <a:ext cx="12192000" cy="1690688"/>
            <a:chOff x="0" y="0"/>
            <a:chExt cx="12192000" cy="1690688"/>
          </a:xfrm>
        </p:grpSpPr>
        <p:sp>
          <p:nvSpPr>
            <p:cNvPr id="6" name="Rectangle 5">
              <a:extLst>
                <a:ext uri="{FF2B5EF4-FFF2-40B4-BE49-F238E27FC236}">
                  <a16:creationId xmlns:a16="http://schemas.microsoft.com/office/drawing/2014/main" id="{A97EC878-5032-A683-F215-8E29C9F49C22}"/>
                </a:ext>
              </a:extLst>
            </p:cNvPr>
            <p:cNvSpPr/>
            <p:nvPr userDrawn="1"/>
          </p:nvSpPr>
          <p:spPr>
            <a:xfrm>
              <a:off x="0" y="0"/>
              <a:ext cx="12192000" cy="1690688"/>
            </a:xfrm>
            <a:prstGeom prst="rect">
              <a:avLst/>
            </a:prstGeom>
            <a:solidFill>
              <a:srgbClr val="2832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descr="Logo&#10;&#10;Description automatically generated with medium confidence">
              <a:extLst>
                <a:ext uri="{FF2B5EF4-FFF2-40B4-BE49-F238E27FC236}">
                  <a16:creationId xmlns:a16="http://schemas.microsoft.com/office/drawing/2014/main" id="{E1090AAA-0C41-A553-0F8D-6838DE9345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97133" y="437355"/>
              <a:ext cx="2386587" cy="883921"/>
            </a:xfrm>
            <a:prstGeom prst="rect">
              <a:avLst/>
            </a:prstGeom>
          </p:spPr>
        </p:pic>
      </p:grpSp>
      <p:sp>
        <p:nvSpPr>
          <p:cNvPr id="2" name="Title 1">
            <a:extLst>
              <a:ext uri="{FF2B5EF4-FFF2-40B4-BE49-F238E27FC236}">
                <a16:creationId xmlns:a16="http://schemas.microsoft.com/office/drawing/2014/main" id="{2BE7A7F2-C4DD-1E9E-DF13-F8DC71D039DA}"/>
              </a:ext>
            </a:extLst>
          </p:cNvPr>
          <p:cNvSpPr>
            <a:spLocks noGrp="1"/>
          </p:cNvSpPr>
          <p:nvPr>
            <p:ph type="title"/>
          </p:nvPr>
        </p:nvSpPr>
        <p:spPr>
          <a:xfrm>
            <a:off x="839788" y="291931"/>
            <a:ext cx="6915250" cy="1106825"/>
          </a:xfrm>
        </p:spPr>
        <p:txBody>
          <a:bodyPr anchor="ctr">
            <a:normAutofit/>
          </a:bodyPr>
          <a:lstStyle>
            <a:lvl1pPr>
              <a:defRPr sz="4400">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704B7A96-52EB-3558-0645-235C81499612}"/>
              </a:ext>
            </a:extLst>
          </p:cNvPr>
          <p:cNvSpPr>
            <a:spLocks noGrp="1"/>
          </p:cNvSpPr>
          <p:nvPr>
            <p:ph idx="1"/>
          </p:nvPr>
        </p:nvSpPr>
        <p:spPr>
          <a:xfrm>
            <a:off x="5180012" y="17586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E08FCAA-300C-E1C9-772E-EB7EB46575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62242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solidFill>
          <a:srgbClr val="EFEFEF"/>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7C9FDF1-6233-7B13-77BB-7ADA5086EC13}"/>
              </a:ext>
            </a:extLst>
          </p:cNvPr>
          <p:cNvGrpSpPr/>
          <p:nvPr userDrawn="1"/>
        </p:nvGrpSpPr>
        <p:grpSpPr>
          <a:xfrm>
            <a:off x="0" y="0"/>
            <a:ext cx="12192000" cy="1690688"/>
            <a:chOff x="0" y="0"/>
            <a:chExt cx="12192000" cy="1690688"/>
          </a:xfrm>
        </p:grpSpPr>
        <p:sp>
          <p:nvSpPr>
            <p:cNvPr id="6" name="Rectangle 5">
              <a:extLst>
                <a:ext uri="{FF2B5EF4-FFF2-40B4-BE49-F238E27FC236}">
                  <a16:creationId xmlns:a16="http://schemas.microsoft.com/office/drawing/2014/main" id="{3E98D473-38BF-32A8-7820-7BDFAEB576BE}"/>
                </a:ext>
              </a:extLst>
            </p:cNvPr>
            <p:cNvSpPr/>
            <p:nvPr userDrawn="1"/>
          </p:nvSpPr>
          <p:spPr>
            <a:xfrm>
              <a:off x="0" y="0"/>
              <a:ext cx="12192000" cy="1690688"/>
            </a:xfrm>
            <a:prstGeom prst="rect">
              <a:avLst/>
            </a:prstGeom>
            <a:solidFill>
              <a:srgbClr val="2832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259D4D17-F848-031B-62A5-69A9640C59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97133" y="437355"/>
              <a:ext cx="2386587" cy="883921"/>
            </a:xfrm>
            <a:prstGeom prst="rect">
              <a:avLst/>
            </a:prstGeom>
          </p:spPr>
        </p:pic>
      </p:grpSp>
      <p:sp>
        <p:nvSpPr>
          <p:cNvPr id="2" name="Title 1">
            <a:extLst>
              <a:ext uri="{FF2B5EF4-FFF2-40B4-BE49-F238E27FC236}">
                <a16:creationId xmlns:a16="http://schemas.microsoft.com/office/drawing/2014/main" id="{47D1C615-934D-DEE4-2C05-8D557B6CC8CE}"/>
              </a:ext>
            </a:extLst>
          </p:cNvPr>
          <p:cNvSpPr>
            <a:spLocks noGrp="1"/>
          </p:cNvSpPr>
          <p:nvPr>
            <p:ph type="title"/>
          </p:nvPr>
        </p:nvSpPr>
        <p:spPr>
          <a:xfrm>
            <a:off x="839788" y="358225"/>
            <a:ext cx="7207624" cy="963051"/>
          </a:xfrm>
        </p:spPr>
        <p:txBody>
          <a:bodyPr anchor="ctr">
            <a:normAutofit/>
          </a:bodyPr>
          <a:lstStyle>
            <a:lvl1pPr>
              <a:defRPr sz="4400">
                <a:solidFill>
                  <a:schemeClr val="bg1"/>
                </a:solidFill>
              </a:defRPr>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1A16F3DE-2F37-B4D5-6119-AB144453F2C7}"/>
              </a:ext>
            </a:extLst>
          </p:cNvPr>
          <p:cNvSpPr>
            <a:spLocks noGrp="1"/>
          </p:cNvSpPr>
          <p:nvPr>
            <p:ph type="pic" idx="1"/>
          </p:nvPr>
        </p:nvSpPr>
        <p:spPr>
          <a:xfrm>
            <a:off x="5180012" y="176470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041C365-F5A4-D3A9-3275-A3B71D681E95}"/>
              </a:ext>
            </a:extLst>
          </p:cNvPr>
          <p:cNvSpPr>
            <a:spLocks noGrp="1"/>
          </p:cNvSpPr>
          <p:nvPr>
            <p:ph type="body" sz="half" idx="2"/>
          </p:nvPr>
        </p:nvSpPr>
        <p:spPr>
          <a:xfrm>
            <a:off x="839788" y="25146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00202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6" name="Picture 5" descr="A picture containing text, electronics, display, screenshot&#10;&#10;Description automatically generated">
            <a:extLst>
              <a:ext uri="{FF2B5EF4-FFF2-40B4-BE49-F238E27FC236}">
                <a16:creationId xmlns:a16="http://schemas.microsoft.com/office/drawing/2014/main" id="{3FFBB80A-54AB-4DAE-73DA-8070F5443B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FCA8552E-992C-7A0F-7A13-BC37054A6761}"/>
              </a:ext>
            </a:extLst>
          </p:cNvPr>
          <p:cNvSpPr>
            <a:spLocks noGrp="1"/>
          </p:cNvSpPr>
          <p:nvPr>
            <p:ph type="title" hasCustomPrompt="1"/>
          </p:nvPr>
        </p:nvSpPr>
        <p:spPr>
          <a:xfrm>
            <a:off x="338469" y="450185"/>
            <a:ext cx="6679019" cy="1023015"/>
          </a:xfrm>
        </p:spPr>
        <p:txBody>
          <a:bodyPr>
            <a:normAutofit/>
          </a:bodyPr>
          <a:lstStyle>
            <a:lvl1pPr algn="ctr">
              <a:defRPr sz="5400">
                <a:solidFill>
                  <a:schemeClr val="bg1"/>
                </a:solidFill>
                <a:latin typeface="Times New Roman" panose="02020603050405020304" pitchFamily="18" charset="0"/>
                <a:cs typeface="Times New Roman" panose="02020603050405020304" pitchFamily="18" charset="0"/>
              </a:defRPr>
            </a:lvl1pPr>
          </a:lstStyle>
          <a:p>
            <a:r>
              <a:rPr lang="en-GB"/>
              <a:t>Title</a:t>
            </a:r>
          </a:p>
        </p:txBody>
      </p:sp>
      <p:sp>
        <p:nvSpPr>
          <p:cNvPr id="10" name="Text Placeholder 9">
            <a:extLst>
              <a:ext uri="{FF2B5EF4-FFF2-40B4-BE49-F238E27FC236}">
                <a16:creationId xmlns:a16="http://schemas.microsoft.com/office/drawing/2014/main" id="{ADCAE297-3423-D967-7213-96FBE96DB6AA}"/>
              </a:ext>
            </a:extLst>
          </p:cNvPr>
          <p:cNvSpPr>
            <a:spLocks noGrp="1"/>
          </p:cNvSpPr>
          <p:nvPr>
            <p:ph type="body" sz="quarter" idx="10" hasCustomPrompt="1"/>
          </p:nvPr>
        </p:nvSpPr>
        <p:spPr>
          <a:xfrm>
            <a:off x="427038" y="1747838"/>
            <a:ext cx="6589712" cy="2773362"/>
          </a:xfrm>
        </p:spPr>
        <p:txBody>
          <a:bodyPr/>
          <a:lstStyle>
            <a:lvl1pPr marL="0" indent="0">
              <a:buNone/>
              <a:defRPr>
                <a:solidFill>
                  <a:schemeClr val="bg1"/>
                </a:solidFill>
              </a:defRPr>
            </a:lvl1pPr>
          </a:lstStyle>
          <a:p>
            <a:pPr lvl="0"/>
            <a:r>
              <a:rPr lang="en-GB"/>
              <a:t>Enter text</a:t>
            </a:r>
          </a:p>
        </p:txBody>
      </p:sp>
    </p:spTree>
    <p:extLst>
      <p:ext uri="{BB962C8B-B14F-4D97-AF65-F5344CB8AC3E}">
        <p14:creationId xmlns:p14="http://schemas.microsoft.com/office/powerpoint/2010/main" val="3722972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4" name="Picture 23" descr="Icon&#10;&#10;Description automatically generated with medium confidence">
            <a:extLst>
              <a:ext uri="{FF2B5EF4-FFF2-40B4-BE49-F238E27FC236}">
                <a16:creationId xmlns:a16="http://schemas.microsoft.com/office/drawing/2014/main" id="{A8525747-EF6D-D65B-22BD-7EE22EC5FF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102D5AA-5502-5DF8-DF72-8A58DF64665D}"/>
              </a:ext>
            </a:extLst>
          </p:cNvPr>
          <p:cNvSpPr>
            <a:spLocks noGrp="1"/>
          </p:cNvSpPr>
          <p:nvPr>
            <p:ph type="ctrTitle" hasCustomPrompt="1"/>
          </p:nvPr>
        </p:nvSpPr>
        <p:spPr>
          <a:xfrm>
            <a:off x="167640" y="2046604"/>
            <a:ext cx="5928360" cy="2045654"/>
          </a:xfrm>
        </p:spPr>
        <p:txBody>
          <a:bodyPr anchor="t"/>
          <a:lstStyle>
            <a:lvl1pPr algn="ctr">
              <a:defRPr sz="6000">
                <a:solidFill>
                  <a:schemeClr val="bg1"/>
                </a:solidFill>
                <a:latin typeface="Times New Roman" panose="02020603050405020304" pitchFamily="18" charset="0"/>
                <a:cs typeface="Times New Roman" panose="02020603050405020304" pitchFamily="18" charset="0"/>
              </a:defRPr>
            </a:lvl1pPr>
          </a:lstStyle>
          <a:p>
            <a:r>
              <a:rPr lang="en-US"/>
              <a:t>Title</a:t>
            </a:r>
            <a:endParaRPr lang="en-GB"/>
          </a:p>
        </p:txBody>
      </p:sp>
      <p:sp>
        <p:nvSpPr>
          <p:cNvPr id="3" name="Subtitle 2">
            <a:extLst>
              <a:ext uri="{FF2B5EF4-FFF2-40B4-BE49-F238E27FC236}">
                <a16:creationId xmlns:a16="http://schemas.microsoft.com/office/drawing/2014/main" id="{77A739D6-2B22-0F65-6FF8-9453EEC229AB}"/>
              </a:ext>
            </a:extLst>
          </p:cNvPr>
          <p:cNvSpPr>
            <a:spLocks noGrp="1"/>
          </p:cNvSpPr>
          <p:nvPr>
            <p:ph type="subTitle" idx="1"/>
          </p:nvPr>
        </p:nvSpPr>
        <p:spPr>
          <a:xfrm>
            <a:off x="167640" y="4193858"/>
            <a:ext cx="5783580" cy="642302"/>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921149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9FA110-938E-0843-F473-E480EA1C6F69}"/>
              </a:ext>
            </a:extLst>
          </p:cNvPr>
          <p:cNvSpPr>
            <a:spLocks noGrp="1"/>
          </p:cNvSpPr>
          <p:nvPr>
            <p:ph idx="1"/>
          </p:nvPr>
        </p:nvSpPr>
        <p:spPr>
          <a:xfrm>
            <a:off x="838200" y="1835784"/>
            <a:ext cx="10515600" cy="4900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a:extLst>
              <a:ext uri="{FF2B5EF4-FFF2-40B4-BE49-F238E27FC236}">
                <a16:creationId xmlns:a16="http://schemas.microsoft.com/office/drawing/2014/main" id="{1AEB2C8A-F62E-42A7-2C01-0EF12F041F13}"/>
              </a:ext>
            </a:extLst>
          </p:cNvPr>
          <p:cNvSpPr>
            <a:spLocks noGrp="1"/>
          </p:cNvSpPr>
          <p:nvPr>
            <p:ph type="title"/>
          </p:nvPr>
        </p:nvSpPr>
        <p:spPr/>
        <p:txBody>
          <a:bodyPr/>
          <a:lstStyle/>
          <a:p>
            <a:r>
              <a:rPr lang="en-US"/>
              <a:t>Click to edit Master title style</a:t>
            </a:r>
            <a:endParaRPr lang="en-GB"/>
          </a:p>
        </p:txBody>
      </p:sp>
      <p:pic>
        <p:nvPicPr>
          <p:cNvPr id="6" name="Picture 5" descr="Logo&#10;&#10;Description automatically generated">
            <a:extLst>
              <a:ext uri="{FF2B5EF4-FFF2-40B4-BE49-F238E27FC236}">
                <a16:creationId xmlns:a16="http://schemas.microsoft.com/office/drawing/2014/main" id="{543DC8D7-1582-018F-98C0-2C503696F5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4411" y="5810491"/>
            <a:ext cx="2499088" cy="925588"/>
          </a:xfrm>
          <a:prstGeom prst="rect">
            <a:avLst/>
          </a:prstGeom>
        </p:spPr>
      </p:pic>
    </p:spTree>
    <p:extLst>
      <p:ext uri="{BB962C8B-B14F-4D97-AF65-F5344CB8AC3E}">
        <p14:creationId xmlns:p14="http://schemas.microsoft.com/office/powerpoint/2010/main" val="373253312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FFC7A-B716-9264-D276-99DCCB823A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5F788C-FBDC-7C02-B17D-8A7615DDA6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9233A29-7B89-F49F-7C80-F7E533F4DA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Logo&#10;&#10;Description automatically generated">
            <a:extLst>
              <a:ext uri="{FF2B5EF4-FFF2-40B4-BE49-F238E27FC236}">
                <a16:creationId xmlns:a16="http://schemas.microsoft.com/office/drawing/2014/main" id="{B1F4C436-2A6A-3239-C284-8A4ED0943A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4411" y="5810491"/>
            <a:ext cx="2499088" cy="925588"/>
          </a:xfrm>
          <a:prstGeom prst="rect">
            <a:avLst/>
          </a:prstGeom>
        </p:spPr>
      </p:pic>
    </p:spTree>
    <p:extLst>
      <p:ext uri="{BB962C8B-B14F-4D97-AF65-F5344CB8AC3E}">
        <p14:creationId xmlns:p14="http://schemas.microsoft.com/office/powerpoint/2010/main" val="431428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38A8C-63A6-CEB1-B437-CACD570EF94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63BCEC-E75F-D321-F658-3C483F8AF7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F033D3-0532-D76F-1B6E-46D6037172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8A4574E-8F9D-5852-A0C7-B490DD7DE8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CE3A5F-6BF8-58F9-AEB4-2AE3EFE260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descr="Logo&#10;&#10;Description automatically generated">
            <a:extLst>
              <a:ext uri="{FF2B5EF4-FFF2-40B4-BE49-F238E27FC236}">
                <a16:creationId xmlns:a16="http://schemas.microsoft.com/office/drawing/2014/main" id="{97BB3CF3-8929-51B8-5884-AD68CBED3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4411" y="5810491"/>
            <a:ext cx="2499088" cy="925588"/>
          </a:xfrm>
          <a:prstGeom prst="rect">
            <a:avLst/>
          </a:prstGeom>
        </p:spPr>
      </p:pic>
    </p:spTree>
    <p:extLst>
      <p:ext uri="{BB962C8B-B14F-4D97-AF65-F5344CB8AC3E}">
        <p14:creationId xmlns:p14="http://schemas.microsoft.com/office/powerpoint/2010/main" val="1284217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7A7F2-C4DD-1E9E-DF13-F8DC71D039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04B7A96-52EB-3558-0645-235C814996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E08FCAA-300C-E1C9-772E-EB7EB46575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Logo&#10;&#10;Description automatically generated">
            <a:extLst>
              <a:ext uri="{FF2B5EF4-FFF2-40B4-BE49-F238E27FC236}">
                <a16:creationId xmlns:a16="http://schemas.microsoft.com/office/drawing/2014/main" id="{8E2ADB1A-3F7C-092E-E19F-AD75BC9DBA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4411" y="5810491"/>
            <a:ext cx="2499088" cy="925588"/>
          </a:xfrm>
          <a:prstGeom prst="rect">
            <a:avLst/>
          </a:prstGeom>
        </p:spPr>
      </p:pic>
    </p:spTree>
    <p:extLst>
      <p:ext uri="{BB962C8B-B14F-4D97-AF65-F5344CB8AC3E}">
        <p14:creationId xmlns:p14="http://schemas.microsoft.com/office/powerpoint/2010/main" val="2161996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1C615-934D-DEE4-2C05-8D557B6CC8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16F3DE-2F37-B4D5-6119-AB144453F2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041C365-F5A4-D3A9-3275-A3B71D681E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Logo&#10;&#10;Description automatically generated">
            <a:extLst>
              <a:ext uri="{FF2B5EF4-FFF2-40B4-BE49-F238E27FC236}">
                <a16:creationId xmlns:a16="http://schemas.microsoft.com/office/drawing/2014/main" id="{640DB5BC-AF0C-F928-279F-CE23F8ED9D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4411" y="5810491"/>
            <a:ext cx="2499088" cy="925588"/>
          </a:xfrm>
          <a:prstGeom prst="rect">
            <a:avLst/>
          </a:prstGeom>
        </p:spPr>
      </p:pic>
    </p:spTree>
    <p:extLst>
      <p:ext uri="{BB962C8B-B14F-4D97-AF65-F5344CB8AC3E}">
        <p14:creationId xmlns:p14="http://schemas.microsoft.com/office/powerpoint/2010/main" val="101907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EFEFEF"/>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2DC1973-4159-E87C-038E-6320C77F2F10}"/>
              </a:ext>
            </a:extLst>
          </p:cNvPr>
          <p:cNvGrpSpPr/>
          <p:nvPr userDrawn="1"/>
        </p:nvGrpSpPr>
        <p:grpSpPr>
          <a:xfrm>
            <a:off x="0" y="0"/>
            <a:ext cx="12192000" cy="1690688"/>
            <a:chOff x="0" y="0"/>
            <a:chExt cx="12192000" cy="1690688"/>
          </a:xfrm>
        </p:grpSpPr>
        <p:sp>
          <p:nvSpPr>
            <p:cNvPr id="7" name="Rectangle 6">
              <a:extLst>
                <a:ext uri="{FF2B5EF4-FFF2-40B4-BE49-F238E27FC236}">
                  <a16:creationId xmlns:a16="http://schemas.microsoft.com/office/drawing/2014/main" id="{80DE3322-77DC-0F19-1B9D-E5B646721E4F}"/>
                </a:ext>
              </a:extLst>
            </p:cNvPr>
            <p:cNvSpPr/>
            <p:nvPr userDrawn="1"/>
          </p:nvSpPr>
          <p:spPr>
            <a:xfrm>
              <a:off x="0" y="0"/>
              <a:ext cx="12192000" cy="1690688"/>
            </a:xfrm>
            <a:prstGeom prst="rect">
              <a:avLst/>
            </a:prstGeom>
            <a:solidFill>
              <a:srgbClr val="2832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Logo&#10;&#10;Description automatically generated with medium confidence">
              <a:extLst>
                <a:ext uri="{FF2B5EF4-FFF2-40B4-BE49-F238E27FC236}">
                  <a16:creationId xmlns:a16="http://schemas.microsoft.com/office/drawing/2014/main" id="{CA7FA2A4-DB24-2423-0FF4-D771BCA432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97133" y="437355"/>
              <a:ext cx="2386587" cy="883921"/>
            </a:xfrm>
            <a:prstGeom prst="rect">
              <a:avLst/>
            </a:prstGeom>
          </p:spPr>
        </p:pic>
      </p:grpSp>
      <p:sp>
        <p:nvSpPr>
          <p:cNvPr id="3" name="Content Placeholder 2">
            <a:extLst>
              <a:ext uri="{FF2B5EF4-FFF2-40B4-BE49-F238E27FC236}">
                <a16:creationId xmlns:a16="http://schemas.microsoft.com/office/drawing/2014/main" id="{6E9FA110-938E-0843-F473-E480EA1C6F69}"/>
              </a:ext>
            </a:extLst>
          </p:cNvPr>
          <p:cNvSpPr>
            <a:spLocks noGrp="1"/>
          </p:cNvSpPr>
          <p:nvPr>
            <p:ph idx="1"/>
          </p:nvPr>
        </p:nvSpPr>
        <p:spPr>
          <a:xfrm>
            <a:off x="838200" y="1835784"/>
            <a:ext cx="10515600" cy="4900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itle 11">
            <a:extLst>
              <a:ext uri="{FF2B5EF4-FFF2-40B4-BE49-F238E27FC236}">
                <a16:creationId xmlns:a16="http://schemas.microsoft.com/office/drawing/2014/main" id="{2D40386C-D075-EFCF-C2D7-4A8877A16581}"/>
              </a:ext>
            </a:extLst>
          </p:cNvPr>
          <p:cNvSpPr>
            <a:spLocks noGrp="1"/>
          </p:cNvSpPr>
          <p:nvPr>
            <p:ph type="title"/>
          </p:nvPr>
        </p:nvSpPr>
        <p:spPr>
          <a:xfrm>
            <a:off x="838200" y="365125"/>
            <a:ext cx="8758933" cy="956151"/>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02903627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rgbClr val="EFEFEF"/>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C835099-6F9C-324D-4145-83BB7F221A24}"/>
              </a:ext>
            </a:extLst>
          </p:cNvPr>
          <p:cNvGrpSpPr/>
          <p:nvPr userDrawn="1"/>
        </p:nvGrpSpPr>
        <p:grpSpPr>
          <a:xfrm>
            <a:off x="0" y="0"/>
            <a:ext cx="12192000" cy="1690688"/>
            <a:chOff x="0" y="0"/>
            <a:chExt cx="12192000" cy="1690688"/>
          </a:xfrm>
        </p:grpSpPr>
        <p:sp>
          <p:nvSpPr>
            <p:cNvPr id="6" name="Rectangle 5">
              <a:extLst>
                <a:ext uri="{FF2B5EF4-FFF2-40B4-BE49-F238E27FC236}">
                  <a16:creationId xmlns:a16="http://schemas.microsoft.com/office/drawing/2014/main" id="{4B89C2E4-6F52-9F03-2D06-87C50D6C354B}"/>
                </a:ext>
              </a:extLst>
            </p:cNvPr>
            <p:cNvSpPr/>
            <p:nvPr userDrawn="1"/>
          </p:nvSpPr>
          <p:spPr>
            <a:xfrm>
              <a:off x="0" y="0"/>
              <a:ext cx="12192000" cy="1690688"/>
            </a:xfrm>
            <a:prstGeom prst="rect">
              <a:avLst/>
            </a:prstGeom>
            <a:solidFill>
              <a:srgbClr val="2832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3712F986-EDAC-2B63-F360-EEF7648349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97133" y="437355"/>
              <a:ext cx="2386587" cy="883921"/>
            </a:xfrm>
            <a:prstGeom prst="rect">
              <a:avLst/>
            </a:prstGeom>
          </p:spPr>
        </p:pic>
      </p:grpSp>
      <p:sp>
        <p:nvSpPr>
          <p:cNvPr id="2" name="Title 1">
            <a:extLst>
              <a:ext uri="{FF2B5EF4-FFF2-40B4-BE49-F238E27FC236}">
                <a16:creationId xmlns:a16="http://schemas.microsoft.com/office/drawing/2014/main" id="{440FFC7A-B716-9264-D276-99DCCB823A1A}"/>
              </a:ext>
            </a:extLst>
          </p:cNvPr>
          <p:cNvSpPr>
            <a:spLocks noGrp="1"/>
          </p:cNvSpPr>
          <p:nvPr>
            <p:ph type="title"/>
          </p:nvPr>
        </p:nvSpPr>
        <p:spPr>
          <a:xfrm>
            <a:off x="838200" y="365125"/>
            <a:ext cx="8658225" cy="95615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D75F788C-FBDC-7C02-B17D-8A7615DDA6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9233A29-7B89-F49F-7C80-F7E533F4DA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034640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6F1A74-9BFC-DBC7-3C1D-4FA0F56340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C72A8D-2AB2-A1AF-083D-D659882FBD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78338856"/>
      </p:ext>
    </p:extLst>
  </p:cSld>
  <p:clrMap bg1="lt1" tx1="dk1" bg2="lt2" tx2="dk2" accent1="accent1" accent2="accent2" accent3="accent3" accent4="accent4" accent5="accent5" accent6="accent6" hlink="hlink" folHlink="folHlink"/>
  <p:sldLayoutIdLst>
    <p:sldLayoutId id="2147483665" r:id="rId1"/>
    <p:sldLayoutId id="2147483649" r:id="rId2"/>
    <p:sldLayoutId id="2147483658" r:id="rId3"/>
    <p:sldLayoutId id="2147483652" r:id="rId4"/>
    <p:sldLayoutId id="2147483653" r:id="rId5"/>
    <p:sldLayoutId id="2147483656" r:id="rId6"/>
    <p:sldLayoutId id="2147483657" r:id="rId7"/>
    <p:sldLayoutId id="2147483650" r:id="rId8"/>
    <p:sldLayoutId id="2147483659" r:id="rId9"/>
    <p:sldLayoutId id="2147483660" r:id="rId10"/>
    <p:sldLayoutId id="2147483661" r:id="rId11"/>
    <p:sldLayoutId id="2147483662" r:id="rId12"/>
    <p:sldLayoutId id="2147483663" r:id="rId13"/>
    <p:sldLayoutId id="2147483655" r:id="rId14"/>
  </p:sldLayoutIdLs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6DAD9-A97F-93F4-24F4-25D1051C37C5}"/>
              </a:ext>
            </a:extLst>
          </p:cNvPr>
          <p:cNvSpPr>
            <a:spLocks noGrp="1"/>
          </p:cNvSpPr>
          <p:nvPr>
            <p:ph type="ctrTitle"/>
          </p:nvPr>
        </p:nvSpPr>
        <p:spPr/>
        <p:txBody>
          <a:bodyPr anchor="ctr">
            <a:normAutofit/>
          </a:bodyPr>
          <a:lstStyle/>
          <a:p>
            <a:r>
              <a:rPr lang="en-GB" sz="3600" dirty="0"/>
              <a:t>Integrating Safety Critical Task Analysis (SCTA) with Wider Engineering Risk Assessments</a:t>
            </a:r>
          </a:p>
        </p:txBody>
      </p:sp>
      <p:sp>
        <p:nvSpPr>
          <p:cNvPr id="3" name="Subtitle 2">
            <a:extLst>
              <a:ext uri="{FF2B5EF4-FFF2-40B4-BE49-F238E27FC236}">
                <a16:creationId xmlns:a16="http://schemas.microsoft.com/office/drawing/2014/main" id="{D89ABFC6-FF47-C638-5B75-FC6474053904}"/>
              </a:ext>
            </a:extLst>
          </p:cNvPr>
          <p:cNvSpPr>
            <a:spLocks noGrp="1"/>
          </p:cNvSpPr>
          <p:nvPr>
            <p:ph type="subTitle" idx="1"/>
          </p:nvPr>
        </p:nvSpPr>
        <p:spPr/>
        <p:txBody>
          <a:bodyPr>
            <a:normAutofit fontScale="92500" lnSpcReduction="20000"/>
          </a:bodyPr>
          <a:lstStyle/>
          <a:p>
            <a:r>
              <a:rPr lang="en-GB" sz="2000" dirty="0"/>
              <a:t>Jamie Henderson</a:t>
            </a:r>
          </a:p>
          <a:p>
            <a:r>
              <a:rPr lang="en-GB" sz="2000" dirty="0"/>
              <a:t>Dominic Furniss</a:t>
            </a:r>
          </a:p>
        </p:txBody>
      </p:sp>
    </p:spTree>
    <p:extLst>
      <p:ext uri="{BB962C8B-B14F-4D97-AF65-F5344CB8AC3E}">
        <p14:creationId xmlns:p14="http://schemas.microsoft.com/office/powerpoint/2010/main" val="713944133"/>
      </p:ext>
    </p:extLst>
  </p:cSld>
  <p:clrMapOvr>
    <a:masterClrMapping/>
  </p:clrMapOvr>
  <mc:AlternateContent xmlns:mc="http://schemas.openxmlformats.org/markup-compatibility/2006" xmlns:p14="http://schemas.microsoft.com/office/powerpoint/2010/main">
    <mc:Choice Requires="p14">
      <p:transition spd="slow" p14:dur="2000" advTm="44146"/>
    </mc:Choice>
    <mc:Fallback xmlns="">
      <p:transition spd="slow" advTm="4414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EB2CD3-FB16-1968-885D-13FF93D35390}"/>
              </a:ext>
            </a:extLst>
          </p:cNvPr>
          <p:cNvSpPr>
            <a:spLocks noGrp="1"/>
          </p:cNvSpPr>
          <p:nvPr>
            <p:ph idx="1"/>
          </p:nvPr>
        </p:nvSpPr>
        <p:spPr>
          <a:xfrm>
            <a:off x="838200" y="1835784"/>
            <a:ext cx="9067800" cy="4900295"/>
          </a:xfrm>
        </p:spPr>
        <p:txBody>
          <a:bodyPr vert="horz" lIns="91440" tIns="45720" rIns="91440" bIns="45720" rtlCol="0" anchor="t">
            <a:normAutofit/>
          </a:bodyPr>
          <a:lstStyle/>
          <a:p>
            <a:r>
              <a:rPr lang="en-GB" dirty="0">
                <a:effectLst/>
                <a:ea typeface="Calibri" panose="020F0502020204030204" pitchFamily="34" charset="0"/>
              </a:rPr>
              <a:t>SCTAs are often treated as parallel activities to MAHRAs, with little dialogue between the two processes. </a:t>
            </a:r>
          </a:p>
          <a:p>
            <a:r>
              <a:rPr lang="en-GB" dirty="0">
                <a:ea typeface="Calibri" panose="020F0502020204030204" pitchFamily="34" charset="0"/>
              </a:rPr>
              <a:t>G</a:t>
            </a:r>
            <a:r>
              <a:rPr lang="en-GB" dirty="0">
                <a:effectLst/>
                <a:ea typeface="Calibri" panose="020F0502020204030204" pitchFamily="34" charset="0"/>
              </a:rPr>
              <a:t>reater integration between these two types of assessment should ensure better risk management. </a:t>
            </a:r>
            <a:endParaRPr lang="en-GB" dirty="0">
              <a:ea typeface="Calibri" panose="020F0502020204030204" pitchFamily="34" charset="0"/>
            </a:endParaRPr>
          </a:p>
          <a:p>
            <a:r>
              <a:rPr lang="en-GB" dirty="0">
                <a:ea typeface="Calibri" panose="020F0502020204030204" pitchFamily="34" charset="0"/>
              </a:rPr>
              <a:t>Additional </a:t>
            </a:r>
            <a:r>
              <a:rPr lang="en-GB" dirty="0">
                <a:effectLst/>
                <a:ea typeface="Calibri" panose="020F0502020204030204" pitchFamily="34" charset="0"/>
              </a:rPr>
              <a:t>benefits for SCTA practice: </a:t>
            </a:r>
          </a:p>
          <a:p>
            <a:pPr lvl="1"/>
            <a:r>
              <a:rPr lang="en-GB" dirty="0">
                <a:effectLst/>
                <a:ea typeface="Calibri" panose="020F0502020204030204" pitchFamily="34" charset="0"/>
              </a:rPr>
              <a:t>clearer definition of SCTA purpose </a:t>
            </a:r>
          </a:p>
          <a:p>
            <a:pPr lvl="1"/>
            <a:r>
              <a:rPr lang="en-GB" dirty="0">
                <a:effectLst/>
                <a:ea typeface="Calibri" panose="020F0502020204030204" pitchFamily="34" charset="0"/>
              </a:rPr>
              <a:t>identification of the most important MAHs. </a:t>
            </a:r>
          </a:p>
          <a:p>
            <a:r>
              <a:rPr lang="en-GB" dirty="0">
                <a:ea typeface="Calibri" panose="020F0502020204030204" pitchFamily="34" charset="0"/>
              </a:rPr>
              <a:t>M</a:t>
            </a:r>
            <a:r>
              <a:rPr lang="en-GB" dirty="0">
                <a:effectLst/>
                <a:ea typeface="Calibri" panose="020F0502020204030204" pitchFamily="34" charset="0"/>
              </a:rPr>
              <a:t>ay also improve SCTA focus, analysis effort directed at the tasks (or parts of tasks) related to the most significant hazards.</a:t>
            </a:r>
          </a:p>
        </p:txBody>
      </p:sp>
      <p:sp>
        <p:nvSpPr>
          <p:cNvPr id="3" name="Title 2">
            <a:extLst>
              <a:ext uri="{FF2B5EF4-FFF2-40B4-BE49-F238E27FC236}">
                <a16:creationId xmlns:a16="http://schemas.microsoft.com/office/drawing/2014/main" id="{4764E8A5-9E97-3946-8C56-4C32EC668C92}"/>
              </a:ext>
            </a:extLst>
          </p:cNvPr>
          <p:cNvSpPr>
            <a:spLocks noGrp="1"/>
          </p:cNvSpPr>
          <p:nvPr>
            <p:ph type="title"/>
          </p:nvPr>
        </p:nvSpPr>
        <p:spPr/>
        <p:txBody>
          <a:bodyPr>
            <a:normAutofit/>
          </a:bodyPr>
          <a:lstStyle/>
          <a:p>
            <a:r>
              <a:rPr lang="en-GB" dirty="0"/>
              <a:t>Conclusion </a:t>
            </a:r>
          </a:p>
        </p:txBody>
      </p:sp>
    </p:spTree>
    <p:extLst>
      <p:ext uri="{BB962C8B-B14F-4D97-AF65-F5344CB8AC3E}">
        <p14:creationId xmlns:p14="http://schemas.microsoft.com/office/powerpoint/2010/main" val="1065807972"/>
      </p:ext>
    </p:extLst>
  </p:cSld>
  <p:clrMapOvr>
    <a:masterClrMapping/>
  </p:clrMapOvr>
  <mc:AlternateContent xmlns:mc="http://schemas.openxmlformats.org/markup-compatibility/2006" xmlns:p14="http://schemas.microsoft.com/office/powerpoint/2010/main">
    <mc:Choice Requires="p14">
      <p:transition spd="slow" p14:dur="2000" advTm="117462"/>
    </mc:Choice>
    <mc:Fallback xmlns="">
      <p:transition spd="slow" advTm="11746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0233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9A9104-6442-4E48-A105-5492146FF07F}"/>
              </a:ext>
            </a:extLst>
          </p:cNvPr>
          <p:cNvPicPr>
            <a:picLocks noChangeAspect="1"/>
          </p:cNvPicPr>
          <p:nvPr/>
        </p:nvPicPr>
        <p:blipFill>
          <a:blip r:embed="rId3"/>
          <a:stretch>
            <a:fillRect/>
          </a:stretch>
        </p:blipFill>
        <p:spPr>
          <a:xfrm>
            <a:off x="177282" y="29813"/>
            <a:ext cx="9176071" cy="6550090"/>
          </a:xfrm>
          <a:prstGeom prst="rect">
            <a:avLst/>
          </a:prstGeom>
        </p:spPr>
      </p:pic>
      <p:sp>
        <p:nvSpPr>
          <p:cNvPr id="5" name="Rectangle 1">
            <a:extLst>
              <a:ext uri="{FF2B5EF4-FFF2-40B4-BE49-F238E27FC236}">
                <a16:creationId xmlns:a16="http://schemas.microsoft.com/office/drawing/2014/main" id="{AE8D4FB3-F18A-424F-B210-5F32D67B1F56}"/>
              </a:ext>
            </a:extLst>
          </p:cNvPr>
          <p:cNvSpPr>
            <a:spLocks noChangeArrowheads="1"/>
          </p:cNvSpPr>
          <p:nvPr/>
        </p:nvSpPr>
        <p:spPr bwMode="auto">
          <a:xfrm>
            <a:off x="0" y="6579903"/>
            <a:ext cx="74814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GB" sz="1400" dirty="0">
                <a:solidFill>
                  <a:srgbClr val="000000"/>
                </a:solidFill>
              </a:rPr>
              <a:t>http://www.hse.gov.uk/comah/guidance/hf-delivery-guide.pdf</a:t>
            </a:r>
          </a:p>
        </p:txBody>
      </p:sp>
      <p:sp>
        <p:nvSpPr>
          <p:cNvPr id="6" name="Title 2">
            <a:extLst>
              <a:ext uri="{FF2B5EF4-FFF2-40B4-BE49-F238E27FC236}">
                <a16:creationId xmlns:a16="http://schemas.microsoft.com/office/drawing/2014/main" id="{6B27DEA0-1552-4C9A-AA95-0DA078DD6E17}"/>
              </a:ext>
            </a:extLst>
          </p:cNvPr>
          <p:cNvSpPr>
            <a:spLocks noGrp="1"/>
          </p:cNvSpPr>
          <p:nvPr>
            <p:ph type="title"/>
          </p:nvPr>
        </p:nvSpPr>
        <p:spPr>
          <a:xfrm>
            <a:off x="9422363" y="29813"/>
            <a:ext cx="4349620" cy="1325563"/>
          </a:xfrm>
        </p:spPr>
        <p:txBody>
          <a:bodyPr/>
          <a:lstStyle/>
          <a:p>
            <a:r>
              <a:rPr lang="en-GB" dirty="0"/>
              <a:t>HSE HF Roadmap</a:t>
            </a:r>
          </a:p>
        </p:txBody>
      </p:sp>
    </p:spTree>
    <p:extLst>
      <p:ext uri="{BB962C8B-B14F-4D97-AF65-F5344CB8AC3E}">
        <p14:creationId xmlns:p14="http://schemas.microsoft.com/office/powerpoint/2010/main" val="206617696"/>
      </p:ext>
    </p:extLst>
  </p:cSld>
  <p:clrMapOvr>
    <a:masterClrMapping/>
  </p:clrMapOvr>
  <mc:AlternateContent xmlns:mc="http://schemas.openxmlformats.org/markup-compatibility/2006" xmlns:p14="http://schemas.microsoft.com/office/powerpoint/2010/main">
    <mc:Choice Requires="p14">
      <p:transition spd="slow" p14:dur="2000" advTm="76283"/>
    </mc:Choice>
    <mc:Fallback xmlns="">
      <p:transition spd="slow" advTm="7628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EB2CD3-FB16-1968-885D-13FF93D35390}"/>
              </a:ext>
            </a:extLst>
          </p:cNvPr>
          <p:cNvSpPr>
            <a:spLocks noGrp="1"/>
          </p:cNvSpPr>
          <p:nvPr>
            <p:ph idx="1"/>
          </p:nvPr>
        </p:nvSpPr>
        <p:spPr>
          <a:xfrm>
            <a:off x="838200" y="1835784"/>
            <a:ext cx="8409317" cy="4900295"/>
          </a:xfrm>
        </p:spPr>
        <p:txBody>
          <a:bodyPr vert="horz" lIns="91440" tIns="45720" rIns="91440" bIns="45720" rtlCol="0" anchor="t">
            <a:normAutofit/>
          </a:bodyPr>
          <a:lstStyle/>
          <a:p>
            <a:r>
              <a:rPr lang="en-GB" dirty="0"/>
              <a:t>Until recently, limited guidance on the relationship between SCTA and Major Accident Hazard Risk Assessments (MAHRA)</a:t>
            </a:r>
          </a:p>
          <a:p>
            <a:r>
              <a:rPr lang="en-GB" dirty="0"/>
              <a:t>Guidance on Human Factors Safety Critical Task Analysis (Energy Institute, 2020).  Technical focus.</a:t>
            </a:r>
          </a:p>
          <a:p>
            <a:r>
              <a:rPr lang="en-GB" dirty="0"/>
              <a:t>How to Carry Out Human Factors Assessments of Critical Tasks (CIEHF, 2023).  Includes some relevant sections:</a:t>
            </a:r>
          </a:p>
          <a:p>
            <a:pPr lvl="1"/>
            <a:r>
              <a:rPr lang="en-GB" dirty="0"/>
              <a:t>Guidance Note 8 ‘Identifying Improvements’ </a:t>
            </a:r>
          </a:p>
          <a:p>
            <a:pPr lvl="1"/>
            <a:r>
              <a:rPr lang="en-GB" dirty="0"/>
              <a:t>Guidance Note 9 ‘Integrating Human Factors Assessment into Safety Management Systems’</a:t>
            </a:r>
          </a:p>
          <a:p>
            <a:endParaRPr lang="en-GB" dirty="0"/>
          </a:p>
        </p:txBody>
      </p:sp>
      <p:sp>
        <p:nvSpPr>
          <p:cNvPr id="3" name="Title 2">
            <a:extLst>
              <a:ext uri="{FF2B5EF4-FFF2-40B4-BE49-F238E27FC236}">
                <a16:creationId xmlns:a16="http://schemas.microsoft.com/office/drawing/2014/main" id="{4764E8A5-9E97-3946-8C56-4C32EC668C92}"/>
              </a:ext>
            </a:extLst>
          </p:cNvPr>
          <p:cNvSpPr>
            <a:spLocks noGrp="1"/>
          </p:cNvSpPr>
          <p:nvPr>
            <p:ph type="title"/>
          </p:nvPr>
        </p:nvSpPr>
        <p:spPr/>
        <p:txBody>
          <a:bodyPr/>
          <a:lstStyle/>
          <a:p>
            <a:r>
              <a:rPr lang="en-GB" dirty="0"/>
              <a:t>Existing guidance </a:t>
            </a:r>
          </a:p>
        </p:txBody>
      </p:sp>
      <p:pic>
        <p:nvPicPr>
          <p:cNvPr id="4" name="Picture 3">
            <a:extLst>
              <a:ext uri="{FF2B5EF4-FFF2-40B4-BE49-F238E27FC236}">
                <a16:creationId xmlns:a16="http://schemas.microsoft.com/office/drawing/2014/main" id="{71D0470C-9C30-436D-AFDE-EA59B0B07CA3}"/>
              </a:ext>
            </a:extLst>
          </p:cNvPr>
          <p:cNvPicPr>
            <a:picLocks noChangeAspect="1"/>
          </p:cNvPicPr>
          <p:nvPr/>
        </p:nvPicPr>
        <p:blipFill>
          <a:blip r:embed="rId3"/>
          <a:stretch>
            <a:fillRect/>
          </a:stretch>
        </p:blipFill>
        <p:spPr>
          <a:xfrm>
            <a:off x="9247517" y="1835784"/>
            <a:ext cx="2767274" cy="39001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90473837"/>
      </p:ext>
    </p:extLst>
  </p:cSld>
  <p:clrMapOvr>
    <a:masterClrMapping/>
  </p:clrMapOvr>
  <mc:AlternateContent xmlns:mc="http://schemas.openxmlformats.org/markup-compatibility/2006" xmlns:p14="http://schemas.microsoft.com/office/powerpoint/2010/main">
    <mc:Choice Requires="p14">
      <p:transition spd="slow" p14:dur="2000" advTm="123442"/>
    </mc:Choice>
    <mc:Fallback xmlns="">
      <p:transition spd="slow" advTm="12344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EB2CD3-FB16-1968-885D-13FF93D35390}"/>
              </a:ext>
            </a:extLst>
          </p:cNvPr>
          <p:cNvSpPr>
            <a:spLocks noGrp="1"/>
          </p:cNvSpPr>
          <p:nvPr>
            <p:ph idx="1"/>
          </p:nvPr>
        </p:nvSpPr>
        <p:spPr>
          <a:xfrm>
            <a:off x="5455953" y="1846046"/>
            <a:ext cx="6736045" cy="5011954"/>
          </a:xfrm>
        </p:spPr>
        <p:txBody>
          <a:bodyPr vert="horz" lIns="91440" tIns="45720" rIns="91440" bIns="45720" rtlCol="0" anchor="t">
            <a:normAutofit/>
          </a:bodyPr>
          <a:lstStyle/>
          <a:p>
            <a:r>
              <a:rPr lang="en-GB" sz="2400" dirty="0"/>
              <a:t>SCTAs should be developed in relation to a MAHRA</a:t>
            </a:r>
          </a:p>
          <a:p>
            <a:r>
              <a:rPr lang="en-GB" sz="2400" dirty="0"/>
              <a:t>Key goals of SCTA:</a:t>
            </a:r>
          </a:p>
          <a:p>
            <a:pPr lvl="1"/>
            <a:r>
              <a:rPr lang="en-GB" sz="2000" dirty="0"/>
              <a:t>Confirm that safeguards work as intended</a:t>
            </a:r>
          </a:p>
          <a:p>
            <a:pPr lvl="1"/>
            <a:r>
              <a:rPr lang="en-GB" sz="2000" dirty="0"/>
              <a:t>Identify where there is reliance on people</a:t>
            </a:r>
          </a:p>
          <a:p>
            <a:pPr lvl="1"/>
            <a:r>
              <a:rPr lang="en-GB" sz="2000" dirty="0"/>
              <a:t>Address potential human failures and PIFs</a:t>
            </a:r>
          </a:p>
          <a:p>
            <a:r>
              <a:rPr lang="en-GB" sz="2400" dirty="0"/>
              <a:t>Qualitative analysis is sufficient</a:t>
            </a:r>
          </a:p>
          <a:p>
            <a:r>
              <a:rPr lang="en-GB" sz="2400" dirty="0"/>
              <a:t>SCTA is required even where risk has been assessed as Broadly Acceptable</a:t>
            </a:r>
          </a:p>
          <a:p>
            <a:pPr lvl="1"/>
            <a:endParaRPr lang="en-GB" sz="2000" dirty="0"/>
          </a:p>
        </p:txBody>
      </p:sp>
      <p:sp>
        <p:nvSpPr>
          <p:cNvPr id="3" name="Title 2">
            <a:extLst>
              <a:ext uri="{FF2B5EF4-FFF2-40B4-BE49-F238E27FC236}">
                <a16:creationId xmlns:a16="http://schemas.microsoft.com/office/drawing/2014/main" id="{4764E8A5-9E97-3946-8C56-4C32EC668C92}"/>
              </a:ext>
            </a:extLst>
          </p:cNvPr>
          <p:cNvSpPr>
            <a:spLocks noGrp="1"/>
          </p:cNvSpPr>
          <p:nvPr>
            <p:ph type="title"/>
          </p:nvPr>
        </p:nvSpPr>
        <p:spPr>
          <a:xfrm>
            <a:off x="396816" y="365125"/>
            <a:ext cx="9200318" cy="956151"/>
          </a:xfrm>
        </p:spPr>
        <p:txBody>
          <a:bodyPr>
            <a:normAutofit fontScale="90000"/>
          </a:bodyPr>
          <a:lstStyle/>
          <a:p>
            <a:r>
              <a:rPr lang="en-GB" dirty="0"/>
              <a:t>CIEHF SCTA guidance – </a:t>
            </a:r>
            <a:br>
              <a:rPr lang="en-GB" dirty="0"/>
            </a:br>
            <a:r>
              <a:rPr lang="en-GB" dirty="0"/>
              <a:t>Key points related to MAHRAs</a:t>
            </a:r>
          </a:p>
        </p:txBody>
      </p:sp>
      <p:pic>
        <p:nvPicPr>
          <p:cNvPr id="5" name="Picture 4">
            <a:extLst>
              <a:ext uri="{FF2B5EF4-FFF2-40B4-BE49-F238E27FC236}">
                <a16:creationId xmlns:a16="http://schemas.microsoft.com/office/drawing/2014/main" id="{BF683100-F21E-4A97-80C4-5832CBDF25B5}"/>
              </a:ext>
            </a:extLst>
          </p:cNvPr>
          <p:cNvPicPr>
            <a:picLocks noChangeAspect="1"/>
          </p:cNvPicPr>
          <p:nvPr/>
        </p:nvPicPr>
        <p:blipFill rotWithShape="1">
          <a:blip r:embed="rId3"/>
          <a:srcRect l="33821" t="28477" r="39151" b="24396"/>
          <a:stretch/>
        </p:blipFill>
        <p:spPr>
          <a:xfrm>
            <a:off x="-11139" y="1734389"/>
            <a:ext cx="5467092" cy="5123611"/>
          </a:xfrm>
          <a:prstGeom prst="rect">
            <a:avLst/>
          </a:prstGeom>
        </p:spPr>
      </p:pic>
    </p:spTree>
    <p:extLst>
      <p:ext uri="{BB962C8B-B14F-4D97-AF65-F5344CB8AC3E}">
        <p14:creationId xmlns:p14="http://schemas.microsoft.com/office/powerpoint/2010/main" val="551969910"/>
      </p:ext>
    </p:extLst>
  </p:cSld>
  <p:clrMapOvr>
    <a:masterClrMapping/>
  </p:clrMapOvr>
  <mc:AlternateContent xmlns:mc="http://schemas.openxmlformats.org/markup-compatibility/2006" xmlns:p14="http://schemas.microsoft.com/office/powerpoint/2010/main">
    <mc:Choice Requires="p14">
      <p:transition spd="slow" p14:dur="2000" advTm="128165"/>
    </mc:Choice>
    <mc:Fallback xmlns="">
      <p:transition spd="slow" advTm="128165"/>
    </mc:Fallback>
  </mc:AlternateContent>
  <p:extLst>
    <p:ext uri="{3A86A75C-4F4B-4683-9AE1-C65F6400EC91}">
      <p14:laserTraceLst xmlns:p14="http://schemas.microsoft.com/office/powerpoint/2010/main">
        <p14:tracePtLst>
          <p14:tracePt t="14745" x="2155825" y="6665913"/>
          <p14:tracePt t="14748" x="2163763" y="6611938"/>
          <p14:tracePt t="14756" x="2182813" y="6565900"/>
          <p14:tracePt t="14766" x="2182813" y="6492875"/>
          <p14:tracePt t="14774" x="2200275" y="6400800"/>
          <p14:tracePt t="14780" x="2200275" y="6300788"/>
          <p14:tracePt t="14788" x="2246313" y="6200775"/>
          <p14:tracePt t="14796" x="2265363" y="6100763"/>
          <p14:tracePt t="14804" x="2309813" y="5962650"/>
          <p14:tracePt t="14812" x="2346325" y="5881688"/>
          <p14:tracePt t="14820" x="2411413" y="5780088"/>
          <p14:tracePt t="14829" x="2501900" y="5689600"/>
          <p14:tracePt t="14836" x="2611438" y="5624513"/>
          <p14:tracePt t="14844" x="2720975" y="5514975"/>
          <p14:tracePt t="14853" x="2803525" y="5424488"/>
          <p14:tracePt t="14860" x="2895600" y="5314950"/>
          <p14:tracePt t="14868" x="2940050" y="5214938"/>
          <p14:tracePt t="14876" x="3013075" y="5013325"/>
          <p14:tracePt t="14885" x="3032125" y="4857750"/>
          <p14:tracePt t="14893" x="3086100" y="4629150"/>
          <p14:tracePt t="14902" x="3159125" y="4438650"/>
          <p14:tracePt t="14910" x="3205163" y="4273550"/>
          <p14:tracePt t="14918" x="3278188" y="4081463"/>
          <p14:tracePt t="14926" x="3324225" y="3917950"/>
          <p14:tracePt t="14933" x="3387725" y="3808413"/>
          <p14:tracePt t="14941" x="3387725" y="3706813"/>
          <p14:tracePt t="14948" x="3406775" y="3633788"/>
          <p14:tracePt t="14956" x="3406775" y="3625850"/>
          <p14:tracePt t="14964" x="3406775" y="3606800"/>
          <p14:tracePt t="14972" x="3406775" y="3579813"/>
          <p14:tracePt t="15004" x="3406775" y="3533775"/>
          <p14:tracePt t="15012" x="3406775" y="3479800"/>
          <p14:tracePt t="15020" x="3406775" y="3387725"/>
          <p14:tracePt t="15028" x="3424238" y="3341688"/>
          <p14:tracePt t="15038" x="3479800" y="3287713"/>
          <p14:tracePt t="15046" x="3497263" y="3214688"/>
          <p14:tracePt t="15055" x="3506788" y="3195638"/>
          <p14:tracePt t="15061" x="3506788" y="3187700"/>
          <p14:tracePt t="15076" x="3506788" y="3159125"/>
          <p14:tracePt t="15092" x="3506788" y="3141663"/>
          <p14:tracePt t="15141" x="3506788" y="3132138"/>
          <p14:tracePt t="15244" x="3525838" y="3122613"/>
          <p14:tracePt t="15285" x="3533775" y="3122613"/>
          <p14:tracePt t="15292" x="3533775" y="3151188"/>
          <p14:tracePt t="15300" x="3525838" y="3205163"/>
          <p14:tracePt t="15308" x="3516313" y="3214688"/>
          <p14:tracePt t="15364" x="3516313" y="3232150"/>
          <p14:tracePt t="15372" x="3516313" y="3287713"/>
          <p14:tracePt t="15380" x="3516313" y="3378200"/>
          <p14:tracePt t="15388" x="3452813" y="3460750"/>
          <p14:tracePt t="15396" x="3433763" y="3516313"/>
          <p14:tracePt t="15404" x="3424238" y="3543300"/>
          <p14:tracePt t="15412" x="3424238" y="3560763"/>
          <p14:tracePt t="15813" x="3424238" y="3570288"/>
          <p14:tracePt t="15949" x="3406775" y="3552825"/>
          <p14:tracePt t="16060" x="3397250" y="3524250"/>
          <p14:tracePt t="16076" x="3379788" y="3516313"/>
          <p14:tracePt t="16084" x="3370263" y="3497263"/>
          <p14:tracePt t="16157" x="3370263" y="3487738"/>
          <p14:tracePt t="16172" x="3370263" y="3470275"/>
          <p14:tracePt t="16180" x="3370263" y="3460750"/>
          <p14:tracePt t="16188" x="3370263" y="3451225"/>
          <p14:tracePt t="16196" x="3370263" y="3433763"/>
          <p14:tracePt t="16204" x="3370263" y="3424238"/>
          <p14:tracePt t="16212" x="3370263" y="3378200"/>
          <p14:tracePt t="16220" x="3370263" y="3360738"/>
          <p14:tracePt t="16228" x="3370263" y="3333750"/>
          <p14:tracePt t="16236" x="3387725" y="3305175"/>
          <p14:tracePt t="16244" x="3387725" y="3287713"/>
          <p14:tracePt t="16252" x="3406775" y="3260725"/>
          <p14:tracePt t="16269" x="3406775" y="3195638"/>
          <p14:tracePt t="16276" x="3416300" y="3187700"/>
          <p14:tracePt t="16284" x="3416300" y="3141663"/>
          <p14:tracePt t="16292" x="3416300" y="3122613"/>
          <p14:tracePt t="16300" x="3416300" y="3114675"/>
          <p14:tracePt t="16308" x="3416300" y="3086100"/>
          <p14:tracePt t="16316" x="3416300" y="3068638"/>
          <p14:tracePt t="16324" x="3443288" y="3059113"/>
          <p14:tracePt t="16340" x="3460750" y="3041650"/>
          <p14:tracePt t="16356" x="3470275" y="3032125"/>
          <p14:tracePt t="16364" x="3489325" y="3013075"/>
          <p14:tracePt t="16372" x="3489325" y="3005138"/>
          <p14:tracePt t="16380" x="3516313" y="2976563"/>
          <p14:tracePt t="16388" x="3516313" y="2940050"/>
          <p14:tracePt t="16396" x="3516313" y="2913063"/>
          <p14:tracePt t="16404" x="3533775" y="2886075"/>
          <p14:tracePt t="16412" x="3533775" y="2849563"/>
          <p14:tracePt t="16420" x="3533775" y="2840038"/>
          <p14:tracePt t="16428" x="3533775" y="2794000"/>
          <p14:tracePt t="16444" x="3533775" y="2784475"/>
          <p14:tracePt t="16460" x="3533775" y="2767013"/>
          <p14:tracePt t="16508" x="3533775" y="2720975"/>
          <p14:tracePt t="16516" x="3525838" y="2693988"/>
          <p14:tracePt t="16524" x="3525838" y="2674938"/>
          <p14:tracePt t="16532" x="3525838" y="2620963"/>
          <p14:tracePt t="16540" x="3506788" y="2584450"/>
          <p14:tracePt t="16549" x="3506788" y="2557463"/>
          <p14:tracePt t="16556" x="3489325" y="2520950"/>
          <p14:tracePt t="16564" x="3479800" y="2492375"/>
          <p14:tracePt t="16572" x="3460750" y="2455863"/>
          <p14:tracePt t="16580" x="3443288" y="2447925"/>
          <p14:tracePt t="16652" x="3433763" y="2419350"/>
          <p14:tracePt t="16660" x="3416300" y="2401888"/>
          <p14:tracePt t="16668" x="3416300" y="2374900"/>
          <p14:tracePt t="16677" x="3406775" y="2346325"/>
          <p14:tracePt t="16684" x="3406775" y="2328863"/>
          <p14:tracePt t="17029" x="3387725" y="2319338"/>
          <p14:tracePt t="17084" x="3379788" y="2319338"/>
          <p14:tracePt t="17396" x="3360738" y="2319338"/>
          <p14:tracePt t="17406" x="3333750" y="2319338"/>
          <p14:tracePt t="17806" x="3324225" y="2319338"/>
          <p14:tracePt t="17909" x="3297238" y="2338388"/>
          <p14:tracePt t="17924" x="3278188" y="2346325"/>
          <p14:tracePt t="17941" x="3270250" y="2365375"/>
          <p14:tracePt t="18076" x="3270250" y="2346325"/>
          <p14:tracePt t="18085" x="3287713" y="2328863"/>
          <p14:tracePt t="18101" x="3314700" y="2319338"/>
          <p14:tracePt t="18164" x="3324225" y="2301875"/>
          <p14:tracePt t="18228" x="3343275" y="2273300"/>
          <p14:tracePt t="18237" x="3343275" y="2265363"/>
          <p14:tracePt t="18244" x="3343275" y="2228850"/>
          <p14:tracePt t="18358" x="3324225" y="2228850"/>
          <p14:tracePt t="18373" x="3306763" y="2236788"/>
          <p14:tracePt t="18380" x="3297238" y="2246313"/>
          <p14:tracePt t="18396" x="3270250" y="2246313"/>
          <p14:tracePt t="18405" x="3232150" y="2246313"/>
          <p14:tracePt t="18412" x="3224213" y="2265363"/>
          <p14:tracePt t="18428" x="3205163" y="2273300"/>
          <p14:tracePt t="18444" x="3205163" y="2301875"/>
          <p14:tracePt t="18452" x="3195638" y="2319338"/>
          <p14:tracePt t="18501" x="3187700" y="2319338"/>
          <p14:tracePt t="18508" x="3168650" y="2319338"/>
          <p14:tracePt t="18516" x="3159125" y="2328863"/>
          <p14:tracePt t="18532" x="3141663" y="2346325"/>
          <p14:tracePt t="18540" x="3095625" y="2355850"/>
          <p14:tracePt t="18548" x="3086100" y="2374900"/>
          <p14:tracePt t="18556" x="3086100" y="2382838"/>
          <p14:tracePt t="18564" x="3068638" y="2401888"/>
          <p14:tracePt t="18571" x="3068638" y="2411413"/>
          <p14:tracePt t="18580" x="3059113" y="2428875"/>
          <p14:tracePt t="18589" x="3059113" y="2438400"/>
          <p14:tracePt t="18596" x="3059113" y="2455863"/>
          <p14:tracePt t="18605" x="3041650" y="2484438"/>
          <p14:tracePt t="18612" x="3032125" y="2492375"/>
          <p14:tracePt t="18622" x="3032125" y="2511425"/>
          <p14:tracePt t="18628" x="3032125" y="2520950"/>
          <p14:tracePt t="18636" x="3032125" y="2538413"/>
          <p14:tracePt t="18644" x="3032125" y="2574925"/>
          <p14:tracePt t="18652" x="3032125" y="2611438"/>
          <p14:tracePt t="18660" x="3032125" y="2657475"/>
          <p14:tracePt t="18668" x="3049588" y="2693988"/>
          <p14:tracePt t="18765" x="3086100" y="2693988"/>
          <p14:tracePt t="18772" x="3114675" y="2693988"/>
          <p14:tracePt t="18780" x="3122613" y="2693988"/>
          <p14:tracePt t="18788" x="3159125" y="2703513"/>
          <p14:tracePt t="18844" x="3168650" y="2703513"/>
          <p14:tracePt t="19117" x="3195638" y="2703513"/>
          <p14:tracePt t="19124" x="3224213" y="2703513"/>
          <p14:tracePt t="19949" x="3241675" y="2703513"/>
          <p14:tracePt t="20012" x="3251200" y="2703513"/>
          <p14:tracePt t="20020" x="3270250" y="2703513"/>
          <p14:tracePt t="20028" x="3314700" y="2703513"/>
          <p14:tracePt t="20036" x="3324225" y="2703513"/>
          <p14:tracePt t="20044" x="3343275" y="2703513"/>
          <p14:tracePt t="20052" x="3370263" y="2703513"/>
          <p14:tracePt t="20060" x="3379788" y="2703513"/>
          <p14:tracePt t="20068" x="3397250" y="2703513"/>
          <p14:tracePt t="20164" x="3433763" y="2703513"/>
          <p14:tracePt t="20172" x="3470275" y="2703513"/>
          <p14:tracePt t="20180" x="3533775" y="2703513"/>
          <p14:tracePt t="20190" x="3662363" y="2767013"/>
          <p14:tracePt t="20198" x="3671888" y="2784475"/>
          <p14:tracePt t="20205" x="3735388" y="2794000"/>
          <p14:tracePt t="20308" x="3752850" y="2813050"/>
          <p14:tracePt t="20316" x="3798888" y="2813050"/>
          <p14:tracePt t="20324" x="3825875" y="2840038"/>
          <p14:tracePt t="20332" x="3862388" y="2857500"/>
          <p14:tracePt t="20341" x="3890963" y="2876550"/>
          <p14:tracePt t="20357" x="3944938" y="2876550"/>
          <p14:tracePt t="20364" x="3954463" y="2886075"/>
          <p14:tracePt t="20380" x="3981450" y="2922588"/>
          <p14:tracePt t="20388" x="4017963" y="2930525"/>
          <p14:tracePt t="20396" x="4044950" y="2949575"/>
          <p14:tracePt t="20404" x="4100513" y="2968625"/>
          <p14:tracePt t="20412" x="4137025" y="3005138"/>
          <p14:tracePt t="20428" x="4146550" y="3013075"/>
          <p14:tracePt t="20516" x="4146550" y="3022600"/>
          <p14:tracePt t="20524" x="4146550" y="3068638"/>
          <p14:tracePt t="20533" x="4164013" y="3122613"/>
          <p14:tracePt t="20540" x="4164013" y="3151188"/>
          <p14:tracePt t="20548" x="4183063" y="3187700"/>
          <p14:tracePt t="20557" x="4200525" y="3232150"/>
          <p14:tracePt t="20565" x="4200525" y="3251200"/>
          <p14:tracePt t="20580" x="4200525" y="3260725"/>
          <p14:tracePt t="20709" x="4200525" y="3287713"/>
          <p14:tracePt t="20772" x="4200525" y="3305175"/>
          <p14:tracePt t="20837" x="4200525" y="3314700"/>
          <p14:tracePt t="20844" x="4200525" y="3333750"/>
          <p14:tracePt t="20853" x="4210050" y="3378200"/>
          <p14:tracePt t="20868" x="4210050" y="3387725"/>
          <p14:tracePt t="21044" x="4210050" y="3406775"/>
          <p14:tracePt t="21052" x="4210050" y="3443288"/>
          <p14:tracePt t="21148" x="4210050" y="3479800"/>
          <p14:tracePt t="21157" x="4210050" y="3506788"/>
          <p14:tracePt t="21164" x="4229100" y="3516313"/>
          <p14:tracePt t="21180" x="4229100" y="3533775"/>
          <p14:tracePt t="21470" x="4237038" y="3543300"/>
          <p14:tracePt t="21749" x="4256088" y="3543300"/>
          <p14:tracePt t="21756" x="4283075" y="3560763"/>
          <p14:tracePt t="21764" x="4292600" y="3589338"/>
          <p14:tracePt t="21772" x="4310063" y="3625850"/>
          <p14:tracePt t="21908" x="4329113" y="3625850"/>
          <p14:tracePt t="21916" x="4338638" y="3633788"/>
          <p14:tracePt t="21940" x="4365625" y="3652838"/>
          <p14:tracePt t="22094" x="4383088" y="3662363"/>
          <p14:tracePt t="22165" x="4392613" y="3662363"/>
          <p14:tracePt t="22180" x="4411663" y="3679825"/>
          <p14:tracePt t="22444" x="4419600" y="3689350"/>
          <p14:tracePt t="22500" x="4419600" y="3716338"/>
          <p14:tracePt t="22644" x="4419600" y="3735388"/>
          <p14:tracePt t="22652" x="4419600" y="3743325"/>
          <p14:tracePt t="22660" x="4419600" y="3789363"/>
          <p14:tracePt t="22668" x="4419600" y="3816350"/>
          <p14:tracePt t="22684" x="4438650" y="3835400"/>
          <p14:tracePt t="22908" x="4438650" y="3862388"/>
          <p14:tracePt t="22917" x="4438650" y="3871913"/>
          <p14:tracePt t="22924" x="4438650" y="3889375"/>
          <p14:tracePt t="22933" x="4438650" y="3935413"/>
          <p14:tracePt t="22940" x="4438650" y="3944938"/>
          <p14:tracePt t="22964" x="4438650" y="3963988"/>
          <p14:tracePt t="23124" x="4438650" y="3971925"/>
          <p14:tracePt t="23132" x="4448175" y="3990975"/>
          <p14:tracePt t="23246" x="4448175" y="4000500"/>
          <p14:tracePt t="23254" x="4448175" y="4008438"/>
          <p14:tracePt t="23262" x="4465638" y="4054475"/>
          <p14:tracePt t="23268" x="4475163" y="4073525"/>
          <p14:tracePt t="23276" x="4475163" y="4100513"/>
          <p14:tracePt t="23284" x="4492625" y="4154488"/>
          <p14:tracePt t="23294" x="4492625" y="4164013"/>
          <p14:tracePt t="23300" x="4492625" y="4173538"/>
          <p14:tracePt t="23308" x="4492625" y="4191000"/>
          <p14:tracePt t="23340" x="4492625" y="4219575"/>
          <p14:tracePt t="23348" x="4492625" y="4227513"/>
          <p14:tracePt t="23356" x="4492625" y="4246563"/>
          <p14:tracePt t="23364" x="4492625" y="4256088"/>
          <p14:tracePt t="23372" x="4492625" y="4283075"/>
          <p14:tracePt t="23380" x="4492625" y="4300538"/>
          <p14:tracePt t="23509" x="4492625" y="4310063"/>
          <p14:tracePt t="23517" x="4492625" y="4329113"/>
          <p14:tracePt t="23525" x="4492625" y="4356100"/>
          <p14:tracePt t="24628" x="4492625" y="4365625"/>
          <p14:tracePt t="24636" x="4492625" y="4383088"/>
          <p14:tracePt t="24644" x="4492625" y="4392613"/>
          <p14:tracePt t="24748" x="4492625" y="4419600"/>
          <p14:tracePt t="24756" x="4492625" y="4438650"/>
          <p14:tracePt t="25116" x="4492625" y="4446588"/>
          <p14:tracePt t="25124" x="4484688" y="4475163"/>
          <p14:tracePt t="25132" x="4484688" y="4492625"/>
          <p14:tracePt t="25156" x="4484688" y="4502150"/>
          <p14:tracePt t="25172" x="4484688" y="4519613"/>
          <p14:tracePt t="25188" x="4484688" y="4529138"/>
          <p14:tracePt t="25196" x="4475163" y="4548188"/>
          <p14:tracePt t="25212" x="4475163" y="4556125"/>
          <p14:tracePt t="25228" x="4475163" y="4575175"/>
          <p14:tracePt t="25236" x="4475163" y="4584700"/>
          <p14:tracePt t="25245" x="4465638" y="4592638"/>
          <p14:tracePt t="25308" x="4448175" y="4611688"/>
          <p14:tracePt t="25332" x="4448175" y="4621213"/>
          <p14:tracePt t="25364" x="4448175" y="4638675"/>
          <p14:tracePt t="25796" x="4438650" y="4648200"/>
          <p14:tracePt t="25828" x="4419600" y="4665663"/>
          <p14:tracePt t="25845" x="4411663" y="4675188"/>
          <p14:tracePt t="25852" x="4411663" y="4694238"/>
          <p14:tracePt t="25860" x="4411663" y="4702175"/>
          <p14:tracePt t="25868" x="4411663" y="4721225"/>
          <p14:tracePt t="26212" x="4411663" y="4730750"/>
          <p14:tracePt t="26220" x="4411663" y="4757738"/>
          <p14:tracePt t="26316" x="4411663" y="4794250"/>
          <p14:tracePt t="26324" x="4429125" y="4803775"/>
          <p14:tracePt t="26340" x="4429125" y="4830763"/>
          <p14:tracePt t="26348" x="4429125" y="4848225"/>
          <p14:tracePt t="26444" x="4419600" y="4857750"/>
          <p14:tracePt t="26476" x="4411663" y="4857750"/>
          <p14:tracePt t="26484" x="4402138" y="4867275"/>
          <p14:tracePt t="26532" x="4383088" y="4884738"/>
          <p14:tracePt t="26548" x="4383088" y="4913313"/>
          <p14:tracePt t="26556" x="4365625" y="4940300"/>
          <p14:tracePt t="26564" x="4356100" y="4959350"/>
          <p14:tracePt t="26573" x="4356100" y="4967288"/>
          <p14:tracePt t="26580" x="4338638" y="5003800"/>
          <p14:tracePt t="26668" x="4338638" y="5013325"/>
          <p14:tracePt t="26676" x="4338638" y="5059363"/>
          <p14:tracePt t="26684" x="4338638" y="5086350"/>
          <p14:tracePt t="26692" x="4338638" y="5159375"/>
          <p14:tracePt t="26700" x="4338638" y="5222875"/>
          <p14:tracePt t="26708" x="4338638" y="5259388"/>
          <p14:tracePt t="26716" x="4338638" y="5305425"/>
          <p14:tracePt t="26724" x="4338638" y="5324475"/>
          <p14:tracePt t="26732" x="4338638" y="5360988"/>
          <p14:tracePt t="26740" x="4338638" y="5378450"/>
          <p14:tracePt t="26756" x="4346575" y="5405438"/>
          <p14:tracePt t="26820" x="4346575" y="5434013"/>
          <p14:tracePt t="26828" x="4346575" y="5451475"/>
          <p14:tracePt t="26917" x="4346575" y="5461000"/>
          <p14:tracePt t="26924" x="4346575" y="5478463"/>
          <p14:tracePt t="26940" x="4346575" y="5507038"/>
          <p14:tracePt t="26948" x="4346575" y="5514975"/>
          <p14:tracePt t="26964" x="4346575" y="5534025"/>
          <p14:tracePt t="26972" x="4338638" y="5543550"/>
          <p14:tracePt t="26988" x="4329113" y="5561013"/>
          <p14:tracePt t="26997" x="4329113" y="5570538"/>
          <p14:tracePt t="27004" x="4329113" y="5588000"/>
          <p14:tracePt t="27020" x="4310063" y="5616575"/>
          <p14:tracePt t="27052" x="4283075" y="5624513"/>
          <p14:tracePt t="27068" x="4265613" y="5624513"/>
          <p14:tracePt t="27076" x="4237038" y="5661025"/>
          <p14:tracePt t="27092" x="4210050" y="5670550"/>
          <p14:tracePt t="27108" x="4192588" y="5689600"/>
          <p14:tracePt t="27116" x="4183063" y="5697538"/>
          <p14:tracePt t="27132" x="4164013" y="5716588"/>
          <p14:tracePt t="27149" x="4164013" y="5726113"/>
          <p14:tracePt t="28341" x="4164013" y="5743575"/>
          <p14:tracePt t="28453" x="4156075" y="5753100"/>
          <p14:tracePt t="28484" x="4137025" y="5753100"/>
          <p14:tracePt t="28500" x="4127500" y="5770563"/>
          <p14:tracePt t="28508" x="4119563" y="5770563"/>
          <p14:tracePt t="28516" x="4044950" y="5799138"/>
          <p14:tracePt t="28540" x="4037013" y="5799138"/>
          <p14:tracePt t="28572" x="4008438" y="5799138"/>
          <p14:tracePt t="28604" x="3990975" y="5799138"/>
          <p14:tracePt t="28612" x="3981450" y="5816600"/>
          <p14:tracePt t="28620" x="3971925" y="5816600"/>
          <p14:tracePt t="28628" x="3935413" y="5816600"/>
          <p14:tracePt t="28636" x="3927475" y="5826125"/>
          <p14:tracePt t="28644" x="3917950" y="5826125"/>
          <p14:tracePt t="28668" x="3898900" y="5826125"/>
          <p14:tracePt t="28684" x="3871913" y="5826125"/>
          <p14:tracePt t="28692" x="3844925" y="5826125"/>
          <p14:tracePt t="28700" x="3825875" y="5843588"/>
          <p14:tracePt t="28708" x="3798888" y="5843588"/>
          <p14:tracePt t="28716" x="3771900" y="5843588"/>
          <p14:tracePt t="28724" x="3744913" y="5853113"/>
          <p14:tracePt t="28732" x="3708400" y="5872163"/>
          <p14:tracePt t="28740" x="3698875" y="5872163"/>
          <p14:tracePt t="28750" x="3652838" y="5872163"/>
          <p14:tracePt t="28765" x="3616325" y="5889625"/>
          <p14:tracePt t="28788" x="3606800" y="5889625"/>
          <p14:tracePt t="28796" x="3579813" y="5899150"/>
          <p14:tracePt t="28812" x="3562350" y="5899150"/>
          <p14:tracePt t="28820" x="3552825" y="5899150"/>
          <p14:tracePt t="28828" x="3506788" y="5899150"/>
          <p14:tracePt t="28836" x="3470275" y="5918200"/>
          <p14:tracePt t="28844" x="3424238" y="5918200"/>
          <p14:tracePt t="28852" x="3351213" y="5954713"/>
          <p14:tracePt t="28860" x="3297238" y="5972175"/>
          <p14:tracePt t="28868" x="3224213" y="5972175"/>
          <p14:tracePt t="28876" x="3195638" y="5991225"/>
          <p14:tracePt t="28884" x="3095625" y="6008688"/>
          <p14:tracePt t="28900" x="3068638" y="6008688"/>
          <p14:tracePt t="28932" x="3059113" y="6008688"/>
          <p14:tracePt t="28956" x="3041650" y="6008688"/>
          <p14:tracePt t="28965" x="3032125" y="6008688"/>
          <p14:tracePt t="28972" x="3005138" y="6008688"/>
          <p14:tracePt t="29020" x="2986088" y="6008688"/>
          <p14:tracePt t="29028" x="2976563" y="6008688"/>
          <p14:tracePt t="29036" x="2959100" y="5999163"/>
          <p14:tracePt t="29053" x="2949575" y="5972175"/>
          <p14:tracePt t="29085" x="2932113" y="5972175"/>
          <p14:tracePt t="29092" x="2922588" y="5972175"/>
          <p14:tracePt t="29100" x="2903538" y="5972175"/>
          <p14:tracePt t="29108" x="2867025" y="5972175"/>
          <p14:tracePt t="29116" x="2849563" y="5972175"/>
          <p14:tracePt t="29124" x="2840038" y="5972175"/>
          <p14:tracePt t="29140" x="2822575" y="5972175"/>
          <p14:tracePt t="29196" x="2794000" y="5972175"/>
          <p14:tracePt t="29204" x="2786063" y="5972175"/>
          <p14:tracePt t="29212" x="2757488" y="5972175"/>
          <p14:tracePt t="29220" x="2720975" y="5954713"/>
          <p14:tracePt t="29244" x="2713038" y="5954713"/>
          <p14:tracePt t="29300" x="2684463" y="5954713"/>
          <p14:tracePt t="29316" x="2647950" y="5954713"/>
          <p14:tracePt t="29324" x="2620963" y="5954713"/>
          <p14:tracePt t="29332" x="2611438" y="5954713"/>
          <p14:tracePt t="29341" x="2584450" y="5954713"/>
          <p14:tracePt t="29349" x="2566988" y="5954713"/>
          <p14:tracePt t="29388" x="2557463" y="5954713"/>
          <p14:tracePt t="29797" x="2538413" y="5962650"/>
          <p14:tracePt t="31797" x="2530475" y="5954713"/>
          <p14:tracePt t="31876" x="2530475" y="5945188"/>
          <p14:tracePt t="31892" x="2530475" y="5918200"/>
          <p14:tracePt t="31900" x="2530475" y="5899150"/>
          <p14:tracePt t="31908" x="2530475" y="5889625"/>
          <p14:tracePt t="31924" x="2511425" y="5862638"/>
          <p14:tracePt t="31980" x="2511425" y="5843588"/>
          <p14:tracePt t="31988" x="2511425" y="5835650"/>
          <p14:tracePt t="31996" x="2511425" y="5826125"/>
          <p14:tracePt t="32004" x="2511425" y="5807075"/>
          <p14:tracePt t="32012" x="2511425" y="5780088"/>
          <p14:tracePt t="32020" x="2511425" y="5734050"/>
          <p14:tracePt t="32028" x="2511425" y="5697538"/>
          <p14:tracePt t="32036" x="2493963" y="5670550"/>
          <p14:tracePt t="32053" x="2493963" y="5653088"/>
          <p14:tracePt t="32060" x="2493963" y="5624513"/>
          <p14:tracePt t="32084" x="2493963" y="5616575"/>
          <p14:tracePt t="32108" x="2484438" y="5588000"/>
          <p14:tracePt t="32116" x="2465388" y="5534025"/>
          <p14:tracePt t="32124" x="2447925" y="5524500"/>
          <p14:tracePt t="32132" x="2447925" y="5478463"/>
          <p14:tracePt t="32140" x="2419350" y="5424488"/>
          <p14:tracePt t="32148" x="2401888" y="5368925"/>
          <p14:tracePt t="32156" x="2382838" y="5324475"/>
          <p14:tracePt t="32164" x="2365375" y="5268913"/>
          <p14:tracePt t="32172" x="2328863" y="5232400"/>
          <p14:tracePt t="32180" x="2301875" y="5205413"/>
          <p14:tracePt t="32188" x="2265363" y="5149850"/>
          <p14:tracePt t="32204" x="2236788" y="5132388"/>
          <p14:tracePt t="32236" x="2219325" y="5122863"/>
          <p14:tracePt t="32244" x="2219325" y="5095875"/>
          <p14:tracePt t="32252" x="2182813" y="5040313"/>
          <p14:tracePt t="32269" x="2082800" y="5003800"/>
          <p14:tracePt t="32276" x="2063750" y="4995863"/>
          <p14:tracePt t="32286" x="2036763" y="4967288"/>
          <p14:tracePt t="32292" x="2009775" y="4949825"/>
          <p14:tracePt t="32357" x="1990725" y="4940300"/>
          <p14:tracePt t="32364" x="1981200" y="4903788"/>
          <p14:tracePt t="32372" x="1981200" y="4876800"/>
          <p14:tracePt t="32380" x="1963738" y="4867275"/>
          <p14:tracePt t="32388" x="1927225" y="4775200"/>
          <p14:tracePt t="32404" x="1917700" y="4748213"/>
          <p14:tracePt t="32412" x="1917700" y="4730750"/>
          <p14:tracePt t="32436" x="1917700" y="4721225"/>
          <p14:tracePt t="32508" x="1917700" y="4702175"/>
          <p14:tracePt t="32516" x="1917700" y="4675188"/>
          <p14:tracePt t="32524" x="1917700" y="4665663"/>
          <p14:tracePt t="32532" x="1917700" y="4648200"/>
          <p14:tracePt t="32548" x="1917700" y="4638675"/>
          <p14:tracePt t="32596" x="1917700" y="4629150"/>
          <p14:tracePt t="32604" x="1900238" y="4592638"/>
          <p14:tracePt t="32612" x="1881188" y="4565650"/>
          <p14:tracePt t="33012" x="1881188" y="4538663"/>
          <p14:tracePt t="33020" x="1881188" y="4519613"/>
          <p14:tracePt t="33028" x="1881188" y="4511675"/>
          <p14:tracePt t="33052" x="1881188" y="4483100"/>
          <p14:tracePt t="33060" x="1881188" y="4465638"/>
          <p14:tracePt t="33069" x="1871663" y="4438650"/>
          <p14:tracePt t="33076" x="1854200" y="4419600"/>
          <p14:tracePt t="33092" x="1854200" y="4410075"/>
          <p14:tracePt t="33100" x="1844675" y="4383088"/>
          <p14:tracePt t="33108" x="1844675" y="4356100"/>
          <p14:tracePt t="33124" x="1827213" y="4300538"/>
          <p14:tracePt t="33461" x="1827213" y="4292600"/>
          <p14:tracePt t="33470" x="1808163" y="4273550"/>
          <p14:tracePt t="33477" x="1781175" y="4256088"/>
          <p14:tracePt t="33556" x="1771650" y="4256088"/>
          <p14:tracePt t="33564" x="1754188" y="4256088"/>
          <p14:tracePt t="33636" x="1808163" y="4256088"/>
          <p14:tracePt t="33645" x="1981200" y="4319588"/>
          <p14:tracePt t="33654" x="2090738" y="4356100"/>
          <p14:tracePt t="33661" x="2155825" y="4356100"/>
          <p14:tracePt t="33669" x="2192338" y="4373563"/>
          <p14:tracePt t="33676" x="2219325" y="4410075"/>
          <p14:tracePt t="33692" x="2255838" y="4410075"/>
          <p14:tracePt t="33700" x="2282825" y="4410075"/>
          <p14:tracePt t="33708" x="2355850" y="4429125"/>
          <p14:tracePt t="33716" x="2365375" y="4438650"/>
          <p14:tracePt t="33724" x="2411413" y="4456113"/>
          <p14:tracePt t="33732" x="2447925" y="4465638"/>
          <p14:tracePt t="33748" x="2457450" y="4502150"/>
          <p14:tracePt t="33764" x="2474913" y="4511675"/>
          <p14:tracePt t="33772" x="2484438" y="4529138"/>
          <p14:tracePt t="33780" x="2501900" y="4529138"/>
          <p14:tracePt t="33796" x="2511425" y="4529138"/>
          <p14:tracePt t="33804" x="2538413" y="4556125"/>
          <p14:tracePt t="33812" x="2557463" y="4556125"/>
          <p14:tracePt t="33820" x="2566988" y="4565650"/>
          <p14:tracePt t="33829" x="2584450" y="4584700"/>
          <p14:tracePt t="33839" x="2593975" y="4648200"/>
          <p14:tracePt t="33846" x="2620963" y="4803775"/>
          <p14:tracePt t="33854" x="2640013" y="4876800"/>
          <p14:tracePt t="33860" x="2640013" y="5032375"/>
          <p14:tracePt t="33868" x="2640013" y="5132388"/>
          <p14:tracePt t="33876" x="2640013" y="5259388"/>
          <p14:tracePt t="33884" x="2640013" y="5287963"/>
          <p14:tracePt t="33892" x="2640013" y="5332413"/>
          <p14:tracePt t="33900" x="2630488" y="5368925"/>
          <p14:tracePt t="33924" x="2620963" y="5378450"/>
          <p14:tracePt t="33957" x="2593975" y="5378450"/>
          <p14:tracePt t="33966" x="2574925" y="5378450"/>
          <p14:tracePt t="33974" x="2547938" y="5397500"/>
          <p14:tracePt t="33982" x="2511425" y="5434013"/>
          <p14:tracePt t="33991" x="2465388" y="5441950"/>
          <p14:tracePt t="33996" x="2428875" y="5461000"/>
          <p14:tracePt t="34004" x="2401888" y="5497513"/>
          <p14:tracePt t="34012" x="2382838" y="5507038"/>
          <p14:tracePt t="34020" x="2338388" y="5507038"/>
          <p14:tracePt t="34028" x="2309813" y="5524500"/>
          <p14:tracePt t="34044" x="2255838" y="5524500"/>
          <p14:tracePt t="34052" x="2228850" y="5524500"/>
          <p14:tracePt t="34060" x="2200275" y="5524500"/>
          <p14:tracePt t="34068" x="2173288" y="5524500"/>
          <p14:tracePt t="34076" x="2119313" y="5524500"/>
          <p14:tracePt t="34084" x="2090738" y="5524500"/>
          <p14:tracePt t="34092" x="2036763" y="5524500"/>
          <p14:tracePt t="34100" x="2027238" y="5524500"/>
          <p14:tracePt t="34108" x="2017713" y="5524500"/>
          <p14:tracePt t="34116" x="2000250" y="5524500"/>
          <p14:tracePt t="34124" x="1954213" y="5524500"/>
          <p14:tracePt t="34132" x="1927225" y="5524500"/>
          <p14:tracePt t="34140" x="1900238" y="5524500"/>
          <p14:tracePt t="34148" x="1844675" y="5524500"/>
          <p14:tracePt t="34156" x="1798638" y="5524500"/>
          <p14:tracePt t="34164" x="1744663" y="5514975"/>
          <p14:tracePt t="34172" x="1735138" y="5507038"/>
          <p14:tracePt t="34180" x="1717675" y="5487988"/>
          <p14:tracePt t="34188" x="1708150" y="5478463"/>
          <p14:tracePt t="34205" x="1662113" y="5461000"/>
          <p14:tracePt t="34212" x="1606550" y="5424488"/>
          <p14:tracePt t="34221" x="1552575" y="5405438"/>
          <p14:tracePt t="34228" x="1479550" y="5368925"/>
          <p14:tracePt t="34238" x="1406525" y="5314950"/>
          <p14:tracePt t="34244" x="1323975" y="5251450"/>
          <p14:tracePt t="34252" x="1270000" y="5195888"/>
          <p14:tracePt t="34260" x="1233488" y="5122863"/>
          <p14:tracePt t="34268" x="1160463" y="5013325"/>
          <p14:tracePt t="34276" x="1123950" y="4903788"/>
          <p14:tracePt t="34284" x="1104900" y="4830763"/>
          <p14:tracePt t="34292" x="1068388" y="4757738"/>
          <p14:tracePt t="34300" x="1050925" y="4702175"/>
          <p14:tracePt t="34308" x="1031875" y="4657725"/>
          <p14:tracePt t="34316" x="1031875" y="4629150"/>
          <p14:tracePt t="34324" x="1014413" y="4575175"/>
          <p14:tracePt t="34340" x="1014413" y="4565650"/>
          <p14:tracePt t="34348" x="1004888" y="4548188"/>
          <p14:tracePt t="34356" x="985838" y="4538663"/>
          <p14:tracePt t="34364" x="985838" y="4519613"/>
          <p14:tracePt t="34372" x="985838" y="4492625"/>
          <p14:tracePt t="34380" x="968375" y="4438650"/>
          <p14:tracePt t="34388" x="958850" y="4429125"/>
          <p14:tracePt t="34396" x="958850" y="4402138"/>
          <p14:tracePt t="34404" x="958850" y="4356100"/>
          <p14:tracePt t="34412" x="958850" y="4319588"/>
          <p14:tracePt t="34422" x="958850" y="4256088"/>
          <p14:tracePt t="34428" x="941388" y="4200525"/>
          <p14:tracePt t="34438" x="941388" y="4191000"/>
          <p14:tracePt t="34444" x="941388" y="4173538"/>
          <p14:tracePt t="34452" x="941388" y="4164013"/>
          <p14:tracePt t="34468" x="941388" y="4137025"/>
          <p14:tracePt t="34500" x="949325" y="4100513"/>
          <p14:tracePt t="34508" x="977900" y="4081463"/>
          <p14:tracePt t="34516" x="1014413" y="4073525"/>
          <p14:tracePt t="34524" x="1022350" y="4054475"/>
          <p14:tracePt t="34532" x="1068388" y="4027488"/>
          <p14:tracePt t="34540" x="1087438" y="4008438"/>
          <p14:tracePt t="34548" x="1114425" y="4000500"/>
          <p14:tracePt t="34556" x="1160463" y="3963988"/>
          <p14:tracePt t="34564" x="1214438" y="3944938"/>
          <p14:tracePt t="34572" x="1287463" y="3944938"/>
          <p14:tracePt t="34582" x="1379538" y="3927475"/>
          <p14:tracePt t="34590" x="1479550" y="3908425"/>
          <p14:tracePt t="34598" x="1552575" y="3908425"/>
          <p14:tracePt t="34605" x="1625600" y="3908425"/>
          <p14:tracePt t="34612" x="1689100" y="3908425"/>
          <p14:tracePt t="34621" x="1744663" y="3908425"/>
          <p14:tracePt t="34628" x="1771650" y="3908425"/>
          <p14:tracePt t="34646" x="1817688" y="3908425"/>
          <p14:tracePt t="34653" x="1835150" y="3908425"/>
          <p14:tracePt t="34660" x="1844675" y="3908425"/>
          <p14:tracePt t="34668" x="1863725" y="3908425"/>
          <p14:tracePt t="34716" x="1908175" y="3908425"/>
          <p14:tracePt t="34732" x="1936750" y="3908425"/>
          <p14:tracePt t="34740" x="1981200" y="3917950"/>
          <p14:tracePt t="34756" x="2017713" y="3927475"/>
          <p14:tracePt t="35030" x="2063750" y="3908425"/>
          <p14:tracePt t="35037" x="2100263" y="3862388"/>
          <p14:tracePt t="35044" x="2109788" y="3844925"/>
          <p14:tracePt t="35052" x="2146300" y="3779838"/>
          <p14:tracePt t="35060" x="2155825" y="3743325"/>
          <p14:tracePt t="35068" x="2173288" y="3698875"/>
          <p14:tracePt t="35076" x="2192338" y="3679825"/>
          <p14:tracePt t="35085" x="2228850" y="3597275"/>
          <p14:tracePt t="35092" x="2255838" y="3543300"/>
          <p14:tracePt t="35101" x="2273300" y="3516313"/>
          <p14:tracePt t="35108" x="2338388" y="3414713"/>
          <p14:tracePt t="35116" x="2365375" y="3360738"/>
          <p14:tracePt t="35124" x="2382838" y="3314700"/>
          <p14:tracePt t="35132" x="2401888" y="3278188"/>
          <p14:tracePt t="35140" x="2438400" y="3241675"/>
          <p14:tracePt t="35148" x="2474913" y="3168650"/>
          <p14:tracePt t="35156" x="2530475" y="3114675"/>
          <p14:tracePt t="35164" x="2584450" y="3059113"/>
          <p14:tracePt t="35172" x="2640013" y="2986088"/>
          <p14:tracePt t="35180" x="2693988" y="2949575"/>
          <p14:tracePt t="35188" x="2730500" y="2913063"/>
          <p14:tracePt t="35196" x="2740025" y="2903538"/>
          <p14:tracePt t="35205" x="2749550" y="2903538"/>
          <p14:tracePt t="35222" x="2767013" y="2903538"/>
          <p14:tracePt t="35237" x="2776538" y="2903538"/>
          <p14:tracePt t="35244" x="2803525" y="2903538"/>
          <p14:tracePt t="35268" x="2822575" y="2886075"/>
          <p14:tracePt t="35292" x="2830513" y="2876550"/>
          <p14:tracePt t="35302" x="2830513" y="2857500"/>
          <p14:tracePt t="35310" x="2830513" y="2849563"/>
          <p14:tracePt t="35318" x="2849563" y="2820988"/>
          <p14:tracePt t="35325" x="2849563" y="2767013"/>
          <p14:tracePt t="35332" x="2849563" y="2740025"/>
          <p14:tracePt t="35340" x="2849563" y="2693988"/>
          <p14:tracePt t="35348" x="2849563" y="2657475"/>
          <p14:tracePt t="35356" x="2849563" y="2611438"/>
          <p14:tracePt t="35364" x="2849563" y="2584450"/>
          <p14:tracePt t="35372" x="2849563" y="2528888"/>
          <p14:tracePt t="35380" x="2849563" y="2520950"/>
          <p14:tracePt t="35389" x="2849563" y="2501900"/>
          <p14:tracePt t="35398" x="2849563" y="2474913"/>
          <p14:tracePt t="35460" x="2849563" y="2465388"/>
          <p14:tracePt t="35468" x="2830513" y="2465388"/>
          <p14:tracePt t="35476" x="2803525" y="2465388"/>
          <p14:tracePt t="35484" x="2749550" y="2474913"/>
          <p14:tracePt t="35492" x="2740025" y="2484438"/>
          <p14:tracePt t="35500" x="2720975" y="2528888"/>
          <p14:tracePt t="35508" x="2713038" y="2557463"/>
          <p14:tracePt t="35516" x="2667000" y="2638425"/>
          <p14:tracePt t="35524" x="2657475" y="2667000"/>
          <p14:tracePt t="35532" x="2657475" y="2693988"/>
          <p14:tracePt t="35540" x="2657475" y="2730500"/>
          <p14:tracePt t="35548" x="2657475" y="2776538"/>
          <p14:tracePt t="35556" x="2657475" y="2849563"/>
          <p14:tracePt t="35564" x="2657475" y="2876550"/>
          <p14:tracePt t="35572" x="2676525" y="2949575"/>
          <p14:tracePt t="35580" x="2713038" y="3005138"/>
          <p14:tracePt t="35589" x="2749550" y="3078163"/>
          <p14:tracePt t="35596" x="2794000" y="3151188"/>
          <p14:tracePt t="35606" x="2803525" y="3205163"/>
          <p14:tracePt t="35612" x="2840038" y="3241675"/>
          <p14:tracePt t="35644" x="2849563" y="3241675"/>
          <p14:tracePt t="35652" x="2867025" y="3241675"/>
          <p14:tracePt t="35660" x="2895600" y="3241675"/>
          <p14:tracePt t="35668" x="2922588" y="3232150"/>
          <p14:tracePt t="35676" x="2940050" y="3214688"/>
          <p14:tracePt t="35692" x="2940050" y="3168650"/>
          <p14:tracePt t="35700" x="2940050" y="3159125"/>
          <p14:tracePt t="35708" x="2940050" y="3132138"/>
          <p14:tracePt t="35716" x="2940050" y="3105150"/>
          <p14:tracePt t="35724" x="2940050" y="3068638"/>
          <p14:tracePt t="35732" x="2940050" y="3059113"/>
          <p14:tracePt t="35740" x="2940050" y="3013075"/>
          <p14:tracePt t="35748" x="2940050" y="3005138"/>
          <p14:tracePt t="35756" x="2922588" y="2968625"/>
          <p14:tracePt t="35764" x="2922588" y="2959100"/>
          <p14:tracePt t="35797" x="2903538" y="2940050"/>
          <p14:tracePt t="35820" x="2903538" y="2995613"/>
          <p14:tracePt t="35828" x="2903538" y="3022600"/>
          <p14:tracePt t="35836" x="2932113" y="3105150"/>
          <p14:tracePt t="35844" x="2968625" y="3178175"/>
          <p14:tracePt t="35852" x="3005138" y="3232150"/>
          <p14:tracePt t="36380" x="3005138" y="3241675"/>
          <p14:tracePt t="36404" x="3005138" y="3260725"/>
          <p14:tracePt t="36444" x="2986088" y="3287713"/>
          <p14:tracePt t="36500" x="2986088" y="3297238"/>
          <p14:tracePt t="36508" x="2986088" y="3324225"/>
          <p14:tracePt t="36516" x="2986088" y="3341688"/>
          <p14:tracePt t="36540" x="2976563" y="3370263"/>
          <p14:tracePt t="40621" x="2976563" y="3378200"/>
          <p14:tracePt t="40636" x="2976563" y="3397250"/>
          <p14:tracePt t="41268" x="2995613" y="3406775"/>
          <p14:tracePt t="41404" x="3005138" y="3406775"/>
          <p14:tracePt t="41660" x="3013075" y="3406775"/>
          <p14:tracePt t="41668" x="3032125" y="3406775"/>
          <p14:tracePt t="41684" x="3059113" y="3406775"/>
          <p14:tracePt t="41700" x="3086100" y="3424238"/>
          <p14:tracePt t="41724" x="3105150" y="3424238"/>
          <p14:tracePt t="41732" x="3114675" y="3433763"/>
          <p14:tracePt t="41748" x="3132138" y="3433763"/>
          <p14:tracePt t="41893" x="3141663" y="3433763"/>
          <p14:tracePt t="41900" x="3141663" y="3424238"/>
          <p14:tracePt t="41909" x="3141663" y="3406775"/>
          <p14:tracePt t="41916" x="3122613" y="3378200"/>
          <p14:tracePt t="41924" x="3122613" y="3351213"/>
          <p14:tracePt t="41932" x="3122613" y="3333750"/>
          <p14:tracePt t="41940" x="3122613" y="3324225"/>
          <p14:tracePt t="42124" x="3122613" y="3297238"/>
          <p14:tracePt t="42484" x="3132138" y="3278188"/>
          <p14:tracePt t="42492" x="3141663" y="3268663"/>
          <p14:tracePt t="42508" x="3159125" y="3268663"/>
          <p14:tracePt t="42516" x="3168650" y="3251200"/>
          <p14:tracePt t="42524" x="3168650" y="3224213"/>
          <p14:tracePt t="42532" x="3187700" y="3195638"/>
          <p14:tracePt t="43140" x="3187700" y="3214688"/>
          <p14:tracePt t="43148" x="3187700" y="3224213"/>
          <p14:tracePt t="43156" x="3187700" y="3287713"/>
          <p14:tracePt t="43164" x="3187700" y="3305175"/>
          <p14:tracePt t="43172" x="3187700" y="3351213"/>
          <p14:tracePt t="43180" x="3187700" y="3378200"/>
          <p14:tracePt t="43188" x="3187700" y="3424238"/>
          <p14:tracePt t="43196" x="3187700" y="3497263"/>
          <p14:tracePt t="43204" x="3178175" y="3543300"/>
          <p14:tracePt t="43213" x="3159125" y="3670300"/>
          <p14:tracePt t="43220" x="3114675" y="3835400"/>
          <p14:tracePt t="43230" x="3086100" y="3963988"/>
          <p14:tracePt t="43236" x="3068638" y="4154488"/>
          <p14:tracePt t="43244" x="3013075" y="4346575"/>
          <p14:tracePt t="43252" x="2995613" y="4475163"/>
          <p14:tracePt t="43260" x="2995613" y="4629150"/>
          <p14:tracePt t="43268" x="2976563" y="4730750"/>
          <p14:tracePt t="43276" x="2959100" y="4767263"/>
          <p14:tracePt t="43284" x="2922588" y="4840288"/>
          <p14:tracePt t="43293" x="2903538" y="4913313"/>
          <p14:tracePt t="43300" x="2886075" y="4986338"/>
          <p14:tracePt t="43308" x="2867025" y="5032375"/>
          <p14:tracePt t="43316" x="2867025" y="5086350"/>
          <p14:tracePt t="43324" x="2830513" y="5159375"/>
          <p14:tracePt t="43332" x="2813050" y="5205413"/>
          <p14:tracePt t="43340" x="2776538" y="5287963"/>
          <p14:tracePt t="43348" x="2740025" y="5387975"/>
          <p14:tracePt t="43356" x="2693988" y="5497513"/>
          <p14:tracePt t="43364" x="2693988" y="5543550"/>
          <p14:tracePt t="43372" x="2693988" y="5616575"/>
          <p14:tracePt t="43380" x="2676525" y="5643563"/>
          <p14:tracePt t="43388" x="2657475" y="5697538"/>
          <p14:tracePt t="43397" x="2647950" y="5707063"/>
          <p14:tracePt t="43404" x="2611438" y="5753100"/>
          <p14:tracePt t="43414" x="2603500" y="5807075"/>
          <p14:tracePt t="43420" x="2566988" y="5843588"/>
          <p14:tracePt t="43428" x="2547938" y="5872163"/>
          <p14:tracePt t="43436" x="2511425" y="5945188"/>
          <p14:tracePt t="43444" x="2474913" y="6027738"/>
          <p14:tracePt t="43452" x="2438400" y="6072188"/>
          <p14:tracePt t="43460" x="2382838" y="6154738"/>
          <p14:tracePt t="43468" x="2365375" y="6200775"/>
          <p14:tracePt t="43476" x="2328863" y="6300788"/>
          <p14:tracePt t="43484" x="2292350" y="6356350"/>
          <p14:tracePt t="43492" x="2236788" y="6410325"/>
          <p14:tracePt t="43500" x="2200275" y="6483350"/>
          <p14:tracePt t="43508" x="2163763" y="6519863"/>
          <p14:tracePt t="43516" x="2155825" y="6529388"/>
          <p14:tracePt t="43524" x="2136775" y="6575425"/>
          <p14:tracePt t="43532" x="2119313" y="6611938"/>
          <p14:tracePt t="43540" x="2109788" y="6638925"/>
          <p14:tracePt t="43548" x="2090738" y="6675438"/>
          <p14:tracePt t="43557" x="2090738" y="6684963"/>
          <p14:tracePt t="43564" x="2090738" y="6692900"/>
          <p14:tracePt t="43573" x="2073275" y="6711950"/>
          <p14:tracePt t="43606" x="2027238" y="6757988"/>
          <p14:tracePt t="43615" x="1981200" y="6794500"/>
          <p14:tracePt t="43621" x="1927225" y="6811963"/>
          <p14:tracePt t="44580" x="0" y="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FDB085-473B-44BE-94E4-F8632866B24E}"/>
              </a:ext>
            </a:extLst>
          </p:cNvPr>
          <p:cNvPicPr>
            <a:picLocks noChangeAspect="1"/>
          </p:cNvPicPr>
          <p:nvPr/>
        </p:nvPicPr>
        <p:blipFill rotWithShape="1">
          <a:blip r:embed="rId3"/>
          <a:srcRect l="25639" t="16495" r="27486" b="12277"/>
          <a:stretch/>
        </p:blipFill>
        <p:spPr>
          <a:xfrm>
            <a:off x="0" y="1073118"/>
            <a:ext cx="5396522" cy="5444640"/>
          </a:xfrm>
          <a:prstGeom prst="rect">
            <a:avLst/>
          </a:prstGeom>
        </p:spPr>
      </p:pic>
      <p:sp>
        <p:nvSpPr>
          <p:cNvPr id="5" name="Rectangle 4">
            <a:extLst>
              <a:ext uri="{FF2B5EF4-FFF2-40B4-BE49-F238E27FC236}">
                <a16:creationId xmlns:a16="http://schemas.microsoft.com/office/drawing/2014/main" id="{5F054FA1-9856-4364-A9EF-17C976419841}"/>
              </a:ext>
            </a:extLst>
          </p:cNvPr>
          <p:cNvSpPr/>
          <p:nvPr/>
        </p:nvSpPr>
        <p:spPr>
          <a:xfrm>
            <a:off x="6103088" y="2290011"/>
            <a:ext cx="5007935" cy="7136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rPr>
              <a:t>HF improvements alone (e.g. procedures, training) unlikely to be sufficient </a:t>
            </a:r>
          </a:p>
        </p:txBody>
      </p:sp>
      <p:sp>
        <p:nvSpPr>
          <p:cNvPr id="6" name="Rectangle 5">
            <a:extLst>
              <a:ext uri="{FF2B5EF4-FFF2-40B4-BE49-F238E27FC236}">
                <a16:creationId xmlns:a16="http://schemas.microsoft.com/office/drawing/2014/main" id="{8B215D9F-D879-4454-9417-2FBD9A1CB2D2}"/>
              </a:ext>
            </a:extLst>
          </p:cNvPr>
          <p:cNvSpPr/>
          <p:nvPr/>
        </p:nvSpPr>
        <p:spPr>
          <a:xfrm>
            <a:off x="6103089" y="1478038"/>
            <a:ext cx="5007935" cy="7136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rPr>
              <a:t>Systems without engineered safeguards likely to be in intolerable band </a:t>
            </a:r>
          </a:p>
        </p:txBody>
      </p:sp>
      <p:sp>
        <p:nvSpPr>
          <p:cNvPr id="7" name="Title 2">
            <a:extLst>
              <a:ext uri="{FF2B5EF4-FFF2-40B4-BE49-F238E27FC236}">
                <a16:creationId xmlns:a16="http://schemas.microsoft.com/office/drawing/2014/main" id="{1E4F31C0-6F43-47C0-B112-6D4A1F49CE1D}"/>
              </a:ext>
            </a:extLst>
          </p:cNvPr>
          <p:cNvSpPr>
            <a:spLocks noGrp="1"/>
          </p:cNvSpPr>
          <p:nvPr>
            <p:ph type="title"/>
          </p:nvPr>
        </p:nvSpPr>
        <p:spPr>
          <a:xfrm>
            <a:off x="191385" y="35508"/>
            <a:ext cx="11674549" cy="1325563"/>
          </a:xfrm>
          <a:ln>
            <a:noFill/>
          </a:ln>
        </p:spPr>
        <p:txBody>
          <a:bodyPr>
            <a:normAutofit/>
          </a:bodyPr>
          <a:lstStyle/>
          <a:p>
            <a:r>
              <a:rPr lang="en-GB" sz="3200" dirty="0"/>
              <a:t>CIEHF SCTA guidance – </a:t>
            </a:r>
            <a:br>
              <a:rPr lang="en-GB" sz="3200" dirty="0"/>
            </a:br>
            <a:r>
              <a:rPr lang="en-GB" sz="3200" dirty="0"/>
              <a:t>Relationship between SCTA and MAHRA (GN8, Page 35)  </a:t>
            </a:r>
          </a:p>
        </p:txBody>
      </p:sp>
      <p:sp>
        <p:nvSpPr>
          <p:cNvPr id="8" name="Rectangle 7">
            <a:extLst>
              <a:ext uri="{FF2B5EF4-FFF2-40B4-BE49-F238E27FC236}">
                <a16:creationId xmlns:a16="http://schemas.microsoft.com/office/drawing/2014/main" id="{5691F1BC-E6CC-4F73-B251-4007466D03B5}"/>
              </a:ext>
            </a:extLst>
          </p:cNvPr>
          <p:cNvSpPr/>
          <p:nvPr/>
        </p:nvSpPr>
        <p:spPr>
          <a:xfrm>
            <a:off x="6028659" y="4770942"/>
            <a:ext cx="5007935" cy="71368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rPr>
              <a:t>HF solutions alone may be sufficient </a:t>
            </a:r>
          </a:p>
        </p:txBody>
      </p:sp>
      <p:sp>
        <p:nvSpPr>
          <p:cNvPr id="9" name="Rectangle 8">
            <a:extLst>
              <a:ext uri="{FF2B5EF4-FFF2-40B4-BE49-F238E27FC236}">
                <a16:creationId xmlns:a16="http://schemas.microsoft.com/office/drawing/2014/main" id="{5760F649-D565-4BD3-B6C5-D292DF6EC42B}"/>
              </a:ext>
            </a:extLst>
          </p:cNvPr>
          <p:cNvSpPr/>
          <p:nvPr/>
        </p:nvSpPr>
        <p:spPr>
          <a:xfrm>
            <a:off x="6103088" y="3294015"/>
            <a:ext cx="5007935" cy="713688"/>
          </a:xfrm>
          <a:prstGeom prst="rect">
            <a:avLst/>
          </a:prstGeom>
          <a:solidFill>
            <a:srgbClr val="AC8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rPr>
              <a:t>HF improvements may be used to reduce risk to lower end of TIF-ALARP or to Broadly Acceptable</a:t>
            </a:r>
          </a:p>
        </p:txBody>
      </p:sp>
      <p:sp>
        <p:nvSpPr>
          <p:cNvPr id="10" name="TextBox 9">
            <a:extLst>
              <a:ext uri="{FF2B5EF4-FFF2-40B4-BE49-F238E27FC236}">
                <a16:creationId xmlns:a16="http://schemas.microsoft.com/office/drawing/2014/main" id="{0F9E7BBD-435D-4D41-9E6C-AA514A16A738}"/>
              </a:ext>
            </a:extLst>
          </p:cNvPr>
          <p:cNvSpPr txBox="1"/>
          <p:nvPr/>
        </p:nvSpPr>
        <p:spPr>
          <a:xfrm>
            <a:off x="191385" y="6402253"/>
            <a:ext cx="8038215" cy="338554"/>
          </a:xfrm>
          <a:prstGeom prst="rect">
            <a:avLst/>
          </a:prstGeom>
          <a:noFill/>
        </p:spPr>
        <p:txBody>
          <a:bodyPr wrap="square">
            <a:spAutoFit/>
          </a:bodyPr>
          <a:lstStyle/>
          <a:p>
            <a:r>
              <a:rPr lang="en-GB" sz="1600" dirty="0"/>
              <a:t>https://www.hse.gov.uk/foi/internalops/hid_circs/permissioning/spc_perm_37/</a:t>
            </a:r>
          </a:p>
        </p:txBody>
      </p:sp>
    </p:spTree>
    <p:extLst>
      <p:ext uri="{BB962C8B-B14F-4D97-AF65-F5344CB8AC3E}">
        <p14:creationId xmlns:p14="http://schemas.microsoft.com/office/powerpoint/2010/main" val="4222865510"/>
      </p:ext>
    </p:extLst>
  </p:cSld>
  <p:clrMapOvr>
    <a:masterClrMapping/>
  </p:clrMapOvr>
  <mc:AlternateContent xmlns:mc="http://schemas.openxmlformats.org/markup-compatibility/2006" xmlns:p14="http://schemas.microsoft.com/office/powerpoint/2010/main">
    <mc:Choice Requires="p14">
      <p:transition spd="slow" p14:dur="2000" advTm="169959"/>
    </mc:Choice>
    <mc:Fallback xmlns="">
      <p:transition spd="slow" advTm="16995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EB2CD3-FB16-1968-885D-13FF93D35390}"/>
              </a:ext>
            </a:extLst>
          </p:cNvPr>
          <p:cNvSpPr>
            <a:spLocks noGrp="1"/>
          </p:cNvSpPr>
          <p:nvPr>
            <p:ph idx="1"/>
          </p:nvPr>
        </p:nvSpPr>
        <p:spPr>
          <a:xfrm>
            <a:off x="838200" y="1835784"/>
            <a:ext cx="8409317" cy="4900295"/>
          </a:xfrm>
        </p:spPr>
        <p:txBody>
          <a:bodyPr vert="horz" lIns="91440" tIns="45720" rIns="91440" bIns="45720" rtlCol="0" anchor="t">
            <a:normAutofit/>
          </a:bodyPr>
          <a:lstStyle/>
          <a:p>
            <a:r>
              <a:rPr lang="en-GB" dirty="0">
                <a:effectLst/>
                <a:ea typeface="Times New Roman" panose="02020603050405020304" pitchFamily="18" charset="0"/>
              </a:rPr>
              <a:t>Tasks should not include steps with single point failures (i.e. task steps where a human failure could result in a MAH scenario without engineered preventative or mitigation safeguards). (GN8, P33)</a:t>
            </a:r>
          </a:p>
          <a:p>
            <a:r>
              <a:rPr lang="en-GB" dirty="0"/>
              <a:t>Where human performance has been already been identified as a risk reduction measure…the purpose of the assessment is to demonstrate that the company is justified in making this claim. Unless additional engineering controls are implemented, no extra claim for risk reduction can be made as result of the assessment. (GN9, P39) </a:t>
            </a:r>
          </a:p>
        </p:txBody>
      </p:sp>
      <p:sp>
        <p:nvSpPr>
          <p:cNvPr id="3" name="Title 2">
            <a:extLst>
              <a:ext uri="{FF2B5EF4-FFF2-40B4-BE49-F238E27FC236}">
                <a16:creationId xmlns:a16="http://schemas.microsoft.com/office/drawing/2014/main" id="{4764E8A5-9E97-3946-8C56-4C32EC668C92}"/>
              </a:ext>
            </a:extLst>
          </p:cNvPr>
          <p:cNvSpPr>
            <a:spLocks noGrp="1"/>
          </p:cNvSpPr>
          <p:nvPr>
            <p:ph type="title"/>
          </p:nvPr>
        </p:nvSpPr>
        <p:spPr/>
        <p:txBody>
          <a:bodyPr>
            <a:normAutofit fontScale="90000"/>
          </a:bodyPr>
          <a:lstStyle/>
          <a:p>
            <a:r>
              <a:rPr lang="en-GB" dirty="0"/>
              <a:t>CIEHF SCTA Guidance – </a:t>
            </a:r>
            <a:br>
              <a:rPr lang="en-GB" dirty="0"/>
            </a:br>
            <a:r>
              <a:rPr lang="en-GB" dirty="0"/>
              <a:t>Other relevant information</a:t>
            </a:r>
          </a:p>
        </p:txBody>
      </p:sp>
      <p:pic>
        <p:nvPicPr>
          <p:cNvPr id="4" name="Picture 3">
            <a:extLst>
              <a:ext uri="{FF2B5EF4-FFF2-40B4-BE49-F238E27FC236}">
                <a16:creationId xmlns:a16="http://schemas.microsoft.com/office/drawing/2014/main" id="{71D0470C-9C30-436D-AFDE-EA59B0B07CA3}"/>
              </a:ext>
            </a:extLst>
          </p:cNvPr>
          <p:cNvPicPr>
            <a:picLocks noChangeAspect="1"/>
          </p:cNvPicPr>
          <p:nvPr/>
        </p:nvPicPr>
        <p:blipFill>
          <a:blip r:embed="rId3"/>
          <a:stretch>
            <a:fillRect/>
          </a:stretch>
        </p:blipFill>
        <p:spPr>
          <a:xfrm>
            <a:off x="9597133" y="1944706"/>
            <a:ext cx="2106283" cy="29685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26605736"/>
      </p:ext>
    </p:extLst>
  </p:cSld>
  <p:clrMapOvr>
    <a:masterClrMapping/>
  </p:clrMapOvr>
  <mc:AlternateContent xmlns:mc="http://schemas.openxmlformats.org/markup-compatibility/2006" xmlns:p14="http://schemas.microsoft.com/office/powerpoint/2010/main">
    <mc:Choice Requires="p14">
      <p:transition spd="slow" p14:dur="2000" advTm="100923"/>
    </mc:Choice>
    <mc:Fallback xmlns="">
      <p:transition spd="slow" advTm="10092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EB2CD3-FB16-1968-885D-13FF93D35390}"/>
              </a:ext>
            </a:extLst>
          </p:cNvPr>
          <p:cNvSpPr>
            <a:spLocks noGrp="1"/>
          </p:cNvSpPr>
          <p:nvPr>
            <p:ph idx="1"/>
          </p:nvPr>
        </p:nvSpPr>
        <p:spPr/>
        <p:txBody>
          <a:bodyPr vert="horz" lIns="91440" tIns="45720" rIns="91440" bIns="45720" rtlCol="0" anchor="t">
            <a:normAutofit/>
          </a:bodyPr>
          <a:lstStyle/>
          <a:p>
            <a:pPr marL="514350" indent="-514350">
              <a:buFont typeface="+mj-lt"/>
              <a:buAutoNum type="arabicPeriod"/>
            </a:pPr>
            <a:r>
              <a:rPr lang="en-GB" dirty="0">
                <a:effectLst/>
                <a:ea typeface="Calibri" panose="020F0502020204030204" pitchFamily="34" charset="0"/>
              </a:rPr>
              <a:t>Establish MAHs that have already been identified in relation to the task (e.g. overfill, over-pressurisation). </a:t>
            </a:r>
          </a:p>
          <a:p>
            <a:pPr marL="514350" indent="-514350">
              <a:buFont typeface="+mj-lt"/>
              <a:buAutoNum type="arabicPeriod"/>
            </a:pPr>
            <a:r>
              <a:rPr lang="en-GB" dirty="0"/>
              <a:t>Identify existing safeguards for which credit is being taken (e.g. high-level trip, operators’ response to alarm)</a:t>
            </a:r>
          </a:p>
          <a:p>
            <a:pPr marL="514350" indent="-514350">
              <a:buFont typeface="+mj-lt"/>
              <a:buAutoNum type="arabicPeriod"/>
            </a:pPr>
            <a:r>
              <a:rPr lang="en-GB" dirty="0">
                <a:effectLst/>
                <a:ea typeface="Calibri" panose="020F0502020204030204" pitchFamily="34" charset="0"/>
              </a:rPr>
              <a:t>Establish the existing assessed risk associated with the task.</a:t>
            </a:r>
          </a:p>
          <a:p>
            <a:pPr lvl="1"/>
            <a:r>
              <a:rPr lang="en-GB" dirty="0">
                <a:ea typeface="Calibri" panose="020F0502020204030204" pitchFamily="34" charset="0"/>
              </a:rPr>
              <a:t>If </a:t>
            </a:r>
            <a:r>
              <a:rPr lang="en-GB" b="1" dirty="0">
                <a:ea typeface="Calibri" panose="020F0502020204030204" pitchFamily="34" charset="0"/>
              </a:rPr>
              <a:t>Broadly Acceptable </a:t>
            </a:r>
            <a:r>
              <a:rPr lang="en-GB" dirty="0">
                <a:ea typeface="Calibri" panose="020F0502020204030204" pitchFamily="34" charset="0"/>
              </a:rPr>
              <a:t>– Optimise PIFs/ meet RGP</a:t>
            </a:r>
          </a:p>
          <a:p>
            <a:pPr lvl="1"/>
            <a:r>
              <a:rPr lang="en-GB" dirty="0">
                <a:effectLst/>
                <a:ea typeface="Calibri" panose="020F0502020204030204" pitchFamily="34" charset="0"/>
              </a:rPr>
              <a:t>If </a:t>
            </a:r>
            <a:r>
              <a:rPr lang="en-GB" b="1" dirty="0">
                <a:effectLst/>
                <a:ea typeface="Calibri" panose="020F0502020204030204" pitchFamily="34" charset="0"/>
              </a:rPr>
              <a:t>Tolerable</a:t>
            </a:r>
            <a:r>
              <a:rPr lang="en-GB" dirty="0">
                <a:effectLst/>
                <a:ea typeface="Calibri" panose="020F0502020204030204" pitchFamily="34" charset="0"/>
              </a:rPr>
              <a:t> – Identify opportunities for Hierarchy of Control improvements + </a:t>
            </a:r>
            <a:r>
              <a:rPr lang="en-GB" dirty="0">
                <a:ea typeface="Calibri" panose="020F0502020204030204" pitchFamily="34" charset="0"/>
              </a:rPr>
              <a:t>Optimise PIFs/ meet RGP</a:t>
            </a:r>
          </a:p>
          <a:p>
            <a:pPr lvl="1"/>
            <a:r>
              <a:rPr lang="en-GB" dirty="0">
                <a:effectLst/>
                <a:ea typeface="Calibri" panose="020F0502020204030204" pitchFamily="34" charset="0"/>
              </a:rPr>
              <a:t>If </a:t>
            </a:r>
            <a:r>
              <a:rPr lang="en-GB" b="1" dirty="0">
                <a:effectLst/>
                <a:ea typeface="Calibri" panose="020F0502020204030204" pitchFamily="34" charset="0"/>
              </a:rPr>
              <a:t>Intolerable</a:t>
            </a:r>
            <a:r>
              <a:rPr lang="en-GB" dirty="0">
                <a:effectLst/>
                <a:ea typeface="Calibri" panose="020F0502020204030204" pitchFamily="34" charset="0"/>
              </a:rPr>
              <a:t> – Discuss suitability of SCTA</a:t>
            </a:r>
          </a:p>
        </p:txBody>
      </p:sp>
      <p:sp>
        <p:nvSpPr>
          <p:cNvPr id="3" name="Title 2">
            <a:extLst>
              <a:ext uri="{FF2B5EF4-FFF2-40B4-BE49-F238E27FC236}">
                <a16:creationId xmlns:a16="http://schemas.microsoft.com/office/drawing/2014/main" id="{4764E8A5-9E97-3946-8C56-4C32EC668C92}"/>
              </a:ext>
            </a:extLst>
          </p:cNvPr>
          <p:cNvSpPr>
            <a:spLocks noGrp="1"/>
          </p:cNvSpPr>
          <p:nvPr>
            <p:ph type="title"/>
          </p:nvPr>
        </p:nvSpPr>
        <p:spPr/>
        <p:txBody>
          <a:bodyPr>
            <a:normAutofit/>
          </a:bodyPr>
          <a:lstStyle/>
          <a:p>
            <a:r>
              <a:rPr lang="en-GB" dirty="0"/>
              <a:t>Before an SCTA use an MAHRA to…</a:t>
            </a:r>
          </a:p>
        </p:txBody>
      </p:sp>
    </p:spTree>
    <p:extLst>
      <p:ext uri="{BB962C8B-B14F-4D97-AF65-F5344CB8AC3E}">
        <p14:creationId xmlns:p14="http://schemas.microsoft.com/office/powerpoint/2010/main" val="3671055453"/>
      </p:ext>
    </p:extLst>
  </p:cSld>
  <p:clrMapOvr>
    <a:masterClrMapping/>
  </p:clrMapOvr>
  <mc:AlternateContent xmlns:mc="http://schemas.openxmlformats.org/markup-compatibility/2006" xmlns:p14="http://schemas.microsoft.com/office/powerpoint/2010/main">
    <mc:Choice Requires="p14">
      <p:transition spd="slow" p14:dur="2000" advTm="281674"/>
    </mc:Choice>
    <mc:Fallback xmlns="">
      <p:transition spd="slow" advTm="28167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EB2CD3-FB16-1968-885D-13FF93D35390}"/>
              </a:ext>
            </a:extLst>
          </p:cNvPr>
          <p:cNvSpPr>
            <a:spLocks noGrp="1"/>
          </p:cNvSpPr>
          <p:nvPr>
            <p:ph idx="1"/>
          </p:nvPr>
        </p:nvSpPr>
        <p:spPr>
          <a:xfrm>
            <a:off x="838200" y="1793252"/>
            <a:ext cx="10515600" cy="4900295"/>
          </a:xfrm>
        </p:spPr>
        <p:txBody>
          <a:bodyPr vert="horz" lIns="91440" tIns="45720" rIns="91440" bIns="45720" rtlCol="0" anchor="t">
            <a:normAutofit/>
          </a:bodyPr>
          <a:lstStyle/>
          <a:p>
            <a:pPr marL="514350" indent="-514350">
              <a:buFont typeface="+mj-lt"/>
              <a:buAutoNum type="arabicPeriod" startAt="4"/>
            </a:pPr>
            <a:r>
              <a:rPr lang="en-GB" dirty="0">
                <a:effectLst/>
                <a:ea typeface="Calibri" panose="020F0502020204030204" pitchFamily="34" charset="0"/>
              </a:rPr>
              <a:t>Establish how much credit is being taken for human performance (may not be apparent from the MAHRA)</a:t>
            </a:r>
            <a:endParaRPr lang="en-GB" dirty="0"/>
          </a:p>
        </p:txBody>
      </p:sp>
      <p:sp>
        <p:nvSpPr>
          <p:cNvPr id="3" name="Title 2">
            <a:extLst>
              <a:ext uri="{FF2B5EF4-FFF2-40B4-BE49-F238E27FC236}">
                <a16:creationId xmlns:a16="http://schemas.microsoft.com/office/drawing/2014/main" id="{4764E8A5-9E97-3946-8C56-4C32EC668C92}"/>
              </a:ext>
            </a:extLst>
          </p:cNvPr>
          <p:cNvSpPr>
            <a:spLocks noGrp="1"/>
          </p:cNvSpPr>
          <p:nvPr>
            <p:ph type="title"/>
          </p:nvPr>
        </p:nvSpPr>
        <p:spPr/>
        <p:txBody>
          <a:bodyPr>
            <a:normAutofit/>
          </a:bodyPr>
          <a:lstStyle/>
          <a:p>
            <a:r>
              <a:rPr lang="en-GB" dirty="0"/>
              <a:t>Before an SCTA use an MAHRA to…</a:t>
            </a:r>
          </a:p>
        </p:txBody>
      </p:sp>
      <p:graphicFrame>
        <p:nvGraphicFramePr>
          <p:cNvPr id="4" name="Table 3">
            <a:extLst>
              <a:ext uri="{FF2B5EF4-FFF2-40B4-BE49-F238E27FC236}">
                <a16:creationId xmlns:a16="http://schemas.microsoft.com/office/drawing/2014/main" id="{1B52CABC-3F5E-4358-AAF5-7A8874D38680}"/>
              </a:ext>
            </a:extLst>
          </p:cNvPr>
          <p:cNvGraphicFramePr>
            <a:graphicFrameLocks noGrp="1"/>
          </p:cNvGraphicFramePr>
          <p:nvPr>
            <p:extLst>
              <p:ext uri="{D42A27DB-BD31-4B8C-83A1-F6EECF244321}">
                <p14:modId xmlns:p14="http://schemas.microsoft.com/office/powerpoint/2010/main" val="2653063276"/>
              </p:ext>
            </p:extLst>
          </p:nvPr>
        </p:nvGraphicFramePr>
        <p:xfrm>
          <a:off x="906584" y="2715324"/>
          <a:ext cx="10447216" cy="2491284"/>
        </p:xfrm>
        <a:graphic>
          <a:graphicData uri="http://schemas.openxmlformats.org/drawingml/2006/table">
            <a:tbl>
              <a:tblPr firstRow="1" bandRow="1">
                <a:tableStyleId>{5C22544A-7EE6-4342-B048-85BDC9FD1C3A}</a:tableStyleId>
              </a:tblPr>
              <a:tblGrid>
                <a:gridCol w="1775070">
                  <a:extLst>
                    <a:ext uri="{9D8B030D-6E8A-4147-A177-3AD203B41FA5}">
                      <a16:colId xmlns:a16="http://schemas.microsoft.com/office/drawing/2014/main" val="3741443186"/>
                    </a:ext>
                  </a:extLst>
                </a:gridCol>
                <a:gridCol w="1932876">
                  <a:extLst>
                    <a:ext uri="{9D8B030D-6E8A-4147-A177-3AD203B41FA5}">
                      <a16:colId xmlns:a16="http://schemas.microsoft.com/office/drawing/2014/main" val="941484011"/>
                    </a:ext>
                  </a:extLst>
                </a:gridCol>
                <a:gridCol w="1939714">
                  <a:extLst>
                    <a:ext uri="{9D8B030D-6E8A-4147-A177-3AD203B41FA5}">
                      <a16:colId xmlns:a16="http://schemas.microsoft.com/office/drawing/2014/main" val="2640978994"/>
                    </a:ext>
                  </a:extLst>
                </a:gridCol>
                <a:gridCol w="2399778">
                  <a:extLst>
                    <a:ext uri="{9D8B030D-6E8A-4147-A177-3AD203B41FA5}">
                      <a16:colId xmlns:a16="http://schemas.microsoft.com/office/drawing/2014/main" val="1187283358"/>
                    </a:ext>
                  </a:extLst>
                </a:gridCol>
                <a:gridCol w="2399778">
                  <a:extLst>
                    <a:ext uri="{9D8B030D-6E8A-4147-A177-3AD203B41FA5}">
                      <a16:colId xmlns:a16="http://schemas.microsoft.com/office/drawing/2014/main" val="370502331"/>
                    </a:ext>
                  </a:extLst>
                </a:gridCol>
              </a:tblGrid>
              <a:tr h="370840">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GB" dirty="0">
                          <a:solidFill>
                            <a:schemeClr val="tx1"/>
                          </a:solidFill>
                        </a:rPr>
                        <a:t>Likelihood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a:txBody>
                    <a:bodyPr/>
                    <a:lstStyle/>
                    <a:p>
                      <a:r>
                        <a:rPr lang="en-GB" dirty="0">
                          <a:solidFill>
                            <a:schemeClr val="tx1"/>
                          </a:solidFill>
                        </a:rPr>
                        <a:t>Consequences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chemeClr val="tx1"/>
                          </a:solidFill>
                        </a:rPr>
                        <a:t>Risk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9665950"/>
                  </a:ext>
                </a:extLst>
              </a:tr>
              <a:tr h="457200">
                <a:tc rowSpan="2">
                  <a:txBody>
                    <a:bodyPr/>
                    <a:lstStyle/>
                    <a:p>
                      <a:r>
                        <a:rPr lang="en-GB" dirty="0">
                          <a:solidFill>
                            <a:schemeClr val="tx1"/>
                          </a:solidFill>
                        </a:rPr>
                        <a:t>Human Failures and Safeguards together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GB" dirty="0">
                          <a:solidFill>
                            <a:schemeClr val="tx1"/>
                          </a:solidFill>
                        </a:rPr>
                        <a:t>Very 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rowSpan="2">
                  <a:txBody>
                    <a:bodyPr/>
                    <a:lstStyle/>
                    <a:p>
                      <a:r>
                        <a:rPr lang="en-GB" dirty="0">
                          <a:solidFill>
                            <a:schemeClr val="tx1"/>
                          </a:solidFill>
                        </a:rPr>
                        <a:t>Major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GB" dirty="0">
                          <a:solidFill>
                            <a:schemeClr val="tx1"/>
                          </a:solidFill>
                        </a:rPr>
                        <a:t>TIF ALARP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715262391"/>
                  </a:ext>
                </a:extLst>
              </a:tr>
              <a:tr h="474524">
                <a:tc vMerge="1">
                  <a:txBody>
                    <a:bodyPr/>
                    <a:lstStyle/>
                    <a:p>
                      <a:endParaRPr lang="en-GB"/>
                    </a:p>
                  </a:txBody>
                  <a:tcPr/>
                </a:tc>
                <a:tc gridSpan="2">
                  <a:txBody>
                    <a:bodyPr/>
                    <a:lstStyle/>
                    <a:p>
                      <a:r>
                        <a:rPr lang="en-GB" dirty="0">
                          <a:solidFill>
                            <a:schemeClr val="tx1"/>
                          </a:solidFill>
                        </a:rPr>
                        <a:t>e.g. 0.0001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v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2365544"/>
                  </a:ext>
                </a:extLst>
              </a:tr>
              <a:tr h="45720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Human Failures and Safeguards separated</a:t>
                      </a:r>
                    </a:p>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GB" dirty="0">
                          <a:solidFill>
                            <a:schemeClr val="tx1"/>
                          </a:solidFill>
                        </a:rPr>
                        <a:t>Very 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r>
                        <a:rPr lang="en-GB" dirty="0">
                          <a:solidFill>
                            <a:schemeClr val="tx1"/>
                          </a:solidFill>
                        </a:rPr>
                        <a:t>C – 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Major</a:t>
                      </a:r>
                    </a:p>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GB" dirty="0">
                          <a:solidFill>
                            <a:schemeClr val="tx1"/>
                          </a:solidFill>
                        </a:rPr>
                        <a:t>TIF ALARP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487040673"/>
                  </a:ext>
                </a:extLst>
              </a:tr>
              <a:tr h="457200">
                <a:tc vMerge="1">
                  <a:txBody>
                    <a:bodyPr/>
                    <a:lstStyle/>
                    <a:p>
                      <a:endParaRPr lang="en-GB"/>
                    </a:p>
                  </a:txBody>
                  <a:tcPr/>
                </a:tc>
                <a:tc>
                  <a:txBody>
                    <a:bodyPr/>
                    <a:lstStyle/>
                    <a:p>
                      <a:r>
                        <a:rPr lang="en-GB" dirty="0">
                          <a:solidFill>
                            <a:schemeClr val="tx1"/>
                          </a:solidFill>
                        </a:rPr>
                        <a:t>Failure</a:t>
                      </a:r>
                      <a:br>
                        <a:rPr lang="en-GB" dirty="0">
                          <a:solidFill>
                            <a:schemeClr val="tx1"/>
                          </a:solidFill>
                        </a:rPr>
                      </a:br>
                      <a:r>
                        <a:rPr lang="en-GB" dirty="0">
                          <a:solidFill>
                            <a:schemeClr val="tx1"/>
                          </a:solidFill>
                        </a:rPr>
                        <a:t> 0.1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chemeClr val="tx1"/>
                          </a:solidFill>
                        </a:rPr>
                        <a:t>Control Measures</a:t>
                      </a:r>
                      <a:br>
                        <a:rPr lang="en-GB" dirty="0">
                          <a:solidFill>
                            <a:schemeClr val="tx1"/>
                          </a:solidFill>
                        </a:rPr>
                      </a:br>
                      <a:r>
                        <a:rPr lang="en-GB" dirty="0">
                          <a:solidFill>
                            <a:schemeClr val="tx1"/>
                          </a:solidFill>
                        </a:rPr>
                        <a:t>0.001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2495861"/>
                  </a:ext>
                </a:extLst>
              </a:tr>
            </a:tbl>
          </a:graphicData>
        </a:graphic>
      </p:graphicFrame>
      <p:graphicFrame>
        <p:nvGraphicFramePr>
          <p:cNvPr id="5" name="Table 4">
            <a:extLst>
              <a:ext uri="{FF2B5EF4-FFF2-40B4-BE49-F238E27FC236}">
                <a16:creationId xmlns:a16="http://schemas.microsoft.com/office/drawing/2014/main" id="{30658C7B-BD2C-44C4-BE4E-396233839681}"/>
              </a:ext>
            </a:extLst>
          </p:cNvPr>
          <p:cNvGraphicFramePr>
            <a:graphicFrameLocks noGrp="1"/>
          </p:cNvGraphicFramePr>
          <p:nvPr>
            <p:extLst>
              <p:ext uri="{D42A27DB-BD31-4B8C-83A1-F6EECF244321}">
                <p14:modId xmlns:p14="http://schemas.microsoft.com/office/powerpoint/2010/main" val="228272440"/>
              </p:ext>
            </p:extLst>
          </p:nvPr>
        </p:nvGraphicFramePr>
        <p:xfrm>
          <a:off x="906584" y="5623357"/>
          <a:ext cx="10447216" cy="1188720"/>
        </p:xfrm>
        <a:graphic>
          <a:graphicData uri="http://schemas.openxmlformats.org/drawingml/2006/table">
            <a:tbl>
              <a:tblPr firstRow="1" bandRow="1">
                <a:tableStyleId>{5C22544A-7EE6-4342-B048-85BDC9FD1C3A}</a:tableStyleId>
              </a:tblPr>
              <a:tblGrid>
                <a:gridCol w="1775070">
                  <a:extLst>
                    <a:ext uri="{9D8B030D-6E8A-4147-A177-3AD203B41FA5}">
                      <a16:colId xmlns:a16="http://schemas.microsoft.com/office/drawing/2014/main" val="980203682"/>
                    </a:ext>
                  </a:extLst>
                </a:gridCol>
                <a:gridCol w="1964774">
                  <a:extLst>
                    <a:ext uri="{9D8B030D-6E8A-4147-A177-3AD203B41FA5}">
                      <a16:colId xmlns:a16="http://schemas.microsoft.com/office/drawing/2014/main" val="1334585435"/>
                    </a:ext>
                  </a:extLst>
                </a:gridCol>
                <a:gridCol w="1913860">
                  <a:extLst>
                    <a:ext uri="{9D8B030D-6E8A-4147-A177-3AD203B41FA5}">
                      <a16:colId xmlns:a16="http://schemas.microsoft.com/office/drawing/2014/main" val="3654963994"/>
                    </a:ext>
                  </a:extLst>
                </a:gridCol>
                <a:gridCol w="2371061">
                  <a:extLst>
                    <a:ext uri="{9D8B030D-6E8A-4147-A177-3AD203B41FA5}">
                      <a16:colId xmlns:a16="http://schemas.microsoft.com/office/drawing/2014/main" val="2236594289"/>
                    </a:ext>
                  </a:extLst>
                </a:gridCol>
                <a:gridCol w="2422451">
                  <a:extLst>
                    <a:ext uri="{9D8B030D-6E8A-4147-A177-3AD203B41FA5}">
                      <a16:colId xmlns:a16="http://schemas.microsoft.com/office/drawing/2014/main" val="2253603633"/>
                    </a:ext>
                  </a:extLst>
                </a:gridCol>
              </a:tblGrid>
              <a:tr h="45720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Human Failures and Safeguards separated (2)</a:t>
                      </a:r>
                    </a:p>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GB" b="0" i="0" dirty="0">
                          <a:solidFill>
                            <a:schemeClr val="tx1"/>
                          </a:solidFill>
                        </a:rPr>
                        <a:t>Very 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chemeClr val="tx1"/>
                          </a:solidFill>
                        </a:rPr>
                        <a:t>Major</a:t>
                      </a:r>
                    </a:p>
                    <a:p>
                      <a:endParaRPr lang="en-GB"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GB" b="0" dirty="0">
                          <a:solidFill>
                            <a:schemeClr val="tx1"/>
                          </a:solidFill>
                        </a:rPr>
                        <a:t>TIF ALARP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153614079"/>
                  </a:ext>
                </a:extLst>
              </a:tr>
              <a:tr h="457200">
                <a:tc vMerge="1">
                  <a:txBody>
                    <a:bodyPr/>
                    <a:lstStyle/>
                    <a:p>
                      <a:endParaRPr lang="en-GB"/>
                    </a:p>
                  </a:txBody>
                  <a:tcPr/>
                </a:tc>
                <a:tc>
                  <a:txBody>
                    <a:bodyPr/>
                    <a:lstStyle/>
                    <a:p>
                      <a:r>
                        <a:rPr lang="en-GB" dirty="0">
                          <a:solidFill>
                            <a:schemeClr val="tx1"/>
                          </a:solidFill>
                        </a:rPr>
                        <a:t>Failure</a:t>
                      </a:r>
                    </a:p>
                    <a:p>
                      <a:r>
                        <a:rPr lang="en-GB" dirty="0">
                          <a:solidFill>
                            <a:schemeClr val="tx1"/>
                          </a:solidFill>
                        </a:rPr>
                        <a:t> </a:t>
                      </a:r>
                      <a:r>
                        <a:rPr lang="en-GB" dirty="0">
                          <a:solidFill>
                            <a:schemeClr val="tx1"/>
                          </a:solidFill>
                          <a:highlight>
                            <a:srgbClr val="FF0000"/>
                          </a:highlight>
                        </a:rPr>
                        <a:t>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a:solidFill>
                            <a:schemeClr val="tx1"/>
                          </a:solidFill>
                        </a:rPr>
                        <a:t>Control M</a:t>
                      </a:r>
                    </a:p>
                    <a:p>
                      <a:r>
                        <a:rPr lang="en-GB" dirty="0">
                          <a:solidFill>
                            <a:schemeClr val="tx1"/>
                          </a:solidFill>
                        </a:rPr>
                        <a:t>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5411066"/>
                  </a:ext>
                </a:extLst>
              </a:tr>
            </a:tbl>
          </a:graphicData>
        </a:graphic>
      </p:graphicFrame>
      <p:sp>
        <p:nvSpPr>
          <p:cNvPr id="6" name="Content Placeholder 1">
            <a:extLst>
              <a:ext uri="{FF2B5EF4-FFF2-40B4-BE49-F238E27FC236}">
                <a16:creationId xmlns:a16="http://schemas.microsoft.com/office/drawing/2014/main" id="{5CB7599E-040B-4864-A002-6D1C6928EDF5}"/>
              </a:ext>
            </a:extLst>
          </p:cNvPr>
          <p:cNvSpPr txBox="1">
            <a:spLocks/>
          </p:cNvSpPr>
          <p:nvPr/>
        </p:nvSpPr>
        <p:spPr>
          <a:xfrm>
            <a:off x="894902" y="5262561"/>
            <a:ext cx="10515600" cy="392696"/>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i="1" dirty="0">
                <a:ea typeface="Calibri" panose="020F0502020204030204" pitchFamily="34" charset="0"/>
              </a:rPr>
              <a:t>But what if?</a:t>
            </a:r>
            <a:endParaRPr lang="en-GB" sz="2400" i="1" dirty="0"/>
          </a:p>
        </p:txBody>
      </p:sp>
    </p:spTree>
    <p:extLst>
      <p:ext uri="{BB962C8B-B14F-4D97-AF65-F5344CB8AC3E}">
        <p14:creationId xmlns:p14="http://schemas.microsoft.com/office/powerpoint/2010/main" val="2890748058"/>
      </p:ext>
    </p:extLst>
  </p:cSld>
  <p:clrMapOvr>
    <a:masterClrMapping/>
  </p:clrMapOvr>
  <mc:AlternateContent xmlns:mc="http://schemas.openxmlformats.org/markup-compatibility/2006" xmlns:p14="http://schemas.microsoft.com/office/powerpoint/2010/main">
    <mc:Choice Requires="p14">
      <p:transition spd="slow" p14:dur="2000" advTm="146520"/>
    </mc:Choice>
    <mc:Fallback xmlns="">
      <p:transition spd="slow" advTm="146520"/>
    </mc:Fallback>
  </mc:AlternateContent>
  <p:extLst>
    <p:ext uri="{3A86A75C-4F4B-4683-9AE1-C65F6400EC91}">
      <p14:laserTraceLst xmlns:p14="http://schemas.microsoft.com/office/powerpoint/2010/main">
        <p14:tracePtLst>
          <p14:tracePt t="96007" x="3598863" y="6811963"/>
          <p14:tracePt t="96014" x="3606800" y="6794500"/>
          <p14:tracePt t="96022" x="3635375" y="6784975"/>
          <p14:tracePt t="96038" x="3671888" y="6748463"/>
          <p14:tracePt t="96111" x="3679825" y="6738938"/>
          <p14:tracePt t="96127" x="3679825" y="6692900"/>
          <p14:tracePt t="96134" x="3698875" y="6656388"/>
          <p14:tracePt t="96142" x="3698875" y="6611938"/>
          <p14:tracePt t="96150" x="3716338" y="6556375"/>
          <p14:tracePt t="96158" x="3716338" y="6529388"/>
          <p14:tracePt t="96166" x="3716338" y="6519863"/>
          <p14:tracePt t="96174" x="3716338" y="6502400"/>
          <p14:tracePt t="96326" x="3708400" y="6492875"/>
          <p14:tracePt t="96343" x="3662363" y="6456363"/>
          <p14:tracePt t="96350" x="3635375" y="6429375"/>
          <p14:tracePt t="96358" x="3579813" y="6410325"/>
          <p14:tracePt t="96366" x="3570288" y="6392863"/>
          <p14:tracePt t="96374" x="3525838" y="6383338"/>
          <p14:tracePt t="96382" x="3489325" y="6346825"/>
          <p14:tracePt t="96390" x="3460750" y="6346825"/>
          <p14:tracePt t="96398" x="3443288" y="6337300"/>
          <p14:tracePt t="96406" x="3416300" y="6319838"/>
          <p14:tracePt t="96438" x="3387725" y="6319838"/>
          <p14:tracePt t="96470" x="3379788" y="6319838"/>
          <p14:tracePt t="96477" x="3333750" y="6300788"/>
          <p14:tracePt t="96486" x="3314700" y="6291263"/>
          <p14:tracePt t="96496" x="3306763" y="6291263"/>
          <p14:tracePt t="96502" x="3287713" y="6291263"/>
          <p14:tracePt t="96513" x="3278188" y="6291263"/>
          <p14:tracePt t="96519" x="3214688" y="6291263"/>
          <p14:tracePt t="96526" x="3168650" y="6291263"/>
          <p14:tracePt t="96534" x="3068638" y="6291263"/>
          <p14:tracePt t="96544" x="3022600" y="6291263"/>
          <p14:tracePt t="96551" x="2968625" y="6300788"/>
          <p14:tracePt t="96558" x="2940050" y="6319838"/>
          <p14:tracePt t="96566" x="2886075" y="6319838"/>
          <p14:tracePt t="96574" x="2859088" y="6327775"/>
          <p14:tracePt t="96582" x="2822575" y="6364288"/>
          <p14:tracePt t="96590" x="2813050" y="6364288"/>
          <p14:tracePt t="96654" x="2794000" y="6373813"/>
          <p14:tracePt t="96679" x="2794000" y="6392863"/>
          <p14:tracePt t="96686" x="2794000" y="6437313"/>
          <p14:tracePt t="96695" x="2794000" y="6446838"/>
          <p14:tracePt t="96702" x="2794000" y="6465888"/>
          <p14:tracePt t="96711" x="2794000" y="6492875"/>
          <p14:tracePt t="96718" x="2794000" y="6502400"/>
          <p14:tracePt t="96726" x="2794000" y="6519863"/>
          <p14:tracePt t="96737" x="2786063" y="6546850"/>
          <p14:tracePt t="96745" x="2786063" y="6575425"/>
          <p14:tracePt t="96754" x="2786063" y="6602413"/>
          <p14:tracePt t="96760" x="2786063" y="6638925"/>
          <p14:tracePt t="96766" x="2786063" y="6648450"/>
          <p14:tracePt t="96774" x="2822575" y="6692900"/>
          <p14:tracePt t="96782" x="2822575" y="6711950"/>
          <p14:tracePt t="96790" x="2849563" y="6738938"/>
          <p14:tracePt t="96798" x="2867025" y="6748463"/>
          <p14:tracePt t="96808" x="2876550" y="6765925"/>
          <p14:tracePt t="96817" x="2895600" y="6775450"/>
          <p14:tracePt t="96833" x="2903538" y="6794500"/>
          <p14:tracePt t="96846" x="2913063" y="6802438"/>
          <p14:tracePt t="96854" x="2932113" y="6802438"/>
          <p14:tracePt t="96862" x="2959100" y="6821488"/>
          <p14:tracePt t="96872" x="2976563" y="6831013"/>
          <p14:tracePt t="96882" x="3022600" y="6848475"/>
          <p14:tracePt t="97030" x="3370263" y="6831013"/>
          <p14:tracePt t="97038" x="3397250" y="6821488"/>
          <p14:tracePt t="97045" x="3406775" y="6784975"/>
          <p14:tracePt t="97071" x="3424238" y="6757988"/>
          <p14:tracePt t="97080" x="3424238" y="6702425"/>
          <p14:tracePt t="97087" x="3460750" y="6656388"/>
          <p14:tracePt t="97095" x="3460750" y="6638925"/>
          <p14:tracePt t="97102" x="3479800" y="6592888"/>
          <p14:tracePt t="97110" x="3479800" y="6565900"/>
          <p14:tracePt t="97118" x="3489325" y="6529388"/>
          <p14:tracePt t="97134" x="3489325" y="6519863"/>
          <p14:tracePt t="97150" x="3489325" y="6492875"/>
          <p14:tracePt t="97166" x="3489325" y="6473825"/>
          <p14:tracePt t="97175" x="3489325" y="6465888"/>
          <p14:tracePt t="97183" x="3489325" y="6456363"/>
          <p14:tracePt t="97190" x="3489325" y="6429375"/>
          <p14:tracePt t="97200" x="3489325" y="6410325"/>
          <p14:tracePt t="97206" x="3489325" y="6400800"/>
          <p14:tracePt t="97214" x="3489325" y="6383338"/>
          <p14:tracePt t="97234" x="3489325" y="6356350"/>
          <p14:tracePt t="97295" x="3489325" y="6346825"/>
          <p14:tracePt t="97302" x="3470275" y="6310313"/>
          <p14:tracePt t="97322" x="3443288" y="6300788"/>
          <p14:tracePt t="97336" x="3443288" y="6283325"/>
          <p14:tracePt t="97342" x="3424238" y="6273800"/>
          <p14:tracePt t="97358" x="3416300" y="6273800"/>
          <p14:tracePt t="97406" x="3397250" y="6273800"/>
          <p14:tracePt t="97422" x="3387725" y="6273800"/>
          <p14:tracePt t="97456" x="3370263" y="6273800"/>
          <p14:tracePt t="97646" x="3360738" y="6273800"/>
          <p14:tracePt t="97767" x="3351213" y="6291263"/>
          <p14:tracePt t="97777" x="3333750" y="6300788"/>
          <p14:tracePt t="97791" x="3333750" y="6319838"/>
          <p14:tracePt t="97815" x="3333750" y="6327775"/>
          <p14:tracePt t="97822" x="3324225" y="6337300"/>
          <p14:tracePt t="97854" x="3324225" y="6356350"/>
          <p14:tracePt t="97863" x="3306763" y="6364288"/>
          <p14:tracePt t="97870" x="3306763" y="6383338"/>
          <p14:tracePt t="97878" x="3306763" y="6392863"/>
          <p14:tracePt t="97886" x="3297238" y="6410325"/>
          <p14:tracePt t="97895" x="3278188" y="6419850"/>
          <p14:tracePt t="97902" x="3270250" y="6437313"/>
          <p14:tracePt t="98246" x="3270250" y="6446838"/>
          <p14:tracePt t="98310" x="3270250" y="6456363"/>
          <p14:tracePt t="98407" x="3270250" y="6492875"/>
          <p14:tracePt t="98417" x="3270250" y="6519863"/>
          <p14:tracePt t="98426" x="3251200" y="6546850"/>
          <p14:tracePt t="98448" x="3251200" y="6565900"/>
          <p14:tracePt t="98455" x="3241675" y="6575425"/>
          <p14:tracePt t="98518" x="3241675" y="6592888"/>
          <p14:tracePt t="98526" x="3241675" y="6602413"/>
          <p14:tracePt t="98542" x="3241675" y="6619875"/>
          <p14:tracePt t="98687" x="3241675" y="6629400"/>
          <p14:tracePt t="98785" x="3241675" y="6638925"/>
          <p14:tracePt t="98801" x="3260725" y="6638925"/>
          <p14:tracePt t="98870" x="3270250" y="6638925"/>
          <p14:tracePt t="98886" x="3278188" y="6638925"/>
          <p14:tracePt t="99006" x="3314700" y="6638925"/>
          <p14:tracePt t="99013" x="3343275" y="6656388"/>
          <p14:tracePt t="99031" x="3351213" y="6675438"/>
          <p14:tracePt t="99038" x="3370263" y="6684963"/>
          <p14:tracePt t="99094" x="3379788" y="6684963"/>
          <p14:tracePt t="99102" x="3397250" y="6684963"/>
          <p14:tracePt t="99110" x="3406775" y="6684963"/>
          <p14:tracePt t="99143" x="3424238" y="6684963"/>
          <p14:tracePt t="99150" x="3452813" y="6684963"/>
          <p14:tracePt t="99166" x="3460750" y="6684963"/>
          <p14:tracePt t="99190" x="3479800" y="6684963"/>
          <p14:tracePt t="99207" x="3489325" y="6684963"/>
          <p14:tracePt t="99219" x="3516313" y="6684963"/>
          <p14:tracePt t="99235" x="3533775" y="6684963"/>
          <p14:tracePt t="99247" x="3562350" y="6684963"/>
          <p14:tracePt t="99278" x="3589338" y="6684963"/>
          <p14:tracePt t="99286" x="3606800" y="6665913"/>
          <p14:tracePt t="99408" x="3606800" y="6656388"/>
          <p14:tracePt t="99432" x="3606800" y="6629400"/>
          <p14:tracePt t="99448" x="3616325" y="6611938"/>
          <p14:tracePt t="100215" x="3616325" y="6619875"/>
          <p14:tracePt t="100253" x="3616325" y="6629400"/>
          <p14:tracePt t="100287" x="3616325" y="6656388"/>
          <p14:tracePt t="100311" x="3616325" y="6675438"/>
          <p14:tracePt t="100334" x="3616325" y="6684963"/>
          <p14:tracePt t="100382" x="3616325" y="6692900"/>
          <p14:tracePt t="100390" x="3616325" y="6721475"/>
          <p14:tracePt t="100407" x="3616325" y="6738938"/>
          <p14:tracePt t="100430" x="3616325" y="6748463"/>
          <p14:tracePt t="100438" x="3616325" y="6765925"/>
          <p14:tracePt t="100726" x="3598863" y="6775450"/>
          <p14:tracePt t="101615" x="3598863" y="6757988"/>
          <p14:tracePt t="101622" x="3606800" y="6748463"/>
          <p14:tracePt t="101719" x="3616325" y="6748463"/>
          <p14:tracePt t="101734" x="3625850" y="6748463"/>
          <p14:tracePt t="101842" x="3662363" y="6748463"/>
          <p14:tracePt t="101849" x="3671888" y="6748463"/>
          <p14:tracePt t="101857" x="3679825" y="6748463"/>
          <p14:tracePt t="101878" x="3698875" y="6748463"/>
          <p14:tracePt t="101886" x="3725863" y="6748463"/>
          <p14:tracePt t="101896" x="3752850" y="6748463"/>
          <p14:tracePt t="101904" x="3771900" y="6765925"/>
          <p14:tracePt t="101911" x="3798888" y="6765925"/>
          <p14:tracePt t="101918" x="3808413" y="6775450"/>
          <p14:tracePt t="101958" x="3825875" y="6775450"/>
          <p14:tracePt t="101974" x="3871913" y="6775450"/>
          <p14:tracePt t="101982" x="3944938" y="6794500"/>
          <p14:tracePt t="101990" x="4073525" y="6838950"/>
          <p14:tracePt t="102382" x="5378450" y="6821488"/>
          <p14:tracePt t="102390" x="5387975" y="6811963"/>
          <p14:tracePt t="102398" x="5407025" y="6794500"/>
          <p14:tracePt t="102406" x="5434013" y="6784975"/>
          <p14:tracePt t="102422" x="5443538" y="6784975"/>
          <p14:tracePt t="102438" x="5461000" y="6765925"/>
          <p14:tracePt t="102457" x="5507038" y="6748463"/>
          <p14:tracePt t="102465" x="5516563" y="6738938"/>
          <p14:tracePt t="102473" x="5534025" y="6729413"/>
          <p14:tracePt t="102488" x="5561013" y="6711950"/>
          <p14:tracePt t="102599" x="5570538" y="6711950"/>
          <p14:tracePt t="103030" x="5580063" y="6702425"/>
          <p14:tracePt t="103062" x="5580063" y="6684963"/>
          <p14:tracePt t="103078" x="5597525" y="6675438"/>
          <p14:tracePt t="103095" x="5607050" y="6656388"/>
          <p14:tracePt t="103111" x="5626100" y="6648450"/>
          <p14:tracePt t="103118" x="5634038" y="6629400"/>
          <p14:tracePt t="104790" x="5653088" y="6619875"/>
          <p14:tracePt t="104798" x="5653088" y="6611938"/>
          <p14:tracePt t="104935" x="5653088" y="6592888"/>
          <p14:tracePt t="104942" x="5653088" y="6583363"/>
          <p14:tracePt t="104950" x="5653088" y="6556375"/>
          <p14:tracePt t="104958" x="5662613" y="6538913"/>
          <p14:tracePt t="104972" x="5689600" y="6529388"/>
          <p14:tracePt t="104974" x="5708650" y="6510338"/>
          <p14:tracePt t="105118" x="5699125" y="6502400"/>
          <p14:tracePt t="105126" x="5699125" y="6483350"/>
          <p14:tracePt t="105134" x="5689600" y="6473825"/>
          <p14:tracePt t="105142" x="5670550" y="6456363"/>
          <p14:tracePt t="105158" x="5662613" y="6456363"/>
          <p14:tracePt t="105178" x="5653088" y="6456363"/>
          <p14:tracePt t="105215" x="5634038" y="6456363"/>
          <p14:tracePt t="105223" x="5626100" y="6456363"/>
          <p14:tracePt t="105233" x="5580063" y="6446838"/>
          <p14:tracePt t="105247" x="5561013" y="6446838"/>
          <p14:tracePt t="105262" x="5553075" y="6446838"/>
          <p14:tracePt t="105318" x="5524500" y="6446838"/>
          <p14:tracePt t="105342" x="5507038" y="6429375"/>
          <p14:tracePt t="105350" x="5480050" y="6429375"/>
          <p14:tracePt t="105358" x="5443538" y="6400800"/>
          <p14:tracePt t="105366" x="5434013" y="6400800"/>
          <p14:tracePt t="105383" x="5424488" y="6383338"/>
          <p14:tracePt t="105390" x="5387975" y="6364288"/>
          <p14:tracePt t="105407" x="5360988" y="6337300"/>
          <p14:tracePt t="105414" x="5360988" y="6283325"/>
          <p14:tracePt t="105423" x="5324475" y="6210300"/>
          <p14:tracePt t="105433" x="5297488" y="6108700"/>
          <p14:tracePt t="105441" x="5241925" y="6027738"/>
          <p14:tracePt t="105448" x="5195888" y="5899150"/>
          <p14:tracePt t="105455" x="5122863" y="5762625"/>
          <p14:tracePt t="105462" x="5105400" y="5661025"/>
          <p14:tracePt t="105477" x="5105400" y="5561013"/>
          <p14:tracePt t="105481" x="5105400" y="5487988"/>
          <p14:tracePt t="105488" x="5105400" y="5424488"/>
          <p14:tracePt t="105494" x="5105400" y="5332413"/>
          <p14:tracePt t="105503" x="5105400" y="5295900"/>
          <p14:tracePt t="105510" x="5105400" y="5251450"/>
          <p14:tracePt t="105518" x="5105400" y="5232400"/>
          <p14:tracePt t="105542" x="5105400" y="5222875"/>
          <p14:tracePt t="105569" x="5105400" y="5195888"/>
          <p14:tracePt t="105578" x="5114925" y="5178425"/>
          <p14:tracePt t="105583" x="5122863" y="5168900"/>
          <p14:tracePt t="105646" x="5141913" y="5159375"/>
          <p14:tracePt t="105658" x="5151438" y="5141913"/>
          <p14:tracePt t="105663" x="5178425" y="5113338"/>
          <p14:tracePt t="105674" x="5195888" y="5095875"/>
          <p14:tracePt t="105682" x="5205413" y="5086350"/>
          <p14:tracePt t="105702" x="5224463" y="5040313"/>
          <p14:tracePt t="105710" x="5224463" y="5022850"/>
          <p14:tracePt t="105719" x="5224463" y="5013325"/>
          <p14:tracePt t="105726" x="5232400" y="5003800"/>
          <p14:tracePt t="106014" x="5268913" y="5022850"/>
          <p14:tracePt t="106281" x="5268913" y="5032375"/>
          <p14:tracePt t="106334" x="5268913" y="5013325"/>
          <p14:tracePt t="106342" x="5268913" y="4986338"/>
          <p14:tracePt t="106353" x="5268913" y="4976813"/>
          <p14:tracePt t="106368" x="5268913" y="4959350"/>
          <p14:tracePt t="106376" x="5268913" y="4949825"/>
          <p14:tracePt t="106399" x="5268913" y="4922838"/>
          <p14:tracePt t="106471" x="5268913" y="4903788"/>
          <p14:tracePt t="106487" x="5278438" y="4894263"/>
          <p14:tracePt t="106503" x="5278438" y="4884738"/>
          <p14:tracePt t="106510" x="5297488" y="4848225"/>
          <p14:tracePt t="106518" x="5297488" y="4840288"/>
          <p14:tracePt t="106526" x="5297488" y="4811713"/>
          <p14:tracePt t="106534" x="5297488" y="4784725"/>
          <p14:tracePt t="106542" x="5297488" y="4767263"/>
          <p14:tracePt t="106550" x="5297488" y="4757738"/>
          <p14:tracePt t="106558" x="5297488" y="4738688"/>
          <p14:tracePt t="106574" x="5297488" y="4694238"/>
          <p14:tracePt t="106591" x="5297488" y="4684713"/>
          <p14:tracePt t="106663" x="5297488" y="4665663"/>
          <p14:tracePt t="106678" x="5287963" y="4657725"/>
          <p14:tracePt t="106686" x="5278438" y="4638675"/>
          <p14:tracePt t="106702" x="5278438" y="4629150"/>
          <p14:tracePt t="106710" x="5260975" y="4602163"/>
          <p14:tracePt t="106726" x="5241925" y="4548188"/>
          <p14:tracePt t="106734" x="5232400" y="4538663"/>
          <p14:tracePt t="106743" x="5232400" y="4492625"/>
          <p14:tracePt t="106759" x="5232400" y="4475163"/>
          <p14:tracePt t="106855" x="5214938" y="4465638"/>
          <p14:tracePt t="106945" x="5205413" y="4465638"/>
          <p14:tracePt t="106954" x="5187950" y="4483100"/>
          <p14:tracePt t="106972" x="5187950" y="4492625"/>
          <p14:tracePt t="106974" x="5187950" y="4519613"/>
          <p14:tracePt t="106982" x="5187950" y="4538663"/>
          <p14:tracePt t="106990" x="5187950" y="4565650"/>
          <p14:tracePt t="107000" x="5187950" y="4592638"/>
          <p14:tracePt t="107010" x="5187950" y="4611688"/>
          <p14:tracePt t="107015" x="5187950" y="4621213"/>
          <p14:tracePt t="107024" x="5187950" y="4638675"/>
          <p14:tracePt t="107039" x="5187950" y="4665663"/>
          <p14:tracePt t="107046" x="5187950" y="4675188"/>
          <p14:tracePt t="107062" x="5187950" y="4694238"/>
          <p14:tracePt t="107070" x="5195888" y="4721225"/>
          <p14:tracePt t="107078" x="5195888" y="4730750"/>
          <p14:tracePt t="107091" x="5195888" y="4748213"/>
          <p14:tracePt t="107098" x="5195888" y="4757738"/>
          <p14:tracePt t="107103" x="5195888" y="4775200"/>
          <p14:tracePt t="107110" x="5214938" y="4821238"/>
          <p14:tracePt t="107119" x="5214938" y="4848225"/>
          <p14:tracePt t="107126" x="5214938" y="4876800"/>
          <p14:tracePt t="107135" x="5214938" y="4903788"/>
          <p14:tracePt t="107142" x="5214938" y="4959350"/>
          <p14:tracePt t="107153" x="5224463" y="4986338"/>
          <p14:tracePt t="107175" x="5224463" y="5003800"/>
          <p14:tracePt t="107254" x="5224463" y="5032375"/>
          <p14:tracePt t="107303" x="5224463" y="5040313"/>
          <p14:tracePt t="107326" x="5224463" y="5059363"/>
          <p14:tracePt t="107334" x="5224463" y="5068888"/>
          <p14:tracePt t="107349" x="5241925" y="5113338"/>
          <p14:tracePt t="107375" x="5241925" y="5132388"/>
          <p14:tracePt t="107382" x="5241925" y="5141913"/>
          <p14:tracePt t="107414" x="5241925" y="5168900"/>
          <p14:tracePt t="107462" x="5260975" y="5205413"/>
          <p14:tracePt t="107689" x="5268913" y="5214938"/>
          <p14:tracePt t="108503" x="5268913" y="5195888"/>
          <p14:tracePt t="108510" x="5268913" y="5186363"/>
          <p14:tracePt t="108518" x="5268913" y="5168900"/>
          <p14:tracePt t="108526" x="5268913" y="5159375"/>
          <p14:tracePt t="108534" x="5268913" y="5132388"/>
          <p14:tracePt t="108543" x="5268913" y="5113338"/>
          <p14:tracePt t="108550" x="5268913" y="5105400"/>
          <p14:tracePt t="108557" x="5268913" y="5059363"/>
          <p14:tracePt t="108566" x="5268913" y="5040313"/>
          <p14:tracePt t="108573" x="5268913" y="5003800"/>
          <p14:tracePt t="108582" x="5268913" y="4967288"/>
          <p14:tracePt t="108595" x="5268913" y="4922838"/>
          <p14:tracePt t="108600" x="5268913" y="4867275"/>
          <p14:tracePt t="108610" x="5268913" y="4821238"/>
          <p14:tracePt t="108615" x="5268913" y="4803775"/>
          <p14:tracePt t="108622" x="5268913" y="4794250"/>
          <p14:tracePt t="108630" x="5268913" y="4767263"/>
          <p14:tracePt t="108638" x="5268913" y="4738688"/>
          <p14:tracePt t="108646" x="5268913" y="4702175"/>
          <p14:tracePt t="108654" x="5268913" y="4694238"/>
          <p14:tracePt t="108662" x="5268913" y="4675188"/>
          <p14:tracePt t="108679" x="5251450" y="4648200"/>
          <p14:tracePt t="108686" x="5232400" y="4602163"/>
          <p14:tracePt t="108694" x="5232400" y="4584700"/>
          <p14:tracePt t="108702" x="5205413" y="4519613"/>
          <p14:tracePt t="108710" x="5205413" y="4511675"/>
          <p14:tracePt t="108718" x="5187950" y="4475163"/>
          <p14:tracePt t="108729" x="5187950" y="4446588"/>
          <p14:tracePt t="108737" x="5187950" y="4438650"/>
          <p14:tracePt t="108747" x="5187950" y="4419600"/>
          <p14:tracePt t="108751" x="5187950" y="4373563"/>
          <p14:tracePt t="108757" x="5168900" y="4346575"/>
          <p14:tracePt t="108767" x="5168900" y="4319588"/>
          <p14:tracePt t="108775" x="5168900" y="4283075"/>
          <p14:tracePt t="108782" x="5151438" y="4210050"/>
          <p14:tracePt t="108798" x="5114925" y="4164013"/>
          <p14:tracePt t="108817" x="5105400" y="4127500"/>
          <p14:tracePt t="108927" x="5105400" y="4100513"/>
          <p14:tracePt t="109024" x="5105400" y="4073525"/>
          <p14:tracePt t="109032" x="5105400" y="4054475"/>
          <p14:tracePt t="109063" x="5086350" y="4044950"/>
          <p14:tracePt t="109126" x="5078413" y="4027488"/>
          <p14:tracePt t="109142" x="5059363" y="4027488"/>
          <p14:tracePt t="109150" x="5032375" y="4017963"/>
          <p14:tracePt t="109157" x="5022850" y="4000500"/>
          <p14:tracePt t="109166" x="5005388" y="3990975"/>
          <p14:tracePt t="109175" x="4995863" y="3990975"/>
          <p14:tracePt t="109192" x="4976813" y="3990975"/>
          <p14:tracePt t="109207" x="4968875" y="3990975"/>
          <p14:tracePt t="109225" x="4949825" y="3990975"/>
          <p14:tracePt t="109239" x="4922838" y="3990975"/>
          <p14:tracePt t="109262" x="4913313" y="3990975"/>
          <p14:tracePt t="109286" x="4895850" y="3990975"/>
          <p14:tracePt t="109310" x="4886325" y="3990975"/>
          <p14:tracePt t="109326" x="4876800" y="4008438"/>
          <p14:tracePt t="109335" x="4857750" y="4008438"/>
          <p14:tracePt t="109343" x="4849813" y="4017963"/>
          <p14:tracePt t="109350" x="4830763" y="4037013"/>
          <p14:tracePt t="109359" x="4821238" y="4064000"/>
          <p14:tracePt t="109366" x="4784725" y="4081463"/>
          <p14:tracePt t="109380" x="4776788" y="4090988"/>
          <p14:tracePt t="109387" x="4740275" y="4137025"/>
          <p14:tracePt t="109399" x="4721225" y="4191000"/>
          <p14:tracePt t="109406" x="4721225" y="4219575"/>
          <p14:tracePt t="109414" x="4684713" y="4292600"/>
          <p14:tracePt t="109423" x="4684713" y="4365625"/>
          <p14:tracePt t="109430" x="4684713" y="4410075"/>
          <p14:tracePt t="109438" x="4684713" y="4483100"/>
          <p14:tracePt t="109446" x="4684713" y="4548188"/>
          <p14:tracePt t="109456" x="4684713" y="4584700"/>
          <p14:tracePt t="109465" x="4684713" y="4629150"/>
          <p14:tracePt t="109472" x="4684713" y="4657725"/>
          <p14:tracePt t="109481" x="4675188" y="4675188"/>
          <p14:tracePt t="109486" x="4675188" y="4684713"/>
          <p14:tracePt t="109518" x="4675188" y="4702175"/>
          <p14:tracePt t="109526" x="4675188" y="4711700"/>
          <p14:tracePt t="109534" x="4675188" y="4730750"/>
          <p14:tracePt t="109542" x="4675188" y="4775200"/>
          <p14:tracePt t="109553" x="4675188" y="4803775"/>
          <p14:tracePt t="109562" x="4657725" y="4848225"/>
          <p14:tracePt t="109567" x="4657725" y="4884738"/>
          <p14:tracePt t="109575" x="4657725" y="4913313"/>
          <p14:tracePt t="109582" x="4657725" y="4940300"/>
          <p14:tracePt t="109592" x="4657725" y="4995863"/>
          <p14:tracePt t="109598" x="4638675" y="5022850"/>
          <p14:tracePt t="109608" x="4630738" y="5040313"/>
          <p14:tracePt t="109617" x="4611688" y="5049838"/>
          <p14:tracePt t="109630" x="4611688" y="5059363"/>
          <p14:tracePt t="109655" x="4611688" y="5076825"/>
          <p14:tracePt t="109662" x="4611688" y="5086350"/>
          <p14:tracePt t="109672" x="4602163" y="5105400"/>
          <p14:tracePt t="109683" x="4602163" y="5149850"/>
          <p14:tracePt t="109687" x="4602163" y="5178425"/>
          <p14:tracePt t="109696" x="4602163" y="5205413"/>
          <p14:tracePt t="109702" x="4602163" y="5241925"/>
          <p14:tracePt t="109710" x="4602163" y="5251450"/>
          <p14:tracePt t="109718" x="4602163" y="5295900"/>
          <p14:tracePt t="109731" x="4602163" y="5324475"/>
          <p14:tracePt t="109737" x="4602163" y="5351463"/>
          <p14:tracePt t="109744" x="4602163" y="5368925"/>
          <p14:tracePt t="109751" x="4594225" y="5378450"/>
          <p14:tracePt t="109759" x="4594225" y="5397500"/>
          <p14:tracePt t="109766" x="4594225" y="5424488"/>
          <p14:tracePt t="109776" x="4594225" y="5470525"/>
          <p14:tracePt t="109782" x="4575175" y="5524500"/>
          <p14:tracePt t="109800" x="4575175" y="5561013"/>
          <p14:tracePt t="109806" x="4575175" y="5597525"/>
          <p14:tracePt t="109815" x="4575175" y="5607050"/>
          <p14:tracePt t="109822" x="4575175" y="5624513"/>
          <p14:tracePt t="109910" x="4557713" y="5634038"/>
          <p14:tracePt t="109958" x="4548188" y="5643563"/>
          <p14:tracePt t="109975" x="4548188" y="5661025"/>
          <p14:tracePt t="110006" x="4548188" y="5670550"/>
          <p14:tracePt t="110022" x="4548188" y="5689600"/>
          <p14:tracePt t="110046" x="4548188" y="5716588"/>
          <p14:tracePt t="110152" x="4548188" y="5726113"/>
          <p14:tracePt t="110160" x="4548188" y="5743575"/>
          <p14:tracePt t="110191" x="4548188" y="5753100"/>
          <p14:tracePt t="110207" x="4548188" y="5770563"/>
          <p14:tracePt t="110247" x="4548188" y="5780088"/>
          <p14:tracePt t="110262" x="4548188" y="5799138"/>
          <p14:tracePt t="110278" x="4548188" y="5807075"/>
          <p14:tracePt t="110286" x="4529138" y="5826125"/>
          <p14:tracePt t="110302" x="4529138" y="5853113"/>
          <p14:tracePt t="110330" x="4529138" y="5862638"/>
          <p14:tracePt t="110340" x="4521200" y="5872163"/>
          <p14:tracePt t="110351" x="4502150" y="5889625"/>
          <p14:tracePt t="110366" x="4502150" y="5935663"/>
          <p14:tracePt t="110376" x="4502150" y="5945188"/>
          <p14:tracePt t="110382" x="4475163" y="5962650"/>
          <p14:tracePt t="110390" x="4456113" y="5991225"/>
          <p14:tracePt t="110406" x="4448175" y="6027738"/>
          <p14:tracePt t="110414" x="4429125" y="6035675"/>
          <p14:tracePt t="110606" x="4419600" y="6054725"/>
          <p14:tracePt t="110622" x="4402138" y="6064250"/>
          <p14:tracePt t="110743" x="4392613" y="6081713"/>
          <p14:tracePt t="110759" x="4375150" y="6081713"/>
          <p14:tracePt t="110766" x="4346575" y="6081713"/>
          <p14:tracePt t="110774" x="4338638" y="6081713"/>
          <p14:tracePt t="110782" x="4319588" y="6081713"/>
          <p14:tracePt t="110792" x="4273550" y="6091238"/>
          <p14:tracePt t="110887" x="4273550" y="6054725"/>
          <p14:tracePt t="110894" x="4356100" y="5926138"/>
          <p14:tracePt t="110902" x="4429125" y="5762625"/>
          <p14:tracePt t="110910" x="4521200" y="5588000"/>
          <p14:tracePt t="110918" x="4621213" y="5424488"/>
          <p14:tracePt t="110927" x="4667250" y="5287963"/>
          <p14:tracePt t="110936" x="4730750" y="5149850"/>
          <p14:tracePt t="110947" x="4776788" y="5049838"/>
          <p14:tracePt t="110952" x="4776788" y="4995863"/>
          <p14:tracePt t="110958" x="4803775" y="4940300"/>
          <p14:tracePt t="111014" x="4803775" y="4913313"/>
          <p14:tracePt t="111022" x="4803775" y="4884738"/>
          <p14:tracePt t="111030" x="4803775" y="4867275"/>
          <p14:tracePt t="111038" x="4803775" y="4840288"/>
          <p14:tracePt t="111046" x="4803775" y="4811713"/>
          <p14:tracePt t="111056" x="4803775" y="4757738"/>
          <p14:tracePt t="111067" x="4784725" y="4748213"/>
          <p14:tracePt t="111072" x="4776788" y="4684713"/>
          <p14:tracePt t="111079" x="4776788" y="4657725"/>
          <p14:tracePt t="111087" x="4740275" y="4602163"/>
          <p14:tracePt t="111096" x="4721225" y="4556125"/>
          <p14:tracePt t="111102" x="4703763" y="4502150"/>
          <p14:tracePt t="111109" x="4684713" y="4465638"/>
          <p14:tracePt t="111118" x="4630738" y="4419600"/>
          <p14:tracePt t="111133" x="4630738" y="4383088"/>
          <p14:tracePt t="111137" x="4621213" y="4356100"/>
          <p14:tracePt t="111143" x="4621213" y="4337050"/>
          <p14:tracePt t="111150" x="4602163" y="4329113"/>
          <p14:tracePt t="111214" x="4575175" y="4300538"/>
          <p14:tracePt t="111222" x="4557713" y="4264025"/>
          <p14:tracePt t="111230" x="4521200" y="4210050"/>
          <p14:tracePt t="111238" x="4465638" y="4137025"/>
          <p14:tracePt t="111246" x="4448175" y="4081463"/>
          <p14:tracePt t="111254" x="4429125" y="3990975"/>
          <p14:tracePt t="111262" x="4375150" y="3908425"/>
          <p14:tracePt t="111270" x="4329113" y="3808413"/>
          <p14:tracePt t="111279" x="4292600" y="3752850"/>
          <p14:tracePt t="111286" x="4256088" y="3679825"/>
          <p14:tracePt t="111295" x="4237038" y="3625850"/>
          <p14:tracePt t="111302" x="4200525" y="3570288"/>
          <p14:tracePt t="111486" x="4173538" y="3616325"/>
          <p14:tracePt t="111493" x="4090988" y="3652838"/>
          <p14:tracePt t="111503" x="3927475" y="3725863"/>
          <p14:tracePt t="111514" x="3798888" y="3743325"/>
          <p14:tracePt t="111519" x="3671888" y="3771900"/>
          <p14:tracePt t="111530" x="3589338" y="3808413"/>
          <p14:tracePt t="111551" x="3616325" y="3825875"/>
          <p14:tracePt t="111559" x="3679825" y="3825875"/>
          <p14:tracePt t="111566" x="3771900" y="3825875"/>
          <p14:tracePt t="111575" x="3881438" y="3816350"/>
          <p14:tracePt t="111582" x="3971925" y="3816350"/>
          <p14:tracePt t="111590" x="4027488" y="3798888"/>
          <p14:tracePt t="111614" x="4037013" y="3779838"/>
          <p14:tracePt t="111630" x="4037013" y="3771900"/>
          <p14:tracePt t="111638" x="4037013" y="3752850"/>
          <p14:tracePt t="111646" x="4037013" y="3743325"/>
          <p14:tracePt t="111681" x="4037013" y="3725863"/>
          <p14:tracePt t="111703" x="4017963" y="3735388"/>
          <p14:tracePt t="111710" x="4017963" y="3743325"/>
          <p14:tracePt t="111718" x="4017963" y="3808413"/>
          <p14:tracePt t="111733" x="4017963" y="3835400"/>
          <p14:tracePt t="111737" x="4017963" y="3871913"/>
          <p14:tracePt t="111766" x="4027488" y="3881438"/>
          <p14:tracePt t="111774" x="4054475" y="3871913"/>
          <p14:tracePt t="111782" x="4073525" y="3844925"/>
          <p14:tracePt t="111792" x="4127500" y="3771900"/>
          <p14:tracePt t="111800" x="4146550" y="3698875"/>
          <p14:tracePt t="111805" x="4164013" y="3643313"/>
          <p14:tracePt t="111814" x="4164013" y="3616325"/>
          <p14:tracePt t="111824" x="4164013" y="3560763"/>
          <p14:tracePt t="111854" x="4156075" y="3552825"/>
          <p14:tracePt t="111862" x="4146550" y="3552825"/>
          <p14:tracePt t="111871" x="4119563" y="3552825"/>
          <p14:tracePt t="111910" x="4137025" y="3589338"/>
          <p14:tracePt t="111918" x="4156075" y="3589338"/>
          <p14:tracePt t="111927" x="4164013" y="3606800"/>
          <p14:tracePt t="111934" x="4183063" y="3616325"/>
          <p14:tracePt t="111968" x="4210050" y="3606800"/>
          <p14:tracePt t="111975" x="4210050" y="3597275"/>
          <p14:tracePt t="111982" x="4219575" y="3533775"/>
          <p14:tracePt t="112002" x="4219575" y="3524250"/>
          <p14:tracePt t="112015" x="4219575" y="3497263"/>
          <p14:tracePt t="112046" x="4219575" y="3516313"/>
          <p14:tracePt t="112054" x="4219575" y="3579813"/>
          <p14:tracePt t="112063" x="4219575" y="3652838"/>
          <p14:tracePt t="112073" x="4219575" y="3725863"/>
          <p14:tracePt t="112084" x="4219575" y="3789363"/>
          <p14:tracePt t="112091" x="4256088" y="3825875"/>
          <p14:tracePt t="112103" x="4273550" y="3825875"/>
          <p14:tracePt t="112118" x="4283075" y="3825875"/>
          <p14:tracePt t="112128" x="4310063" y="3816350"/>
          <p14:tracePt t="112134" x="4346575" y="3743325"/>
          <p14:tracePt t="112143" x="4365625" y="3698875"/>
          <p14:tracePt t="112151" x="4365625" y="3662363"/>
          <p14:tracePt t="112158" x="4383088" y="3633788"/>
          <p14:tracePt t="112198" x="4375150" y="3616325"/>
          <p14:tracePt t="112206" x="4346575" y="3625850"/>
          <p14:tracePt t="112214" x="4346575" y="3679825"/>
          <p14:tracePt t="112222" x="4329113" y="3725863"/>
          <p14:tracePt t="112230" x="4329113" y="3752850"/>
          <p14:tracePt t="112238" x="4329113" y="3808413"/>
          <p14:tracePt t="112246" x="4329113" y="3816350"/>
          <p14:tracePt t="112254" x="4329113" y="3835400"/>
          <p14:tracePt t="112267" x="4329113" y="3862388"/>
          <p14:tracePt t="112272" x="4338638" y="3871913"/>
          <p14:tracePt t="112302" x="4346575" y="3871913"/>
          <p14:tracePt t="112383" x="4365625" y="3889375"/>
          <p14:tracePt t="112399" x="4365625" y="3935413"/>
          <p14:tracePt t="112406" x="4375150" y="3944938"/>
          <p14:tracePt t="112415" x="4375150" y="3971925"/>
          <p14:tracePt t="112422" x="4375150" y="4027488"/>
          <p14:tracePt t="112431" x="4375150" y="4037013"/>
          <p14:tracePt t="112438" x="4375150" y="4081463"/>
          <p14:tracePt t="112446" x="4375150" y="4090988"/>
          <p14:tracePt t="112454" x="4392613" y="4127500"/>
          <p14:tracePt t="112463" x="4429125" y="4200525"/>
          <p14:tracePt t="112479" x="4448175" y="4273550"/>
          <p14:tracePt t="112486" x="4448175" y="4300538"/>
          <p14:tracePt t="112495" x="4465638" y="4346575"/>
          <p14:tracePt t="112502" x="4484688" y="4446588"/>
          <p14:tracePt t="112512" x="4529138" y="4584700"/>
          <p14:tracePt t="112518" x="4575175" y="4711700"/>
          <p14:tracePt t="112529" x="4621213" y="4903788"/>
          <p14:tracePt t="112537" x="4667250" y="5068888"/>
          <p14:tracePt t="112543" x="4711700" y="5268913"/>
          <p14:tracePt t="112550" x="4794250" y="5514975"/>
          <p14:tracePt t="112558" x="4840288" y="5716588"/>
          <p14:tracePt t="112566" x="4913313" y="5935663"/>
          <p14:tracePt t="112574" x="4940300" y="6127750"/>
          <p14:tracePt t="112582" x="5005388" y="6264275"/>
          <p14:tracePt t="112590" x="5005388" y="6364288"/>
          <p14:tracePt t="112598" x="5005388" y="6429375"/>
          <p14:tracePt t="112606" x="5005388" y="6456363"/>
          <p14:tracePt t="112615" x="5005388" y="6510338"/>
          <p14:tracePt t="112622" x="5005388" y="6519863"/>
          <p14:tracePt t="112630" x="5005388" y="6538913"/>
          <p14:tracePt t="112655" x="5005388" y="6546850"/>
          <p14:tracePt t="113064" x="5005388" y="6592888"/>
          <p14:tracePt t="113086" x="5005388" y="6611938"/>
          <p14:tracePt t="113094" x="5005388" y="6638925"/>
          <p14:tracePt t="113111" x="5005388" y="6648450"/>
          <p14:tracePt t="113127" x="5005388" y="6665913"/>
          <p14:tracePt t="113134" x="5005388" y="6675438"/>
          <p14:tracePt t="113142" x="5005388" y="6702425"/>
          <p14:tracePt t="113159" x="5005388" y="6721475"/>
          <p14:tracePt t="113174" x="5005388" y="6729413"/>
          <p14:tracePt t="115256" x="5022850" y="6748463"/>
          <p14:tracePt t="115279" x="5032375" y="6748463"/>
          <p14:tracePt t="115352" x="5049838" y="6738938"/>
          <p14:tracePt t="115359" x="5078413" y="6729413"/>
          <p14:tracePt t="115368" x="5086350" y="6711950"/>
          <p14:tracePt t="115431" x="5105400" y="6702425"/>
          <p14:tracePt t="115543" x="5105400" y="6675438"/>
          <p14:tracePt t="115567" x="5122863" y="6638925"/>
          <p14:tracePt t="115926" x="5151438" y="6602413"/>
          <p14:tracePt t="115942" x="5187950" y="6575425"/>
          <p14:tracePt t="115966" x="5187950" y="6556375"/>
          <p14:tracePt t="115982" x="5187950" y="6546850"/>
          <p14:tracePt t="115990" x="5187950" y="6519863"/>
          <p14:tracePt t="116006" x="5187950" y="6502400"/>
          <p14:tracePt t="116014" x="5187950" y="6492875"/>
          <p14:tracePt t="116022" x="5195888" y="6473825"/>
          <p14:tracePt t="116110" x="5195888" y="6446838"/>
          <p14:tracePt t="116118" x="5195888" y="6437313"/>
          <p14:tracePt t="116134" x="5195888" y="6419850"/>
          <p14:tracePt t="116142" x="5195888" y="6383338"/>
          <p14:tracePt t="116158" x="5195888" y="6364288"/>
          <p14:tracePt t="116543" x="5195888" y="6337300"/>
          <p14:tracePt t="116551" x="5195888" y="6310313"/>
          <p14:tracePt t="116559" x="5195888" y="6291263"/>
          <p14:tracePt t="116567" x="5195888" y="6283325"/>
          <p14:tracePt t="116574" x="5195888" y="6264275"/>
          <p14:tracePt t="116582" x="5195888" y="6237288"/>
          <p14:tracePt t="116590" x="5195888" y="6227763"/>
          <p14:tracePt t="116600" x="5195888" y="6210300"/>
          <p14:tracePt t="116606" x="5195888" y="6200775"/>
          <p14:tracePt t="116631" x="5195888" y="6173788"/>
          <p14:tracePt t="116646" x="5195888" y="6154738"/>
          <p14:tracePt t="116686" x="5195888" y="6145213"/>
          <p14:tracePt t="116710" x="5195888" y="6137275"/>
          <p14:tracePt t="116718" x="5195888" y="6100763"/>
          <p14:tracePt t="116742" x="5195888" y="6091238"/>
          <p14:tracePt t="116759" x="5195888" y="6081713"/>
          <p14:tracePt t="116766" x="5195888" y="6064250"/>
          <p14:tracePt t="116785" x="5195888" y="6035675"/>
          <p14:tracePt t="116797" x="5178425" y="6027738"/>
          <p14:tracePt t="116802" x="5168900" y="6027738"/>
          <p14:tracePt t="116806" x="5159375" y="6008688"/>
          <p14:tracePt t="116855" x="5141913" y="5999163"/>
          <p14:tracePt t="116881" x="5114925" y="5999163"/>
          <p14:tracePt t="116892" x="5086350" y="5981700"/>
          <p14:tracePt t="116904" x="5068888" y="5962650"/>
          <p14:tracePt t="116935" x="5068888" y="5954713"/>
          <p14:tracePt t="116974" x="5068888" y="5945188"/>
          <p14:tracePt t="116981" x="5059363" y="5926138"/>
          <p14:tracePt t="116990" x="5059363" y="5918200"/>
          <p14:tracePt t="116999" x="5059363" y="5899150"/>
          <p14:tracePt t="117006" x="5059363" y="5889625"/>
          <p14:tracePt t="117014" x="5059363" y="5872163"/>
          <p14:tracePt t="117079" x="5059363" y="5862638"/>
          <p14:tracePt t="117086" x="5022850" y="5835650"/>
          <p14:tracePt t="117095" x="5022850" y="5816600"/>
          <p14:tracePt t="117102" x="5013325" y="5789613"/>
          <p14:tracePt t="117110" x="4976813" y="5734050"/>
          <p14:tracePt t="117182" x="4940300" y="5707063"/>
          <p14:tracePt t="117662" x="4932363" y="5707063"/>
          <p14:tracePt t="117670" x="4913313" y="5707063"/>
          <p14:tracePt t="117710" x="4886325" y="5707063"/>
          <p14:tracePt t="117718" x="4876800" y="5707063"/>
          <p14:tracePt t="117736" x="4857750" y="5707063"/>
          <p14:tracePt t="117838" x="4849813" y="5707063"/>
          <p14:tracePt t="117846" x="4821238" y="5726113"/>
          <p14:tracePt t="117854" x="4784725" y="5726113"/>
          <p14:tracePt t="117862" x="4776788" y="5734050"/>
          <p14:tracePt t="117878" x="4730750" y="5753100"/>
          <p14:tracePt t="117894" x="4721225" y="5762625"/>
          <p14:tracePt t="118034" x="4721225" y="5780088"/>
          <p14:tracePt t="118046" x="4703763" y="5826125"/>
          <p14:tracePt t="118192" x="4703763" y="5853113"/>
          <p14:tracePt t="118248" x="4703763" y="5862638"/>
          <p14:tracePt t="118255" x="4703763" y="5881688"/>
          <p14:tracePt t="118270" x="4703763" y="5889625"/>
          <p14:tracePt t="118286" x="4703763" y="5918200"/>
          <p14:tracePt t="118302" x="4703763" y="5935663"/>
          <p14:tracePt t="118414" x="4703763" y="5945188"/>
          <p14:tracePt t="118422" x="4703763" y="5962650"/>
          <p14:tracePt t="118446" x="4703763" y="5972175"/>
          <p14:tracePt t="118638" x="4721225" y="5981700"/>
          <p14:tracePt t="118647" x="4721225" y="6018213"/>
          <p14:tracePt t="118654" x="4721225" y="6081713"/>
          <p14:tracePt t="118664" x="4721225" y="6100763"/>
          <p14:tracePt t="118670" x="4721225" y="6108700"/>
          <p14:tracePt t="118679" x="4721225" y="6137275"/>
          <p14:tracePt t="118692" x="4721225" y="6154738"/>
          <p14:tracePt t="118799" x="4721225" y="6164263"/>
          <p14:tracePt t="118807" x="4721225" y="6181725"/>
          <p14:tracePt t="118912" x="4740275" y="6237288"/>
          <p14:tracePt t="119022" x="4748213" y="6237288"/>
          <p14:tracePt t="119030" x="4776788" y="6237288"/>
          <p14:tracePt t="119118" x="4813300" y="6254750"/>
          <p14:tracePt t="119126" x="4821238" y="6273800"/>
          <p14:tracePt t="119142" x="4840288" y="6300788"/>
          <p14:tracePt t="119158" x="4849813" y="6310313"/>
          <p14:tracePt t="119175" x="4867275" y="6327775"/>
          <p14:tracePt t="119399" x="4876800" y="6337300"/>
          <p14:tracePt t="119406" x="4876800" y="6356350"/>
          <p14:tracePt t="119438" x="4876800" y="6364288"/>
          <p14:tracePt t="119454" x="4886325" y="6373813"/>
          <p14:tracePt t="119511" x="4886325" y="6392863"/>
          <p14:tracePt t="119536" x="4886325" y="6419850"/>
          <p14:tracePt t="120304" x="4903788" y="6429375"/>
          <p14:tracePt t="120849" x="4913313" y="6446838"/>
          <p14:tracePt t="120862" x="4932363" y="6446838"/>
          <p14:tracePt t="120879" x="4940300" y="6446838"/>
          <p14:tracePt t="121062" x="4959350" y="6437313"/>
          <p14:tracePt t="121990" x="4968875" y="6429375"/>
          <p14:tracePt t="123216" x="4986338" y="6419850"/>
          <p14:tracePt t="123663" x="4995863" y="6419850"/>
          <p14:tracePt t="123671" x="5013325" y="6419850"/>
          <p14:tracePt t="123686" x="5022850" y="6419850"/>
          <p14:tracePt t="123742" x="5049838" y="6419850"/>
          <p14:tracePt t="123791" x="5078413" y="6419850"/>
          <p14:tracePt t="123800" x="5095875" y="6419850"/>
          <p14:tracePt t="123807" x="5122863" y="6419850"/>
          <p14:tracePt t="124006" x="5132388" y="6419850"/>
          <p14:tracePt t="124014" x="5168900" y="6437313"/>
          <p14:tracePt t="124094" x="5195888" y="6437313"/>
          <p14:tracePt t="124110" x="5224463" y="6410325"/>
          <p14:tracePt t="124191" x="5224463" y="6383338"/>
          <p14:tracePt t="124207" x="5224463" y="6356350"/>
          <p14:tracePt t="124215" x="5224463" y="6319838"/>
          <p14:tracePt t="124223" x="5168900" y="6264275"/>
          <p14:tracePt t="124230" x="5114925" y="6227763"/>
          <p14:tracePt t="124245" x="5013325" y="6173788"/>
          <p14:tracePt t="124252" x="4876800" y="6127750"/>
          <p14:tracePt t="124255" x="4740275" y="6054725"/>
          <p14:tracePt t="124264" x="4584700" y="6008688"/>
          <p14:tracePt t="124270" x="4475163" y="5945188"/>
          <p14:tracePt t="124278" x="4438650" y="5926138"/>
          <p14:tracePt t="124294" x="4411663" y="5926138"/>
          <p14:tracePt t="124351" x="4392613" y="5926138"/>
          <p14:tracePt t="124359" x="4365625" y="5926138"/>
          <p14:tracePt t="124366" x="4319588" y="5926138"/>
          <p14:tracePt t="124375" x="4229100" y="5926138"/>
          <p14:tracePt t="124382" x="4090988" y="5962650"/>
          <p14:tracePt t="124389" x="3963988" y="5991225"/>
          <p14:tracePt t="124398" x="3762375" y="6064250"/>
          <p14:tracePt t="124407" x="3679825" y="6118225"/>
          <p14:tracePt t="124414" x="3543300" y="6237288"/>
          <p14:tracePt t="124424" x="3506788" y="6254750"/>
          <p14:tracePt t="124430" x="3479800" y="6291263"/>
          <p14:tracePt t="124528" x="3460750" y="6300788"/>
          <p14:tracePt t="124543" x="3460750" y="6319838"/>
          <p14:tracePt t="124551" x="3460750" y="6346825"/>
          <p14:tracePt t="124558" x="3470275" y="6373813"/>
          <p14:tracePt t="124566" x="3479800" y="6392863"/>
          <p14:tracePt t="124573" x="3497263" y="6400800"/>
          <p14:tracePt t="124582" x="3506788" y="6429375"/>
          <p14:tracePt t="124596" x="3525838" y="6429375"/>
          <p14:tracePt t="124602" x="3533775" y="6446838"/>
          <p14:tracePt t="124607" x="3552825" y="6446838"/>
          <p14:tracePt t="124614" x="3579813" y="6446838"/>
          <p14:tracePt t="124624" x="3606800" y="6446838"/>
          <p14:tracePt t="124630" x="3625850" y="6456363"/>
          <p14:tracePt t="124638" x="3652838" y="6456363"/>
          <p14:tracePt t="124654" x="3662363" y="6456363"/>
          <p14:tracePt t="124662" x="3679825" y="6456363"/>
          <p14:tracePt t="124689" x="3689350" y="6456363"/>
          <p14:tracePt t="124699" x="3716338" y="6456363"/>
          <p14:tracePt t="124702" x="3735388" y="6456363"/>
          <p14:tracePt t="124710" x="3744913" y="6437313"/>
          <p14:tracePt t="124718" x="3762375" y="6383338"/>
          <p14:tracePt t="124726" x="3762375" y="6356350"/>
          <p14:tracePt t="124734" x="3781425" y="6327775"/>
          <p14:tracePt t="124742" x="3781425" y="6273800"/>
          <p14:tracePt t="124752" x="3781425" y="6264275"/>
          <p14:tracePt t="124762" x="3781425" y="6246813"/>
          <p14:tracePt t="124768" x="3781425" y="6218238"/>
          <p14:tracePt t="124814" x="3781425" y="6210300"/>
          <p14:tracePt t="124830" x="3781425" y="6191250"/>
          <p14:tracePt t="124838" x="3771900" y="6181725"/>
          <p14:tracePt t="124846" x="3725863" y="6164263"/>
          <p14:tracePt t="124855" x="3679825" y="6164263"/>
          <p14:tracePt t="124862" x="3625850" y="6164263"/>
          <p14:tracePt t="124870" x="3598863" y="6164263"/>
          <p14:tracePt t="124878" x="3589338" y="6164263"/>
          <p14:tracePt t="124967" x="3570288" y="6173788"/>
          <p14:tracePt t="124974" x="3570288" y="6181725"/>
          <p14:tracePt t="124982" x="3570288" y="6200775"/>
          <p14:tracePt t="124992" x="3570288" y="6227763"/>
          <p14:tracePt t="124998" x="3579813" y="6273800"/>
          <p14:tracePt t="125008" x="3598863" y="6310313"/>
          <p14:tracePt t="125014" x="3616325" y="6356350"/>
          <p14:tracePt t="125025" x="3625850" y="6373813"/>
          <p14:tracePt t="125030" x="3662363" y="6400800"/>
          <p14:tracePt t="125094" x="3671888" y="6400800"/>
          <p14:tracePt t="125966" x="3679825" y="6400800"/>
          <p14:tracePt t="125991" x="3708400" y="6400800"/>
          <p14:tracePt t="126022" x="3725863" y="6400800"/>
          <p14:tracePt t="126271" x="3735388" y="6419850"/>
          <p14:tracePt t="126278" x="3735388" y="6429375"/>
          <p14:tracePt t="126286" x="3735388" y="6437313"/>
          <p14:tracePt t="126295" x="3735388" y="6456363"/>
          <p14:tracePt t="126302" x="3735388" y="6483350"/>
          <p14:tracePt t="126310" x="3735388" y="6510338"/>
          <p14:tracePt t="126911" x="3752850" y="6529388"/>
          <p14:tracePt t="127680" x="3752850" y="6538913"/>
          <p14:tracePt t="127688" x="3752850" y="6556375"/>
          <p14:tracePt t="127703" x="3752850" y="6565900"/>
          <p14:tracePt t="127920" x="3752850" y="6583363"/>
          <p14:tracePt t="128575" x="3752850" y="6575425"/>
          <p14:tracePt t="128582" x="3744913" y="6565900"/>
          <p14:tracePt t="132464" x="3735388" y="6546850"/>
          <p14:tracePt t="132471" x="3735388" y="6519863"/>
          <p14:tracePt t="132480" x="3735388" y="6510338"/>
          <p14:tracePt t="132486" x="3735388" y="6492875"/>
          <p14:tracePt t="132494" x="3735388" y="6483350"/>
          <p14:tracePt t="132502" x="3735388" y="6456363"/>
          <p14:tracePt t="132522" x="3744913" y="6419850"/>
          <p14:tracePt t="132542" x="3752850" y="6410325"/>
          <p14:tracePt t="132574" x="3752850" y="6383338"/>
          <p14:tracePt t="132598" x="3752850" y="6364288"/>
          <p14:tracePt t="132614" x="3752850" y="6356350"/>
          <p14:tracePt t="132622" x="3752850" y="6337300"/>
          <p14:tracePt t="132638" x="3752850" y="6310313"/>
          <p14:tracePt t="132646" x="3752850" y="6300788"/>
          <p14:tracePt t="132654" x="3752850" y="6283325"/>
          <p14:tracePt t="132667" x="3752850" y="6273800"/>
          <p14:tracePt t="132677" x="3771900" y="6246813"/>
          <p14:tracePt t="132681" x="3771900" y="6210300"/>
          <p14:tracePt t="132687" x="3771900" y="6200775"/>
          <p14:tracePt t="132694" x="3771900" y="6173788"/>
          <p14:tracePt t="132702" x="3771900" y="6145213"/>
          <p14:tracePt t="132718" x="3771900" y="6127750"/>
          <p14:tracePt t="132767" x="3781425" y="6118225"/>
          <p14:tracePt t="132999" x="3752850" y="6118225"/>
          <p14:tracePt t="133023" x="3735388" y="6118225"/>
          <p14:tracePt t="133055" x="3725863" y="6118225"/>
          <p14:tracePt t="133233" x="3679825" y="6118225"/>
          <p14:tracePt t="133302" x="3662363" y="6118225"/>
          <p14:tracePt t="133401" x="3652838" y="6118225"/>
          <p14:tracePt t="133552" x="3652838" y="6137275"/>
          <p14:tracePt t="133582" x="3652838" y="6145213"/>
          <p14:tracePt t="133606" x="3652838" y="6164263"/>
          <p14:tracePt t="133615" x="3652838" y="6173788"/>
          <p14:tracePt t="133655" x="3652838" y="6200775"/>
          <p14:tracePt t="133662" x="3671888" y="6210300"/>
          <p14:tracePt t="133729" x="3671888" y="6227763"/>
          <p14:tracePt t="133740" x="3679825" y="6237288"/>
          <p14:tracePt t="133767" x="3698875" y="6273800"/>
          <p14:tracePt t="133774" x="3716338" y="6300788"/>
          <p14:tracePt t="133783" x="3725863" y="6319838"/>
          <p14:tracePt t="133799" x="3744913" y="6327775"/>
          <p14:tracePt t="134702" x="3771900" y="6346825"/>
          <p14:tracePt t="134710" x="3771900" y="6356350"/>
          <p14:tracePt t="134718" x="3781425" y="6364288"/>
          <p14:tracePt t="134823" x="3798888" y="6383338"/>
          <p14:tracePt t="134855" x="3808413" y="6410325"/>
          <p14:tracePt t="134927" x="3825875" y="6429375"/>
          <p14:tracePt t="135039" x="3835400" y="6437313"/>
          <p14:tracePt t="135078" x="3854450" y="6446838"/>
          <p14:tracePt t="135086" x="3862388" y="6465888"/>
          <p14:tracePt t="135191" x="3871913" y="6473825"/>
          <p14:tracePt t="135198" x="3871913" y="6492875"/>
          <p14:tracePt t="135215" x="3871913" y="6502400"/>
          <p14:tracePt t="135238" x="3871913" y="6519863"/>
          <p14:tracePt t="135289" x="3890963" y="6529388"/>
          <p14:tracePt t="135382" x="3917950" y="6529388"/>
          <p14:tracePt t="135390" x="3927475" y="6529388"/>
          <p14:tracePt t="135415" x="3944938" y="6510338"/>
          <p14:tracePt t="135825" x="3963988" y="6483350"/>
          <p14:tracePt t="135879" x="3990975" y="6483350"/>
          <p14:tracePt t="135919" x="4000500" y="6483350"/>
          <p14:tracePt t="135934" x="4017963" y="6483350"/>
          <p14:tracePt t="135951" x="4027488" y="6483350"/>
          <p14:tracePt t="135974" x="4054475" y="6483350"/>
          <p14:tracePt t="135990" x="4073525" y="6483350"/>
          <p14:tracePt t="135998" x="4083050" y="6483350"/>
          <p14:tracePt t="136006" x="4100513" y="6483350"/>
          <p14:tracePt t="136014" x="4127500" y="6483350"/>
          <p14:tracePt t="136022" x="4137025" y="6483350"/>
          <p14:tracePt t="136033" x="4156075" y="6483350"/>
          <p14:tracePt t="136043" x="4192588" y="6483350"/>
          <p14:tracePt t="136046" x="4210050" y="6483350"/>
          <p14:tracePt t="136055" x="4273550" y="6492875"/>
          <p14:tracePt t="136062" x="4319588" y="6510338"/>
          <p14:tracePt t="136070" x="4375150" y="6510338"/>
          <p14:tracePt t="136078" x="4383088" y="6510338"/>
          <p14:tracePt t="136086" x="4429125" y="6519863"/>
          <p14:tracePt t="136118" x="4448175" y="6519863"/>
          <p14:tracePt t="136126" x="4502150" y="6519863"/>
          <p14:tracePt t="136136" x="4557713" y="6519863"/>
          <p14:tracePt t="136142" x="4648200" y="6519863"/>
          <p14:tracePt t="136153" x="4721225" y="6519863"/>
          <p14:tracePt t="136158" x="4784725" y="6538913"/>
          <p14:tracePt t="136166" x="4803775" y="6538913"/>
          <p14:tracePt t="136174" x="4813300" y="6538913"/>
          <p14:tracePt t="136214" x="4840288" y="6538913"/>
          <p14:tracePt t="136230" x="4857750" y="6538913"/>
          <p14:tracePt t="136505" x="4886325" y="6538913"/>
          <p14:tracePt t="136518" x="4913313" y="6538913"/>
          <p14:tracePt t="136543" x="4932363" y="6538913"/>
          <p14:tracePt t="136558" x="4940300" y="6538913"/>
          <p14:tracePt t="136569" x="4968875" y="6575425"/>
          <p14:tracePt t="136575" x="4986338" y="6575425"/>
          <p14:tracePt t="136590" x="4995863" y="6575425"/>
          <p14:tracePt t="136638" x="5013325" y="6575425"/>
          <p14:tracePt t="136695" x="5022850" y="6575425"/>
          <p14:tracePt t="136825" x="5049838" y="6575425"/>
          <p14:tracePt t="136863" x="5068888" y="6575425"/>
          <p14:tracePt t="137735" x="5078413" y="6575425"/>
          <p14:tracePt t="137743" x="5095875" y="6575425"/>
          <p14:tracePt t="137968" x="5122863" y="6575425"/>
          <p14:tracePt t="139975" x="5122863" y="6583363"/>
          <p14:tracePt t="140407" x="5114925" y="6592888"/>
          <p14:tracePt t="140791" x="5105400" y="6592888"/>
          <p14:tracePt t="140798" x="5086350" y="6592888"/>
          <p14:tracePt t="140806" x="5059363" y="6592888"/>
          <p14:tracePt t="140814" x="5049838" y="6592888"/>
          <p14:tracePt t="140824" x="5022850" y="6592888"/>
          <p14:tracePt t="140830" x="5005388" y="6592888"/>
          <p14:tracePt t="140846" x="4995863" y="6592888"/>
          <p14:tracePt t="140856" x="4976813" y="6592888"/>
          <p14:tracePt t="140878" x="4949825" y="6592888"/>
          <p14:tracePt t="140889" x="4940300" y="6592888"/>
          <p14:tracePt t="140898" x="4922838" y="6592888"/>
          <p14:tracePt t="140910" x="4913313" y="6583363"/>
          <p14:tracePt t="140918" x="4886325" y="6583363"/>
          <p14:tracePt t="140926" x="4857750" y="6583363"/>
          <p14:tracePt t="140934" x="4803775" y="6583363"/>
          <p14:tracePt t="140942" x="4776788" y="6583363"/>
          <p14:tracePt t="140950" x="4721225" y="6583363"/>
          <p14:tracePt t="140958" x="4711700" y="6583363"/>
          <p14:tracePt t="140969" x="4703763" y="6583363"/>
          <p14:tracePt t="141054" x="4684713" y="6583363"/>
          <p14:tracePt t="141062" x="4657725" y="6583363"/>
          <p14:tracePt t="141079" x="4648200" y="6583363"/>
          <p14:tracePt t="141086" x="4630738" y="6583363"/>
          <p14:tracePt t="141102" x="4621213" y="6565900"/>
          <p14:tracePt t="141111" x="4594225" y="6565900"/>
          <p14:tracePt t="141117" x="4575175" y="6565900"/>
          <p14:tracePt t="141126" x="4565650" y="6556375"/>
          <p14:tracePt t="141142" x="4548188" y="6538913"/>
          <p14:tracePt t="141174" x="4521200" y="6538913"/>
          <p14:tracePt t="141182" x="4492625" y="6538913"/>
          <p14:tracePt t="141207" x="4475163" y="6538913"/>
          <p14:tracePt t="141223" x="4448175" y="6510338"/>
          <p14:tracePt t="141239" x="4438650" y="6510338"/>
          <p14:tracePt t="141246" x="4411663" y="6510338"/>
          <p14:tracePt t="141254" x="4392613" y="6492875"/>
          <p14:tracePt t="141262" x="4383088" y="6483350"/>
          <p14:tracePt t="141271" x="4356100" y="6483350"/>
          <p14:tracePt t="141278" x="4338638" y="6473825"/>
          <p14:tracePt t="141286" x="4310063" y="6437313"/>
          <p14:tracePt t="141295" x="4292600" y="6437313"/>
          <p14:tracePt t="141305" x="4265613" y="6437313"/>
          <p14:tracePt t="141316" x="4237038" y="6437313"/>
          <p14:tracePt t="141326" x="4229100" y="6437313"/>
          <p14:tracePt t="141343" x="4210050" y="6437313"/>
          <p14:tracePt t="141382" x="4200525" y="6437313"/>
          <p14:tracePt t="141389" x="4173538" y="6437313"/>
          <p14:tracePt t="141398" x="4156075" y="6437313"/>
          <p14:tracePt t="141408" x="4127500" y="6429375"/>
          <p14:tracePt t="141414" x="4100513" y="6429375"/>
          <p14:tracePt t="141425" x="4073525" y="6429375"/>
          <p14:tracePt t="141439" x="4054475" y="6429375"/>
          <p14:tracePt t="141446" x="4027488" y="6429375"/>
          <p14:tracePt t="141470" x="4017963" y="6429375"/>
          <p14:tracePt t="141478" x="4000500" y="6410325"/>
          <p14:tracePt t="141598" x="3990975" y="6400800"/>
          <p14:tracePt t="141615" x="3990975" y="6383338"/>
          <p14:tracePt t="141774" x="3971925" y="6373813"/>
          <p14:tracePt t="141790" x="3963988" y="6373813"/>
          <p14:tracePt t="141798" x="3935413" y="6392863"/>
          <p14:tracePt t="142167" x="3917950" y="6400800"/>
          <p14:tracePt t="142174" x="3917950" y="6419850"/>
          <p14:tracePt t="142408" x="3917950" y="6429375"/>
          <p14:tracePt t="142624" x="3927475" y="6446838"/>
          <p14:tracePt t="142702" x="3935413" y="6456363"/>
          <p14:tracePt t="142718" x="3944938" y="6473825"/>
          <p14:tracePt t="142831" x="3981450" y="6483350"/>
          <p14:tracePt t="142945" x="3990975" y="6502400"/>
          <p14:tracePt t="142952" x="4008438" y="6502400"/>
          <p14:tracePt t="142959" x="4017963" y="6502400"/>
          <p14:tracePt t="142966" x="4027488" y="6510338"/>
          <p14:tracePt t="143086" x="4064000" y="6529388"/>
          <p14:tracePt t="143102" x="4073525" y="6538913"/>
          <p14:tracePt t="143248" x="4073525" y="6556375"/>
          <p14:tracePt t="143254" x="4090988" y="6565900"/>
          <p14:tracePt t="144958" x="4100513" y="6565900"/>
          <p14:tracePt t="144974" x="4119563" y="6519863"/>
          <p14:tracePt t="144982" x="4127500" y="6483350"/>
          <p14:tracePt t="144993" x="4164013" y="6456363"/>
          <p14:tracePt t="145008" x="4183063" y="6410325"/>
          <p14:tracePt t="145017" x="4192588" y="6392863"/>
          <p14:tracePt t="145022" x="4229100" y="6327775"/>
          <p14:tracePt t="145038" x="4246563" y="6273800"/>
          <p14:tracePt t="145046" x="4256088" y="6246813"/>
          <p14:tracePt t="145054" x="4273550" y="6210300"/>
          <p14:tracePt t="145062" x="4273550" y="6181725"/>
          <p14:tracePt t="145072" x="4338638" y="6081713"/>
          <p14:tracePt t="145080" x="4346575" y="6054725"/>
          <p14:tracePt t="145086" x="4375150" y="5954713"/>
          <p14:tracePt t="145095" x="4438650" y="5843588"/>
          <p14:tracePt t="145102" x="4456113" y="5770563"/>
          <p14:tracePt t="145110" x="4521200" y="5670550"/>
          <p14:tracePt t="145118" x="4538663" y="5597525"/>
          <p14:tracePt t="145128" x="4575175" y="5487988"/>
          <p14:tracePt t="145134" x="4648200" y="5351463"/>
          <p14:tracePt t="145142" x="4648200" y="5259388"/>
          <p14:tracePt t="145150" x="4694238" y="5095875"/>
          <p14:tracePt t="145158" x="4740275" y="4930775"/>
          <p14:tracePt t="145166" x="4784725" y="4767263"/>
          <p14:tracePt t="145174" x="4857750" y="4538663"/>
          <p14:tracePt t="145182" x="4913313" y="4319588"/>
          <p14:tracePt t="145191" x="4986338" y="4064000"/>
          <p14:tracePt t="145199" x="5041900" y="3808413"/>
          <p14:tracePt t="145206" x="5114925" y="3589338"/>
          <p14:tracePt t="145214" x="5159375" y="3424238"/>
          <p14:tracePt t="145222" x="5187950" y="3287713"/>
          <p14:tracePt t="145230" x="5232400" y="3132138"/>
          <p14:tracePt t="145238" x="5251450" y="2995613"/>
          <p14:tracePt t="145247" x="5251450" y="2867025"/>
          <p14:tracePt t="145256" x="5268913" y="2740025"/>
          <p14:tracePt t="145267" x="5297488" y="2584450"/>
          <p14:tracePt t="145272" x="5341938" y="2382838"/>
          <p14:tracePt t="145278" x="5370513" y="2136775"/>
          <p14:tracePt t="145288" x="5370513" y="1917700"/>
          <p14:tracePt t="145300" x="5370513" y="1671638"/>
          <p14:tracePt t="145304" x="5370513" y="1423988"/>
          <p14:tracePt t="145312" x="5370513" y="1204913"/>
          <p14:tracePt t="145318" x="5370513" y="995363"/>
          <p14:tracePt t="145337" x="5334000" y="703263"/>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EB2CD3-FB16-1968-885D-13FF93D35390}"/>
              </a:ext>
            </a:extLst>
          </p:cNvPr>
          <p:cNvSpPr>
            <a:spLocks noGrp="1"/>
          </p:cNvSpPr>
          <p:nvPr>
            <p:ph idx="1"/>
          </p:nvPr>
        </p:nvSpPr>
        <p:spPr/>
        <p:txBody>
          <a:bodyPr vert="horz" lIns="91440" tIns="45720" rIns="91440" bIns="45720" rtlCol="0" anchor="t">
            <a:normAutofit/>
          </a:bodyPr>
          <a:lstStyle/>
          <a:p>
            <a:pPr marL="514350" indent="-514350">
              <a:buFont typeface="+mj-lt"/>
              <a:buAutoNum type="arabicPeriod"/>
            </a:pPr>
            <a:r>
              <a:rPr lang="en-GB" dirty="0">
                <a:effectLst/>
                <a:ea typeface="Calibri" panose="020F0502020204030204" pitchFamily="34" charset="0"/>
              </a:rPr>
              <a:t>Illustrate where there is reliance on human performance</a:t>
            </a:r>
          </a:p>
          <a:p>
            <a:pPr marL="514350" indent="-514350">
              <a:buFont typeface="+mj-lt"/>
              <a:buAutoNum type="arabicPeriod"/>
            </a:pPr>
            <a:r>
              <a:rPr lang="en-GB" dirty="0">
                <a:effectLst/>
                <a:ea typeface="Calibri" panose="020F0502020204030204" pitchFamily="34" charset="0"/>
              </a:rPr>
              <a:t>Report to the site any degraded safeguards.</a:t>
            </a:r>
            <a:endParaRPr lang="en-GB" dirty="0">
              <a:ea typeface="Calibri" panose="020F0502020204030204" pitchFamily="34" charset="0"/>
            </a:endParaRPr>
          </a:p>
          <a:p>
            <a:pPr marL="514350" indent="-514350">
              <a:buFont typeface="+mj-lt"/>
              <a:buAutoNum type="arabicPeriod"/>
            </a:pPr>
            <a:r>
              <a:rPr lang="en-GB" dirty="0">
                <a:effectLst/>
                <a:ea typeface="Calibri" panose="020F0502020204030204" pitchFamily="34" charset="0"/>
              </a:rPr>
              <a:t>Demonstrate that any risk reduction claimed for human performance in the MAHRA is justified. </a:t>
            </a:r>
          </a:p>
          <a:p>
            <a:pPr marL="514350" indent="-514350">
              <a:buFont typeface="+mj-lt"/>
              <a:buAutoNum type="arabicPeriod"/>
            </a:pPr>
            <a:r>
              <a:rPr lang="en-GB" dirty="0">
                <a:effectLst/>
                <a:ea typeface="Calibri" panose="020F0502020204030204" pitchFamily="34" charset="0"/>
              </a:rPr>
              <a:t>Report any additional MAHs identified during the course of the analysis. </a:t>
            </a:r>
          </a:p>
        </p:txBody>
      </p:sp>
      <p:sp>
        <p:nvSpPr>
          <p:cNvPr id="3" name="Title 2">
            <a:extLst>
              <a:ext uri="{FF2B5EF4-FFF2-40B4-BE49-F238E27FC236}">
                <a16:creationId xmlns:a16="http://schemas.microsoft.com/office/drawing/2014/main" id="{4764E8A5-9E97-3946-8C56-4C32EC668C92}"/>
              </a:ext>
            </a:extLst>
          </p:cNvPr>
          <p:cNvSpPr>
            <a:spLocks noGrp="1"/>
          </p:cNvSpPr>
          <p:nvPr>
            <p:ph type="title"/>
          </p:nvPr>
        </p:nvSpPr>
        <p:spPr/>
        <p:txBody>
          <a:bodyPr>
            <a:normAutofit/>
          </a:bodyPr>
          <a:lstStyle/>
          <a:p>
            <a:r>
              <a:rPr lang="en-GB" dirty="0"/>
              <a:t>Use the SCTA to…</a:t>
            </a:r>
          </a:p>
        </p:txBody>
      </p:sp>
    </p:spTree>
    <p:extLst>
      <p:ext uri="{BB962C8B-B14F-4D97-AF65-F5344CB8AC3E}">
        <p14:creationId xmlns:p14="http://schemas.microsoft.com/office/powerpoint/2010/main" val="2892425385"/>
      </p:ext>
    </p:extLst>
  </p:cSld>
  <p:clrMapOvr>
    <a:masterClrMapping/>
  </p:clrMapOvr>
  <mc:AlternateContent xmlns:mc="http://schemas.openxmlformats.org/markup-compatibility/2006" xmlns:p14="http://schemas.microsoft.com/office/powerpoint/2010/main">
    <mc:Choice Requires="p14">
      <p:transition spd="slow" p14:dur="2000" advTm="232713"/>
    </mc:Choice>
    <mc:Fallback xmlns="">
      <p:transition spd="slow" advTm="232713"/>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SGUID" val="b8cc7052-fe70-4d86-8ad7-3e9d5b6503b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46A3490C442E41AC9620621F1F21BE" ma:contentTypeVersion="18" ma:contentTypeDescription="Create a new document." ma:contentTypeScope="" ma:versionID="2e7a6bcb8f68c3b9a6187eb6046a6f6c">
  <xsd:schema xmlns:xsd="http://www.w3.org/2001/XMLSchema" xmlns:xs="http://www.w3.org/2001/XMLSchema" xmlns:p="http://schemas.microsoft.com/office/2006/metadata/properties" xmlns:ns2="7604e031-f840-4ad5-97d2-0b99280ee730" xmlns:ns3="c4b40482-04a4-480f-b826-6548c4a2bcf1" targetNamespace="http://schemas.microsoft.com/office/2006/metadata/properties" ma:root="true" ma:fieldsID="b78a24c1cfda3600f7e848dea9b519ff" ns2:_="" ns3:_="">
    <xsd:import namespace="7604e031-f840-4ad5-97d2-0b99280ee730"/>
    <xsd:import namespace="c4b40482-04a4-480f-b826-6548c4a2bc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4e031-f840-4ad5-97d2-0b99280ee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56237a7-7071-4e19-8c1f-699d1949a4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b40482-04a4-480f-b826-6548c4a2bcf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56402f1-dbcc-4c60-a824-dfd545cfc5e6}" ma:internalName="TaxCatchAll" ma:showField="CatchAllData" ma:web="c4b40482-04a4-480f-b826-6548c4a2bc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4b40482-04a4-480f-b826-6548c4a2bcf1" xsi:nil="true"/>
    <lcf76f155ced4ddcb4097134ff3c332f xmlns="7604e031-f840-4ad5-97d2-0b99280ee730">
      <Terms xmlns="http://schemas.microsoft.com/office/infopath/2007/PartnerControls"/>
    </lcf76f155ced4ddcb4097134ff3c332f>
    <_Flow_SignoffStatus xmlns="7604e031-f840-4ad5-97d2-0b99280ee730" xsi:nil="true"/>
    <MediaLengthInSeconds xmlns="7604e031-f840-4ad5-97d2-0b99280ee730" xsi:nil="true"/>
    <SharedWithUsers xmlns="c4b40482-04a4-480f-b826-6548c4a2bcf1">
      <UserInfo>
        <DisplayName/>
        <AccountId xsi:nil="true"/>
        <AccountType/>
      </UserInfo>
    </SharedWithUsers>
  </documentManagement>
</p:properties>
</file>

<file path=customXml/itemProps1.xml><?xml version="1.0" encoding="utf-8"?>
<ds:datastoreItem xmlns:ds="http://schemas.openxmlformats.org/officeDocument/2006/customXml" ds:itemID="{3724A662-5392-424C-AF9C-443EAB773F61}"/>
</file>

<file path=customXml/itemProps2.xml><?xml version="1.0" encoding="utf-8"?>
<ds:datastoreItem xmlns:ds="http://schemas.openxmlformats.org/officeDocument/2006/customXml" ds:itemID="{FE4F09E4-45F6-4ED7-9FED-67E698818D6E}">
  <ds:schemaRefs>
    <ds:schemaRef ds:uri="http://schemas.microsoft.com/sharepoint/v3/contenttype/forms"/>
  </ds:schemaRefs>
</ds:datastoreItem>
</file>

<file path=customXml/itemProps3.xml><?xml version="1.0" encoding="utf-8"?>
<ds:datastoreItem xmlns:ds="http://schemas.openxmlformats.org/officeDocument/2006/customXml" ds:itemID="{1521561C-EF6D-4B51-A166-FE99A4650748}">
  <ds:schemaRefs>
    <ds:schemaRef ds:uri="3dd08c01-f7ac-46bc-ae3a-25afe0b6d522"/>
    <ds:schemaRef ds:uri="9faf9c5e-1b56-48ee-bb4b-63584be6d294"/>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1452</Words>
  <Application>Microsoft Office PowerPoint</Application>
  <PresentationFormat>Widescreen</PresentationFormat>
  <Paragraphs>102</Paragraphs>
  <Slides>11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Symbol</vt:lpstr>
      <vt:lpstr>Times New Roman</vt:lpstr>
      <vt:lpstr>Office Theme</vt:lpstr>
      <vt:lpstr>Integrating Safety Critical Task Analysis (SCTA) with Wider Engineering Risk Assessments</vt:lpstr>
      <vt:lpstr>HSE HF Roadmap</vt:lpstr>
      <vt:lpstr>Existing guidance </vt:lpstr>
      <vt:lpstr>CIEHF SCTA guidance –  Key points related to MAHRAs</vt:lpstr>
      <vt:lpstr>CIEHF SCTA guidance –  Relationship between SCTA and MAHRA (GN8, Page 35)  </vt:lpstr>
      <vt:lpstr>CIEHF SCTA Guidance –  Other relevant information</vt:lpstr>
      <vt:lpstr>Before an SCTA use an MAHRA to…</vt:lpstr>
      <vt:lpstr>Before an SCTA use an MAHRA to…</vt:lpstr>
      <vt:lpstr>Use the SCTA to…</vt:lpstr>
      <vt:lpstr>Conclusion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Lydea Soh</dc:creator>
  <cp:lastModifiedBy>Jamie Henderson</cp:lastModifiedBy>
  <cp:revision>3</cp:revision>
  <dcterms:created xsi:type="dcterms:W3CDTF">2022-11-11T11:49:03Z</dcterms:created>
  <dcterms:modified xsi:type="dcterms:W3CDTF">2023-10-20T13:32:57Z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0x0101000646A3490C442E41AC9620621F1F21BE</vt:lpwstr>
  </property>
  <property fmtid="{D5CDD505-2E9C-101B-9397-08002B2CF9AE}" pid="3" name="MediaServiceImageTags">
    <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