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035" r:id="rId2"/>
    <p:sldId id="1042" r:id="rId3"/>
    <p:sldId id="1071" r:id="rId4"/>
    <p:sldId id="356" r:id="rId5"/>
    <p:sldId id="1067" r:id="rId6"/>
    <p:sldId id="1064" r:id="rId7"/>
    <p:sldId id="1044" r:id="rId8"/>
    <p:sldId id="1050" r:id="rId9"/>
    <p:sldId id="1072" r:id="rId10"/>
    <p:sldId id="1045" r:id="rId11"/>
    <p:sldId id="1052" r:id="rId12"/>
    <p:sldId id="1054" r:id="rId13"/>
    <p:sldId id="1056" r:id="rId14"/>
    <p:sldId id="1073" r:id="rId15"/>
    <p:sldId id="1057" r:id="rId16"/>
    <p:sldId id="1058" r:id="rId17"/>
    <p:sldId id="1074" r:id="rId18"/>
    <p:sldId id="1060" r:id="rId19"/>
    <p:sldId id="1061" r:id="rId20"/>
    <p:sldId id="1075" r:id="rId21"/>
    <p:sldId id="1066" r:id="rId22"/>
    <p:sldId id="1046" r:id="rId23"/>
    <p:sldId id="1063" r:id="rId24"/>
  </p:sldIdLst>
  <p:sldSz cx="9144000" cy="5143500" type="screen16x9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6" userDrawn="1">
          <p15:clr>
            <a:srgbClr val="A4A3A4"/>
          </p15:clr>
        </p15:guide>
        <p15:guide id="2" orient="horz" pos="3115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ic Schwartz" initials="ES" lastIdx="14" clrIdx="0"/>
  <p:cmAuthor id="1" name="Carla Bruton" initials="C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CA8E"/>
    <a:srgbClr val="FFFFFF"/>
    <a:srgbClr val="0096D7"/>
    <a:srgbClr val="5A87BF"/>
    <a:srgbClr val="2F5C92"/>
    <a:srgbClr val="3FE055"/>
    <a:srgbClr val="FAFCFE"/>
    <a:srgbClr val="66CCFF"/>
    <a:srgbClr val="4CD0BB"/>
    <a:srgbClr val="7A6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4618" autoAdjust="0"/>
  </p:normalViewPr>
  <p:slideViewPr>
    <p:cSldViewPr snapToGrid="0" snapToObjects="1">
      <p:cViewPr varScale="1">
        <p:scale>
          <a:sx n="107" d="100"/>
          <a:sy n="107" d="100"/>
        </p:scale>
        <p:origin x="1632" y="102"/>
      </p:cViewPr>
      <p:guideLst>
        <p:guide orient="horz" pos="756"/>
        <p:guide orient="horz" pos="3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8" d="100"/>
          <a:sy n="88" d="100"/>
        </p:scale>
        <p:origin x="-3744" y="-108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5692E-7935-4576-BFEF-E304F1C2F8F8}" type="doc">
      <dgm:prSet loTypeId="urn:microsoft.com/office/officeart/2005/8/layout/lProcess2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53C1A15-AA4F-4F98-8196-1F538A6B2EAE}">
      <dgm:prSet phldrT="[Text]" custT="1"/>
      <dgm:spPr/>
      <dgm:t>
        <a:bodyPr/>
        <a:lstStyle/>
        <a:p>
          <a:r>
            <a:rPr lang="en-US" sz="1800" b="1" dirty="0">
              <a:latin typeface="Source Sans Pro" panose="020B0503030403020204" pitchFamily="34" charset="0"/>
              <a:ea typeface="Source Sans Pro" panose="020B0503030403020204" pitchFamily="34" charset="0"/>
            </a:rPr>
            <a:t>Minimum Process Safety Requirements</a:t>
          </a:r>
        </a:p>
      </dgm:t>
    </dgm:pt>
    <dgm:pt modelId="{A66BBA9E-187E-4D0E-87EB-6C866BA7D352}" type="parTrans" cxnId="{26C9FEC0-CBF9-47D3-A930-FF507FF0CE87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9E83D45E-559A-4263-AE4D-2DDB5D05356D}" type="sibTrans" cxnId="{26C9FEC0-CBF9-47D3-A930-FF507FF0CE87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FC46AF1-78A4-49A9-806B-211BC1F95C8B}">
      <dgm:prSet phldrT="[Text]" custT="1"/>
      <dgm:spPr/>
      <dgm:t>
        <a:bodyPr/>
        <a:lstStyle/>
        <a:p>
          <a:r>
            <a:rPr lang="en-US" sz="1200" b="1" dirty="0">
              <a:latin typeface="Source Sans Pro" panose="020B0503030403020204" pitchFamily="34" charset="0"/>
              <a:ea typeface="Source Sans Pro" panose="020B0503030403020204" pitchFamily="34" charset="0"/>
            </a:rPr>
            <a:t>Local regulations</a:t>
          </a:r>
        </a:p>
      </dgm:t>
    </dgm:pt>
    <dgm:pt modelId="{B24AFEB8-58E3-4295-A4B0-6C0580CC23CD}" type="parTrans" cxnId="{6CF6C314-569F-4D32-B759-8C0A62109988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C173A553-924C-4BF1-B82F-65C323128309}" type="sibTrans" cxnId="{6CF6C314-569F-4D32-B759-8C0A62109988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9BB88D0-7044-471D-A488-EF3A1C448F37}">
      <dgm:prSet phldrT="[Text]" custT="1"/>
      <dgm:spPr/>
      <dgm:t>
        <a:bodyPr/>
        <a:lstStyle/>
        <a:p>
          <a:r>
            <a:rPr lang="en-US" sz="1200" b="1" dirty="0">
              <a:latin typeface="Source Sans Pro" panose="020B0503030403020204" pitchFamily="34" charset="0"/>
              <a:ea typeface="Source Sans Pro" panose="020B0503030403020204" pitchFamily="34" charset="0"/>
            </a:rPr>
            <a:t>Applicable codes and standards</a:t>
          </a:r>
        </a:p>
      </dgm:t>
    </dgm:pt>
    <dgm:pt modelId="{E0EF116E-2BAE-487C-8624-7DF6E1F7652B}" type="parTrans" cxnId="{82A34677-ECC8-41E6-8BD5-8156A1C3BFD9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C5FCFD12-24B9-4F67-8841-8AF06CD3F243}" type="sibTrans" cxnId="{82A34677-ECC8-41E6-8BD5-8156A1C3BFD9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EED8CDF3-AC74-424B-AE97-BDB0C353E016}">
      <dgm:prSet phldrT="[Text]" custT="1"/>
      <dgm:spPr/>
      <dgm:t>
        <a:bodyPr/>
        <a:lstStyle/>
        <a:p>
          <a:r>
            <a:rPr lang="en-US" sz="1800" b="1" dirty="0">
              <a:latin typeface="Source Sans Pro" panose="020B0503030403020204" pitchFamily="34" charset="0"/>
              <a:ea typeface="Source Sans Pro" panose="020B0503030403020204" pitchFamily="34" charset="0"/>
            </a:rPr>
            <a:t>Risk Tolerability Criteria</a:t>
          </a:r>
        </a:p>
      </dgm:t>
    </dgm:pt>
    <dgm:pt modelId="{536590F3-56FC-468F-871F-B07AFCDDA675}" type="parTrans" cxnId="{023A5158-3090-40D3-BAB9-BF45EE5212F6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75A0EE2D-FCBA-4D43-B600-9FC4692DAAB5}" type="sibTrans" cxnId="{023A5158-3090-40D3-BAB9-BF45EE5212F6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0E7AC205-DAE0-4457-A1A1-896BA864A4CB}">
      <dgm:prSet phldrT="[Text]" custT="1"/>
      <dgm:spPr/>
      <dgm:t>
        <a:bodyPr/>
        <a:lstStyle/>
        <a:p>
          <a:r>
            <a:rPr lang="en-US" sz="1200" b="1" dirty="0">
              <a:latin typeface="Source Sans Pro" panose="020B0503030403020204" pitchFamily="34" charset="0"/>
              <a:ea typeface="Source Sans Pro" panose="020B0503030403020204" pitchFamily="34" charset="0"/>
            </a:rPr>
            <a:t>Local regulations</a:t>
          </a:r>
        </a:p>
      </dgm:t>
    </dgm:pt>
    <dgm:pt modelId="{97FE2303-3458-4F7B-83DC-A99C24850CAC}" type="parTrans" cxnId="{2187BF0F-DE00-4D1A-9529-073A6671759A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9D322F6-16E8-43EC-A558-7BDC029606BC}" type="sibTrans" cxnId="{2187BF0F-DE00-4D1A-9529-073A6671759A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F186352-59BC-494C-B2C7-90C5CCBEA650}">
      <dgm:prSet phldrT="[Text]" custT="1"/>
      <dgm:spPr/>
      <dgm:t>
        <a:bodyPr/>
        <a:lstStyle/>
        <a:p>
          <a:r>
            <a:rPr lang="en-US" sz="1200" b="1" dirty="0">
              <a:latin typeface="Source Sans Pro" panose="020B0503030403020204" pitchFamily="34" charset="0"/>
              <a:ea typeface="Source Sans Pro" panose="020B0503030403020204" pitchFamily="34" charset="0"/>
            </a:rPr>
            <a:t>Client tolerability criteria</a:t>
          </a:r>
        </a:p>
      </dgm:t>
    </dgm:pt>
    <dgm:pt modelId="{1AC5BF95-A7AC-409F-8B90-6E47B105AE38}" type="parTrans" cxnId="{F18ADD15-2DFC-4E87-A353-B914B110E6BB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2F450BA4-E16B-46C4-9569-6E67D1BC3AC1}" type="sibTrans" cxnId="{F18ADD15-2DFC-4E87-A353-B914B110E6BB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8F987ED-4BC3-4B8A-9C2B-94888C784065}">
      <dgm:prSet phldrT="[Text]" custT="1"/>
      <dgm:spPr/>
      <dgm:t>
        <a:bodyPr/>
        <a:lstStyle/>
        <a:p>
          <a:r>
            <a:rPr lang="en-US" sz="1800" b="1" dirty="0">
              <a:latin typeface="Source Sans Pro" panose="020B0503030403020204" pitchFamily="34" charset="0"/>
              <a:ea typeface="Source Sans Pro" panose="020B0503030403020204" pitchFamily="34" charset="0"/>
            </a:rPr>
            <a:t>Risk Profile</a:t>
          </a:r>
        </a:p>
      </dgm:t>
    </dgm:pt>
    <dgm:pt modelId="{43096C1C-4D42-468F-8217-F71A3F280924}" type="parTrans" cxnId="{3F4705C7-C5D6-410F-AD50-D28E0AED87FC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5DC95F30-F3D9-47B5-B0C8-14C6DD8C0966}" type="sibTrans" cxnId="{3F4705C7-C5D6-410F-AD50-D28E0AED87FC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C0DE6452-857D-4175-B3F2-712133C43608}">
      <dgm:prSet phldrT="[Text]" custT="1"/>
      <dgm:spPr/>
      <dgm:t>
        <a:bodyPr/>
        <a:lstStyle/>
        <a:p>
          <a:r>
            <a:rPr lang="en-US" sz="1200" b="1" dirty="0">
              <a:latin typeface="Source Sans Pro" panose="020B0503030403020204" pitchFamily="34" charset="0"/>
              <a:ea typeface="Source Sans Pro" panose="020B0503030403020204" pitchFamily="34" charset="0"/>
            </a:rPr>
            <a:t>Facility type</a:t>
          </a:r>
        </a:p>
      </dgm:t>
    </dgm:pt>
    <dgm:pt modelId="{EFAE1234-2538-4944-86C6-611DA475EFBA}" type="parTrans" cxnId="{386227B5-BB83-441B-A38D-38A6790520AD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B8C4445-1C6C-4EBC-84C6-4373BB19E014}" type="sibTrans" cxnId="{386227B5-BB83-441B-A38D-38A6790520AD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C8F07B0E-F29B-4451-AE32-ADB791E3C1AE}">
      <dgm:prSet phldrT="[Text]" custT="1"/>
      <dgm:spPr/>
      <dgm:t>
        <a:bodyPr/>
        <a:lstStyle/>
        <a:p>
          <a:r>
            <a:rPr lang="en-US" sz="1200" b="1" dirty="0">
              <a:latin typeface="Source Sans Pro" panose="020B0503030403020204" pitchFamily="34" charset="0"/>
              <a:ea typeface="Source Sans Pro" panose="020B0503030403020204" pitchFamily="34" charset="0"/>
            </a:rPr>
            <a:t>Site environmental and meteorological conditions</a:t>
          </a:r>
        </a:p>
      </dgm:t>
    </dgm:pt>
    <dgm:pt modelId="{79B126BA-2D2F-47D2-BE58-34C2DA217779}" type="parTrans" cxnId="{7E64C083-B6E3-4D00-9DF5-A271074C2778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D7D4ADED-993B-4DCC-870C-B15F1FE69C6E}" type="sibTrans" cxnId="{7E64C083-B6E3-4D00-9DF5-A271074C2778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FCF5C0D-6287-4AB1-8349-1604CAE85013}">
      <dgm:prSet phldrT="[Text]" custT="1"/>
      <dgm:spPr/>
      <dgm:t>
        <a:bodyPr/>
        <a:lstStyle/>
        <a:p>
          <a:r>
            <a:rPr lang="en-US" sz="1200" b="1" dirty="0">
              <a:latin typeface="Source Sans Pro" panose="020B0503030403020204" pitchFamily="34" charset="0"/>
              <a:ea typeface="Source Sans Pro" panose="020B0503030403020204" pitchFamily="34" charset="0"/>
            </a:rPr>
            <a:t>Client-specific requirements</a:t>
          </a:r>
        </a:p>
      </dgm:t>
    </dgm:pt>
    <dgm:pt modelId="{D21D2AD4-403A-43D6-B2B6-DD40EC57E8C6}" type="parTrans" cxnId="{C26AAD41-D21E-454C-8832-A7F0D5283CA4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13B07680-C033-4D3E-A71B-AD98E8BC6A33}" type="sibTrans" cxnId="{C26AAD41-D21E-454C-8832-A7F0D5283CA4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956C677-9EEB-4987-AF0E-124AEB17A631}">
      <dgm:prSet phldrT="[Text]" custT="1"/>
      <dgm:spPr/>
      <dgm:t>
        <a:bodyPr/>
        <a:lstStyle/>
        <a:p>
          <a:r>
            <a:rPr lang="en-US" sz="1200" b="1" dirty="0">
              <a:latin typeface="Source Sans Pro" panose="020B0503030403020204" pitchFamily="34" charset="0"/>
              <a:ea typeface="Source Sans Pro" panose="020B0503030403020204" pitchFamily="34" charset="0"/>
            </a:rPr>
            <a:t>Process technologies and conditions</a:t>
          </a:r>
        </a:p>
      </dgm:t>
    </dgm:pt>
    <dgm:pt modelId="{53FB5826-2987-4E07-BD91-1E526FFF4BD3}" type="parTrans" cxnId="{D48AD522-0720-4D28-BC0F-3F4016BE9DEC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AA8AD6D6-0139-4AEB-BEA0-E9D6B125CE3E}" type="sibTrans" cxnId="{D48AD522-0720-4D28-BC0F-3F4016BE9DEC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43EA3BE-A81F-42A0-A1E3-B3621015AC5F}">
      <dgm:prSet phldrT="[Text]" custT="1"/>
      <dgm:spPr/>
      <dgm:t>
        <a:bodyPr/>
        <a:lstStyle/>
        <a:p>
          <a:r>
            <a:rPr lang="en-US" sz="1200" b="1" dirty="0">
              <a:latin typeface="Source Sans Pro" panose="020B0503030403020204" pitchFamily="34" charset="0"/>
              <a:ea typeface="Source Sans Pro" panose="020B0503030403020204" pitchFamily="34" charset="0"/>
            </a:rPr>
            <a:t>Plot layout and arrangement</a:t>
          </a:r>
        </a:p>
      </dgm:t>
    </dgm:pt>
    <dgm:pt modelId="{DA489AFD-6C61-4D7D-86F4-77DCC0477FDB}" type="parTrans" cxnId="{138EEFC8-5D59-43DF-B546-6FA9066A3B56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B7C386A2-9543-4076-8D8F-C0B7BA067DAC}" type="sibTrans" cxnId="{138EEFC8-5D59-43DF-B546-6FA9066A3B56}">
      <dgm:prSet/>
      <dgm:spPr/>
      <dgm:t>
        <a:bodyPr/>
        <a:lstStyle/>
        <a:p>
          <a:endParaRPr lang="en-US" sz="160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39A206A0-3BC9-467C-B70B-574A2DF1F4CB}" type="pres">
      <dgm:prSet presAssocID="{7225692E-7935-4576-BFEF-E304F1C2F8F8}" presName="theList" presStyleCnt="0">
        <dgm:presLayoutVars>
          <dgm:dir/>
          <dgm:animLvl val="lvl"/>
          <dgm:resizeHandles val="exact"/>
        </dgm:presLayoutVars>
      </dgm:prSet>
      <dgm:spPr/>
    </dgm:pt>
    <dgm:pt modelId="{8DB1D499-1A46-4B89-8CD1-9215DF2D6A63}" type="pres">
      <dgm:prSet presAssocID="{353C1A15-AA4F-4F98-8196-1F538A6B2EAE}" presName="compNode" presStyleCnt="0"/>
      <dgm:spPr/>
    </dgm:pt>
    <dgm:pt modelId="{6A48FD68-4A33-42BA-8409-9B0DF1B0C642}" type="pres">
      <dgm:prSet presAssocID="{353C1A15-AA4F-4F98-8196-1F538A6B2EAE}" presName="aNode" presStyleLbl="bgShp" presStyleIdx="0" presStyleCnt="3"/>
      <dgm:spPr/>
    </dgm:pt>
    <dgm:pt modelId="{65D393C3-1331-43B8-8C57-CCE168C9B021}" type="pres">
      <dgm:prSet presAssocID="{353C1A15-AA4F-4F98-8196-1F538A6B2EAE}" presName="textNode" presStyleLbl="bgShp" presStyleIdx="0" presStyleCnt="3"/>
      <dgm:spPr/>
    </dgm:pt>
    <dgm:pt modelId="{C249C73C-8FDF-4342-B2DA-A4A39A83126C}" type="pres">
      <dgm:prSet presAssocID="{353C1A15-AA4F-4F98-8196-1F538A6B2EAE}" presName="compChildNode" presStyleCnt="0"/>
      <dgm:spPr/>
    </dgm:pt>
    <dgm:pt modelId="{737CFFDC-A407-4CF3-8DE7-D9A271837C3A}" type="pres">
      <dgm:prSet presAssocID="{353C1A15-AA4F-4F98-8196-1F538A6B2EAE}" presName="theInnerList" presStyleCnt="0"/>
      <dgm:spPr/>
    </dgm:pt>
    <dgm:pt modelId="{1E962FFD-4BDD-4E3E-BC95-B5707CCECD2D}" type="pres">
      <dgm:prSet presAssocID="{5FC46AF1-78A4-49A9-806B-211BC1F95C8B}" presName="childNode" presStyleLbl="node1" presStyleIdx="0" presStyleCnt="9">
        <dgm:presLayoutVars>
          <dgm:bulletEnabled val="1"/>
        </dgm:presLayoutVars>
      </dgm:prSet>
      <dgm:spPr/>
    </dgm:pt>
    <dgm:pt modelId="{19478FD0-6F99-419D-8146-F75AC98BC69A}" type="pres">
      <dgm:prSet presAssocID="{5FC46AF1-78A4-49A9-806B-211BC1F95C8B}" presName="aSpace2" presStyleCnt="0"/>
      <dgm:spPr/>
    </dgm:pt>
    <dgm:pt modelId="{F81F62D4-AFC9-496D-9BDC-156DE8BF1DBF}" type="pres">
      <dgm:prSet presAssocID="{59BB88D0-7044-471D-A488-EF3A1C448F37}" presName="childNode" presStyleLbl="node1" presStyleIdx="1" presStyleCnt="9">
        <dgm:presLayoutVars>
          <dgm:bulletEnabled val="1"/>
        </dgm:presLayoutVars>
      </dgm:prSet>
      <dgm:spPr/>
    </dgm:pt>
    <dgm:pt modelId="{B865BEFA-9AA9-4E83-9CFB-C83E58935B07}" type="pres">
      <dgm:prSet presAssocID="{59BB88D0-7044-471D-A488-EF3A1C448F37}" presName="aSpace2" presStyleCnt="0"/>
      <dgm:spPr/>
    </dgm:pt>
    <dgm:pt modelId="{9F5F946C-1002-4D28-AF1F-12B86AA44152}" type="pres">
      <dgm:prSet presAssocID="{3FCF5C0D-6287-4AB1-8349-1604CAE85013}" presName="childNode" presStyleLbl="node1" presStyleIdx="2" presStyleCnt="9">
        <dgm:presLayoutVars>
          <dgm:bulletEnabled val="1"/>
        </dgm:presLayoutVars>
      </dgm:prSet>
      <dgm:spPr/>
    </dgm:pt>
    <dgm:pt modelId="{5C30F197-FCB0-4A35-A16C-0D281EBADF86}" type="pres">
      <dgm:prSet presAssocID="{353C1A15-AA4F-4F98-8196-1F538A6B2EAE}" presName="aSpace" presStyleCnt="0"/>
      <dgm:spPr/>
    </dgm:pt>
    <dgm:pt modelId="{770D8C09-C51A-409A-94C6-41DE4FECA9FC}" type="pres">
      <dgm:prSet presAssocID="{EED8CDF3-AC74-424B-AE97-BDB0C353E016}" presName="compNode" presStyleCnt="0"/>
      <dgm:spPr/>
    </dgm:pt>
    <dgm:pt modelId="{3659C0D8-8B5F-453B-812D-7BD35DEB3313}" type="pres">
      <dgm:prSet presAssocID="{EED8CDF3-AC74-424B-AE97-BDB0C353E016}" presName="aNode" presStyleLbl="bgShp" presStyleIdx="1" presStyleCnt="3"/>
      <dgm:spPr/>
    </dgm:pt>
    <dgm:pt modelId="{64B90AE9-C2A0-4980-A9B7-2372F554CCC8}" type="pres">
      <dgm:prSet presAssocID="{EED8CDF3-AC74-424B-AE97-BDB0C353E016}" presName="textNode" presStyleLbl="bgShp" presStyleIdx="1" presStyleCnt="3"/>
      <dgm:spPr/>
    </dgm:pt>
    <dgm:pt modelId="{CF053F8E-8C42-4EF3-A7F7-BF39FD054B8B}" type="pres">
      <dgm:prSet presAssocID="{EED8CDF3-AC74-424B-AE97-BDB0C353E016}" presName="compChildNode" presStyleCnt="0"/>
      <dgm:spPr/>
    </dgm:pt>
    <dgm:pt modelId="{1A505DC9-F20D-40F3-AFEE-83EAF0F871A1}" type="pres">
      <dgm:prSet presAssocID="{EED8CDF3-AC74-424B-AE97-BDB0C353E016}" presName="theInnerList" presStyleCnt="0"/>
      <dgm:spPr/>
    </dgm:pt>
    <dgm:pt modelId="{9F7EE3AD-0ABB-41AE-B3DC-3416FF80E64F}" type="pres">
      <dgm:prSet presAssocID="{0E7AC205-DAE0-4457-A1A1-896BA864A4CB}" presName="childNode" presStyleLbl="node1" presStyleIdx="3" presStyleCnt="9">
        <dgm:presLayoutVars>
          <dgm:bulletEnabled val="1"/>
        </dgm:presLayoutVars>
      </dgm:prSet>
      <dgm:spPr/>
    </dgm:pt>
    <dgm:pt modelId="{7D4B2765-936F-4DCC-B1D4-33A83EC9C7E2}" type="pres">
      <dgm:prSet presAssocID="{0E7AC205-DAE0-4457-A1A1-896BA864A4CB}" presName="aSpace2" presStyleCnt="0"/>
      <dgm:spPr/>
    </dgm:pt>
    <dgm:pt modelId="{C7C84779-CD64-470E-93F1-5493EDDF4338}" type="pres">
      <dgm:prSet presAssocID="{DF186352-59BC-494C-B2C7-90C5CCBEA650}" presName="childNode" presStyleLbl="node1" presStyleIdx="4" presStyleCnt="9">
        <dgm:presLayoutVars>
          <dgm:bulletEnabled val="1"/>
        </dgm:presLayoutVars>
      </dgm:prSet>
      <dgm:spPr/>
    </dgm:pt>
    <dgm:pt modelId="{C4A75D7C-55FD-461D-80D9-C41DCA9CA36B}" type="pres">
      <dgm:prSet presAssocID="{EED8CDF3-AC74-424B-AE97-BDB0C353E016}" presName="aSpace" presStyleCnt="0"/>
      <dgm:spPr/>
    </dgm:pt>
    <dgm:pt modelId="{F86A7E7B-47B0-418B-96EF-1E05AF26BB77}" type="pres">
      <dgm:prSet presAssocID="{38F987ED-4BC3-4B8A-9C2B-94888C784065}" presName="compNode" presStyleCnt="0"/>
      <dgm:spPr/>
    </dgm:pt>
    <dgm:pt modelId="{E9441601-AD9F-49F1-93B8-4B909D2D2DEC}" type="pres">
      <dgm:prSet presAssocID="{38F987ED-4BC3-4B8A-9C2B-94888C784065}" presName="aNode" presStyleLbl="bgShp" presStyleIdx="2" presStyleCnt="3" custLinFactNeighborX="-1" custLinFactNeighborY="2545"/>
      <dgm:spPr/>
    </dgm:pt>
    <dgm:pt modelId="{7FF40456-B1DF-487C-8C24-B8A6027EC856}" type="pres">
      <dgm:prSet presAssocID="{38F987ED-4BC3-4B8A-9C2B-94888C784065}" presName="textNode" presStyleLbl="bgShp" presStyleIdx="2" presStyleCnt="3"/>
      <dgm:spPr/>
    </dgm:pt>
    <dgm:pt modelId="{AE41741F-DA42-4C1C-A564-7150EFAEBB75}" type="pres">
      <dgm:prSet presAssocID="{38F987ED-4BC3-4B8A-9C2B-94888C784065}" presName="compChildNode" presStyleCnt="0"/>
      <dgm:spPr/>
    </dgm:pt>
    <dgm:pt modelId="{2592FC53-8D76-459F-A3CF-E56553BA45AC}" type="pres">
      <dgm:prSet presAssocID="{38F987ED-4BC3-4B8A-9C2B-94888C784065}" presName="theInnerList" presStyleCnt="0"/>
      <dgm:spPr/>
    </dgm:pt>
    <dgm:pt modelId="{C6341292-392B-42C3-9116-90E13DD49060}" type="pres">
      <dgm:prSet presAssocID="{C0DE6452-857D-4175-B3F2-712133C43608}" presName="childNode" presStyleLbl="node1" presStyleIdx="5" presStyleCnt="9">
        <dgm:presLayoutVars>
          <dgm:bulletEnabled val="1"/>
        </dgm:presLayoutVars>
      </dgm:prSet>
      <dgm:spPr/>
    </dgm:pt>
    <dgm:pt modelId="{7FE1DF1B-691F-46B9-90BD-C41014BFD9F0}" type="pres">
      <dgm:prSet presAssocID="{C0DE6452-857D-4175-B3F2-712133C43608}" presName="aSpace2" presStyleCnt="0"/>
      <dgm:spPr/>
    </dgm:pt>
    <dgm:pt modelId="{C57E18AA-58F0-4E48-A3C6-BE5F10CFAF36}" type="pres">
      <dgm:prSet presAssocID="{C8F07B0E-F29B-4451-AE32-ADB791E3C1AE}" presName="childNode" presStyleLbl="node1" presStyleIdx="6" presStyleCnt="9" custScaleY="161159">
        <dgm:presLayoutVars>
          <dgm:bulletEnabled val="1"/>
        </dgm:presLayoutVars>
      </dgm:prSet>
      <dgm:spPr/>
    </dgm:pt>
    <dgm:pt modelId="{227C38C5-8FA5-4F33-B4D7-C806AF39CB6A}" type="pres">
      <dgm:prSet presAssocID="{C8F07B0E-F29B-4451-AE32-ADB791E3C1AE}" presName="aSpace2" presStyleCnt="0"/>
      <dgm:spPr/>
    </dgm:pt>
    <dgm:pt modelId="{0B9E88A4-3B2C-4E3B-93E7-F8A92B02FA14}" type="pres">
      <dgm:prSet presAssocID="{3956C677-9EEB-4987-AF0E-124AEB17A631}" presName="childNode" presStyleLbl="node1" presStyleIdx="7" presStyleCnt="9">
        <dgm:presLayoutVars>
          <dgm:bulletEnabled val="1"/>
        </dgm:presLayoutVars>
      </dgm:prSet>
      <dgm:spPr/>
    </dgm:pt>
    <dgm:pt modelId="{FB87C863-8CF8-433C-8315-1DDD859881D1}" type="pres">
      <dgm:prSet presAssocID="{3956C677-9EEB-4987-AF0E-124AEB17A631}" presName="aSpace2" presStyleCnt="0"/>
      <dgm:spPr/>
    </dgm:pt>
    <dgm:pt modelId="{A1A35399-B25E-4019-A1E5-3E5D5CB63507}" type="pres">
      <dgm:prSet presAssocID="{F43EA3BE-A81F-42A0-A1E3-B3621015AC5F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49295005-DDE0-4C4F-8636-44AD93F5880B}" type="presOf" srcId="{5FC46AF1-78A4-49A9-806B-211BC1F95C8B}" destId="{1E962FFD-4BDD-4E3E-BC95-B5707CCECD2D}" srcOrd="0" destOrd="0" presId="urn:microsoft.com/office/officeart/2005/8/layout/lProcess2"/>
    <dgm:cxn modelId="{CF5CC90D-B402-40B5-8375-49A7E552FE54}" type="presOf" srcId="{38F987ED-4BC3-4B8A-9C2B-94888C784065}" destId="{E9441601-AD9F-49F1-93B8-4B909D2D2DEC}" srcOrd="0" destOrd="0" presId="urn:microsoft.com/office/officeart/2005/8/layout/lProcess2"/>
    <dgm:cxn modelId="{CB84140F-CC47-4DB8-96D0-C678A9FD0786}" type="presOf" srcId="{F43EA3BE-A81F-42A0-A1E3-B3621015AC5F}" destId="{A1A35399-B25E-4019-A1E5-3E5D5CB63507}" srcOrd="0" destOrd="0" presId="urn:microsoft.com/office/officeart/2005/8/layout/lProcess2"/>
    <dgm:cxn modelId="{2187BF0F-DE00-4D1A-9529-073A6671759A}" srcId="{EED8CDF3-AC74-424B-AE97-BDB0C353E016}" destId="{0E7AC205-DAE0-4457-A1A1-896BA864A4CB}" srcOrd="0" destOrd="0" parTransId="{97FE2303-3458-4F7B-83DC-A99C24850CAC}" sibTransId="{D9D322F6-16E8-43EC-A558-7BDC029606BC}"/>
    <dgm:cxn modelId="{6CF6C314-569F-4D32-B759-8C0A62109988}" srcId="{353C1A15-AA4F-4F98-8196-1F538A6B2EAE}" destId="{5FC46AF1-78A4-49A9-806B-211BC1F95C8B}" srcOrd="0" destOrd="0" parTransId="{B24AFEB8-58E3-4295-A4B0-6C0580CC23CD}" sibTransId="{C173A553-924C-4BF1-B82F-65C323128309}"/>
    <dgm:cxn modelId="{F18ADD15-2DFC-4E87-A353-B914B110E6BB}" srcId="{EED8CDF3-AC74-424B-AE97-BDB0C353E016}" destId="{DF186352-59BC-494C-B2C7-90C5CCBEA650}" srcOrd="1" destOrd="0" parTransId="{1AC5BF95-A7AC-409F-8B90-6E47B105AE38}" sibTransId="{2F450BA4-E16B-46C4-9569-6E67D1BC3AC1}"/>
    <dgm:cxn modelId="{D48AD522-0720-4D28-BC0F-3F4016BE9DEC}" srcId="{38F987ED-4BC3-4B8A-9C2B-94888C784065}" destId="{3956C677-9EEB-4987-AF0E-124AEB17A631}" srcOrd="2" destOrd="0" parTransId="{53FB5826-2987-4E07-BD91-1E526FFF4BD3}" sibTransId="{AA8AD6D6-0139-4AEB-BEA0-E9D6B125CE3E}"/>
    <dgm:cxn modelId="{F42D142D-A4AF-4C8F-9F0E-855F70C30DBE}" type="presOf" srcId="{7225692E-7935-4576-BFEF-E304F1C2F8F8}" destId="{39A206A0-3BC9-467C-B70B-574A2DF1F4CB}" srcOrd="0" destOrd="0" presId="urn:microsoft.com/office/officeart/2005/8/layout/lProcess2"/>
    <dgm:cxn modelId="{8AF37936-A16E-4C7D-9E38-E91E3BB90820}" type="presOf" srcId="{0E7AC205-DAE0-4457-A1A1-896BA864A4CB}" destId="{9F7EE3AD-0ABB-41AE-B3DC-3416FF80E64F}" srcOrd="0" destOrd="0" presId="urn:microsoft.com/office/officeart/2005/8/layout/lProcess2"/>
    <dgm:cxn modelId="{C26AAD41-D21E-454C-8832-A7F0D5283CA4}" srcId="{353C1A15-AA4F-4F98-8196-1F538A6B2EAE}" destId="{3FCF5C0D-6287-4AB1-8349-1604CAE85013}" srcOrd="2" destOrd="0" parTransId="{D21D2AD4-403A-43D6-B2B6-DD40EC57E8C6}" sibTransId="{13B07680-C033-4D3E-A71B-AD98E8BC6A33}"/>
    <dgm:cxn modelId="{28089E64-D54E-473D-B080-15553A5B781C}" type="presOf" srcId="{38F987ED-4BC3-4B8A-9C2B-94888C784065}" destId="{7FF40456-B1DF-487C-8C24-B8A6027EC856}" srcOrd="1" destOrd="0" presId="urn:microsoft.com/office/officeart/2005/8/layout/lProcess2"/>
    <dgm:cxn modelId="{D921C56A-99B1-4D7C-ADA3-82080713E28B}" type="presOf" srcId="{C0DE6452-857D-4175-B3F2-712133C43608}" destId="{C6341292-392B-42C3-9116-90E13DD49060}" srcOrd="0" destOrd="0" presId="urn:microsoft.com/office/officeart/2005/8/layout/lProcess2"/>
    <dgm:cxn modelId="{07D58F50-9044-4368-A9E8-BB0010E62DB7}" type="presOf" srcId="{353C1A15-AA4F-4F98-8196-1F538A6B2EAE}" destId="{65D393C3-1331-43B8-8C57-CCE168C9B021}" srcOrd="1" destOrd="0" presId="urn:microsoft.com/office/officeart/2005/8/layout/lProcess2"/>
    <dgm:cxn modelId="{82A34677-ECC8-41E6-8BD5-8156A1C3BFD9}" srcId="{353C1A15-AA4F-4F98-8196-1F538A6B2EAE}" destId="{59BB88D0-7044-471D-A488-EF3A1C448F37}" srcOrd="1" destOrd="0" parTransId="{E0EF116E-2BAE-487C-8624-7DF6E1F7652B}" sibTransId="{C5FCFD12-24B9-4F67-8841-8AF06CD3F243}"/>
    <dgm:cxn modelId="{023A5158-3090-40D3-BAB9-BF45EE5212F6}" srcId="{7225692E-7935-4576-BFEF-E304F1C2F8F8}" destId="{EED8CDF3-AC74-424B-AE97-BDB0C353E016}" srcOrd="1" destOrd="0" parTransId="{536590F3-56FC-468F-871F-B07AFCDDA675}" sibTransId="{75A0EE2D-FCBA-4D43-B600-9FC4692DAAB5}"/>
    <dgm:cxn modelId="{0421307C-7AFA-4AD5-AC21-68D35164C51C}" type="presOf" srcId="{353C1A15-AA4F-4F98-8196-1F538A6B2EAE}" destId="{6A48FD68-4A33-42BA-8409-9B0DF1B0C642}" srcOrd="0" destOrd="0" presId="urn:microsoft.com/office/officeart/2005/8/layout/lProcess2"/>
    <dgm:cxn modelId="{3869407D-2452-4D8F-9DF9-F6F1EE6B0396}" type="presOf" srcId="{3FCF5C0D-6287-4AB1-8349-1604CAE85013}" destId="{9F5F946C-1002-4D28-AF1F-12B86AA44152}" srcOrd="0" destOrd="0" presId="urn:microsoft.com/office/officeart/2005/8/layout/lProcess2"/>
    <dgm:cxn modelId="{7E64C083-B6E3-4D00-9DF5-A271074C2778}" srcId="{38F987ED-4BC3-4B8A-9C2B-94888C784065}" destId="{C8F07B0E-F29B-4451-AE32-ADB791E3C1AE}" srcOrd="1" destOrd="0" parTransId="{79B126BA-2D2F-47D2-BE58-34C2DA217779}" sibTransId="{D7D4ADED-993B-4DCC-870C-B15F1FE69C6E}"/>
    <dgm:cxn modelId="{CA53308C-833D-4E0A-82FA-31131733E0BA}" type="presOf" srcId="{3956C677-9EEB-4987-AF0E-124AEB17A631}" destId="{0B9E88A4-3B2C-4E3B-93E7-F8A92B02FA14}" srcOrd="0" destOrd="0" presId="urn:microsoft.com/office/officeart/2005/8/layout/lProcess2"/>
    <dgm:cxn modelId="{FCB7F897-6460-4E99-A7F3-33FA8DC04C6C}" type="presOf" srcId="{59BB88D0-7044-471D-A488-EF3A1C448F37}" destId="{F81F62D4-AFC9-496D-9BDC-156DE8BF1DBF}" srcOrd="0" destOrd="0" presId="urn:microsoft.com/office/officeart/2005/8/layout/lProcess2"/>
    <dgm:cxn modelId="{479CED9A-C8A5-4C20-A4F6-E205FBEE6C99}" type="presOf" srcId="{EED8CDF3-AC74-424B-AE97-BDB0C353E016}" destId="{3659C0D8-8B5F-453B-812D-7BD35DEB3313}" srcOrd="0" destOrd="0" presId="urn:microsoft.com/office/officeart/2005/8/layout/lProcess2"/>
    <dgm:cxn modelId="{922FFDAF-DBEC-42B6-8282-66ACDB1EE793}" type="presOf" srcId="{C8F07B0E-F29B-4451-AE32-ADB791E3C1AE}" destId="{C57E18AA-58F0-4E48-A3C6-BE5F10CFAF36}" srcOrd="0" destOrd="0" presId="urn:microsoft.com/office/officeart/2005/8/layout/lProcess2"/>
    <dgm:cxn modelId="{386227B5-BB83-441B-A38D-38A6790520AD}" srcId="{38F987ED-4BC3-4B8A-9C2B-94888C784065}" destId="{C0DE6452-857D-4175-B3F2-712133C43608}" srcOrd="0" destOrd="0" parTransId="{EFAE1234-2538-4944-86C6-611DA475EFBA}" sibTransId="{3B8C4445-1C6C-4EBC-84C6-4373BB19E014}"/>
    <dgm:cxn modelId="{26C9FEC0-CBF9-47D3-A930-FF507FF0CE87}" srcId="{7225692E-7935-4576-BFEF-E304F1C2F8F8}" destId="{353C1A15-AA4F-4F98-8196-1F538A6B2EAE}" srcOrd="0" destOrd="0" parTransId="{A66BBA9E-187E-4D0E-87EB-6C866BA7D352}" sibTransId="{9E83D45E-559A-4263-AE4D-2DDB5D05356D}"/>
    <dgm:cxn modelId="{3F4705C7-C5D6-410F-AD50-D28E0AED87FC}" srcId="{7225692E-7935-4576-BFEF-E304F1C2F8F8}" destId="{38F987ED-4BC3-4B8A-9C2B-94888C784065}" srcOrd="2" destOrd="0" parTransId="{43096C1C-4D42-468F-8217-F71A3F280924}" sibTransId="{5DC95F30-F3D9-47B5-B0C8-14C6DD8C0966}"/>
    <dgm:cxn modelId="{138EEFC8-5D59-43DF-B546-6FA9066A3B56}" srcId="{38F987ED-4BC3-4B8A-9C2B-94888C784065}" destId="{F43EA3BE-A81F-42A0-A1E3-B3621015AC5F}" srcOrd="3" destOrd="0" parTransId="{DA489AFD-6C61-4D7D-86F4-77DCC0477FDB}" sibTransId="{B7C386A2-9543-4076-8D8F-C0B7BA067DAC}"/>
    <dgm:cxn modelId="{4A951DD2-A363-48CF-9196-7B43563084F8}" type="presOf" srcId="{DF186352-59BC-494C-B2C7-90C5CCBEA650}" destId="{C7C84779-CD64-470E-93F1-5493EDDF4338}" srcOrd="0" destOrd="0" presId="urn:microsoft.com/office/officeart/2005/8/layout/lProcess2"/>
    <dgm:cxn modelId="{A054A7D2-A6AB-4745-A5EC-7CA409545346}" type="presOf" srcId="{EED8CDF3-AC74-424B-AE97-BDB0C353E016}" destId="{64B90AE9-C2A0-4980-A9B7-2372F554CCC8}" srcOrd="1" destOrd="0" presId="urn:microsoft.com/office/officeart/2005/8/layout/lProcess2"/>
    <dgm:cxn modelId="{7B1A798E-BA1E-4E1F-91C3-37B21ECE4E52}" type="presParOf" srcId="{39A206A0-3BC9-467C-B70B-574A2DF1F4CB}" destId="{8DB1D499-1A46-4B89-8CD1-9215DF2D6A63}" srcOrd="0" destOrd="0" presId="urn:microsoft.com/office/officeart/2005/8/layout/lProcess2"/>
    <dgm:cxn modelId="{F06D952C-8E83-4AD9-9FDC-BA4D925E8137}" type="presParOf" srcId="{8DB1D499-1A46-4B89-8CD1-9215DF2D6A63}" destId="{6A48FD68-4A33-42BA-8409-9B0DF1B0C642}" srcOrd="0" destOrd="0" presId="urn:microsoft.com/office/officeart/2005/8/layout/lProcess2"/>
    <dgm:cxn modelId="{F2BEBC2E-EA2D-4504-BB59-8579D3D77FDA}" type="presParOf" srcId="{8DB1D499-1A46-4B89-8CD1-9215DF2D6A63}" destId="{65D393C3-1331-43B8-8C57-CCE168C9B021}" srcOrd="1" destOrd="0" presId="urn:microsoft.com/office/officeart/2005/8/layout/lProcess2"/>
    <dgm:cxn modelId="{BBFBA373-88E8-4A13-9719-835E16D483A7}" type="presParOf" srcId="{8DB1D499-1A46-4B89-8CD1-9215DF2D6A63}" destId="{C249C73C-8FDF-4342-B2DA-A4A39A83126C}" srcOrd="2" destOrd="0" presId="urn:microsoft.com/office/officeart/2005/8/layout/lProcess2"/>
    <dgm:cxn modelId="{AA9F0945-2D97-4491-AF52-74BBBA90DF75}" type="presParOf" srcId="{C249C73C-8FDF-4342-B2DA-A4A39A83126C}" destId="{737CFFDC-A407-4CF3-8DE7-D9A271837C3A}" srcOrd="0" destOrd="0" presId="urn:microsoft.com/office/officeart/2005/8/layout/lProcess2"/>
    <dgm:cxn modelId="{3C90C955-C2BA-467B-A81F-DDFB3B2FE23A}" type="presParOf" srcId="{737CFFDC-A407-4CF3-8DE7-D9A271837C3A}" destId="{1E962FFD-4BDD-4E3E-BC95-B5707CCECD2D}" srcOrd="0" destOrd="0" presId="urn:microsoft.com/office/officeart/2005/8/layout/lProcess2"/>
    <dgm:cxn modelId="{00271021-E71C-42AB-921E-0B258158B217}" type="presParOf" srcId="{737CFFDC-A407-4CF3-8DE7-D9A271837C3A}" destId="{19478FD0-6F99-419D-8146-F75AC98BC69A}" srcOrd="1" destOrd="0" presId="urn:microsoft.com/office/officeart/2005/8/layout/lProcess2"/>
    <dgm:cxn modelId="{A64AD257-E295-4DA4-A5B8-44797B06538F}" type="presParOf" srcId="{737CFFDC-A407-4CF3-8DE7-D9A271837C3A}" destId="{F81F62D4-AFC9-496D-9BDC-156DE8BF1DBF}" srcOrd="2" destOrd="0" presId="urn:microsoft.com/office/officeart/2005/8/layout/lProcess2"/>
    <dgm:cxn modelId="{369F05B6-16EA-4252-A6D9-216A1D9C61D7}" type="presParOf" srcId="{737CFFDC-A407-4CF3-8DE7-D9A271837C3A}" destId="{B865BEFA-9AA9-4E83-9CFB-C83E58935B07}" srcOrd="3" destOrd="0" presId="urn:microsoft.com/office/officeart/2005/8/layout/lProcess2"/>
    <dgm:cxn modelId="{72610280-F325-493A-90F4-D155DB37F9CD}" type="presParOf" srcId="{737CFFDC-A407-4CF3-8DE7-D9A271837C3A}" destId="{9F5F946C-1002-4D28-AF1F-12B86AA44152}" srcOrd="4" destOrd="0" presId="urn:microsoft.com/office/officeart/2005/8/layout/lProcess2"/>
    <dgm:cxn modelId="{5140DA52-5FAC-4CE1-96BE-BF2B2C8F6ACA}" type="presParOf" srcId="{39A206A0-3BC9-467C-B70B-574A2DF1F4CB}" destId="{5C30F197-FCB0-4A35-A16C-0D281EBADF86}" srcOrd="1" destOrd="0" presId="urn:microsoft.com/office/officeart/2005/8/layout/lProcess2"/>
    <dgm:cxn modelId="{E9714AF6-5B35-4492-930C-B65FA0D92A6F}" type="presParOf" srcId="{39A206A0-3BC9-467C-B70B-574A2DF1F4CB}" destId="{770D8C09-C51A-409A-94C6-41DE4FECA9FC}" srcOrd="2" destOrd="0" presId="urn:microsoft.com/office/officeart/2005/8/layout/lProcess2"/>
    <dgm:cxn modelId="{8D4E7268-58BC-4160-BCFA-2E1C50C617D1}" type="presParOf" srcId="{770D8C09-C51A-409A-94C6-41DE4FECA9FC}" destId="{3659C0D8-8B5F-453B-812D-7BD35DEB3313}" srcOrd="0" destOrd="0" presId="urn:microsoft.com/office/officeart/2005/8/layout/lProcess2"/>
    <dgm:cxn modelId="{CD9F2A93-6D47-4379-82D4-EFA4C1360673}" type="presParOf" srcId="{770D8C09-C51A-409A-94C6-41DE4FECA9FC}" destId="{64B90AE9-C2A0-4980-A9B7-2372F554CCC8}" srcOrd="1" destOrd="0" presId="urn:microsoft.com/office/officeart/2005/8/layout/lProcess2"/>
    <dgm:cxn modelId="{C091896F-B43F-44D5-8B7A-001AA40645D1}" type="presParOf" srcId="{770D8C09-C51A-409A-94C6-41DE4FECA9FC}" destId="{CF053F8E-8C42-4EF3-A7F7-BF39FD054B8B}" srcOrd="2" destOrd="0" presId="urn:microsoft.com/office/officeart/2005/8/layout/lProcess2"/>
    <dgm:cxn modelId="{DC3FAA78-4087-44D2-B528-85355751AEDF}" type="presParOf" srcId="{CF053F8E-8C42-4EF3-A7F7-BF39FD054B8B}" destId="{1A505DC9-F20D-40F3-AFEE-83EAF0F871A1}" srcOrd="0" destOrd="0" presId="urn:microsoft.com/office/officeart/2005/8/layout/lProcess2"/>
    <dgm:cxn modelId="{259A85C3-F7E4-49D1-932F-0DC675836C41}" type="presParOf" srcId="{1A505DC9-F20D-40F3-AFEE-83EAF0F871A1}" destId="{9F7EE3AD-0ABB-41AE-B3DC-3416FF80E64F}" srcOrd="0" destOrd="0" presId="urn:microsoft.com/office/officeart/2005/8/layout/lProcess2"/>
    <dgm:cxn modelId="{F00BE91F-6ABF-46B0-A645-91B32C1170C6}" type="presParOf" srcId="{1A505DC9-F20D-40F3-AFEE-83EAF0F871A1}" destId="{7D4B2765-936F-4DCC-B1D4-33A83EC9C7E2}" srcOrd="1" destOrd="0" presId="urn:microsoft.com/office/officeart/2005/8/layout/lProcess2"/>
    <dgm:cxn modelId="{4E8030E6-CDFB-49D6-ADD9-19D1033D3B79}" type="presParOf" srcId="{1A505DC9-F20D-40F3-AFEE-83EAF0F871A1}" destId="{C7C84779-CD64-470E-93F1-5493EDDF4338}" srcOrd="2" destOrd="0" presId="urn:microsoft.com/office/officeart/2005/8/layout/lProcess2"/>
    <dgm:cxn modelId="{335E8E36-5A48-4826-8016-A1DB942CF4CF}" type="presParOf" srcId="{39A206A0-3BC9-467C-B70B-574A2DF1F4CB}" destId="{C4A75D7C-55FD-461D-80D9-C41DCA9CA36B}" srcOrd="3" destOrd="0" presId="urn:microsoft.com/office/officeart/2005/8/layout/lProcess2"/>
    <dgm:cxn modelId="{2B3727FD-C55B-4B50-B696-B38E2ADD4CB8}" type="presParOf" srcId="{39A206A0-3BC9-467C-B70B-574A2DF1F4CB}" destId="{F86A7E7B-47B0-418B-96EF-1E05AF26BB77}" srcOrd="4" destOrd="0" presId="urn:microsoft.com/office/officeart/2005/8/layout/lProcess2"/>
    <dgm:cxn modelId="{22CC442C-0EBE-412D-B172-787B5EE6FDD3}" type="presParOf" srcId="{F86A7E7B-47B0-418B-96EF-1E05AF26BB77}" destId="{E9441601-AD9F-49F1-93B8-4B909D2D2DEC}" srcOrd="0" destOrd="0" presId="urn:microsoft.com/office/officeart/2005/8/layout/lProcess2"/>
    <dgm:cxn modelId="{5509341C-67B0-4F62-B898-BC46FF0006D3}" type="presParOf" srcId="{F86A7E7B-47B0-418B-96EF-1E05AF26BB77}" destId="{7FF40456-B1DF-487C-8C24-B8A6027EC856}" srcOrd="1" destOrd="0" presId="urn:microsoft.com/office/officeart/2005/8/layout/lProcess2"/>
    <dgm:cxn modelId="{0D45DE04-86BE-48CC-9B0E-3A9DB14B26A5}" type="presParOf" srcId="{F86A7E7B-47B0-418B-96EF-1E05AF26BB77}" destId="{AE41741F-DA42-4C1C-A564-7150EFAEBB75}" srcOrd="2" destOrd="0" presId="urn:microsoft.com/office/officeart/2005/8/layout/lProcess2"/>
    <dgm:cxn modelId="{472C6238-F5CF-4BBA-BDB0-46C3B88AD768}" type="presParOf" srcId="{AE41741F-DA42-4C1C-A564-7150EFAEBB75}" destId="{2592FC53-8D76-459F-A3CF-E56553BA45AC}" srcOrd="0" destOrd="0" presId="urn:microsoft.com/office/officeart/2005/8/layout/lProcess2"/>
    <dgm:cxn modelId="{5859F390-EE03-4FA1-A8C2-AC31F1994C04}" type="presParOf" srcId="{2592FC53-8D76-459F-A3CF-E56553BA45AC}" destId="{C6341292-392B-42C3-9116-90E13DD49060}" srcOrd="0" destOrd="0" presId="urn:microsoft.com/office/officeart/2005/8/layout/lProcess2"/>
    <dgm:cxn modelId="{A48E2236-67D2-4A0B-9846-1D2EA8B464FE}" type="presParOf" srcId="{2592FC53-8D76-459F-A3CF-E56553BA45AC}" destId="{7FE1DF1B-691F-46B9-90BD-C41014BFD9F0}" srcOrd="1" destOrd="0" presId="urn:microsoft.com/office/officeart/2005/8/layout/lProcess2"/>
    <dgm:cxn modelId="{AFB84A2C-AB72-4397-8F61-296699AA6A4A}" type="presParOf" srcId="{2592FC53-8D76-459F-A3CF-E56553BA45AC}" destId="{C57E18AA-58F0-4E48-A3C6-BE5F10CFAF36}" srcOrd="2" destOrd="0" presId="urn:microsoft.com/office/officeart/2005/8/layout/lProcess2"/>
    <dgm:cxn modelId="{F3CE726C-6CCB-48BE-BEFB-4D923FC216DD}" type="presParOf" srcId="{2592FC53-8D76-459F-A3CF-E56553BA45AC}" destId="{227C38C5-8FA5-4F33-B4D7-C806AF39CB6A}" srcOrd="3" destOrd="0" presId="urn:microsoft.com/office/officeart/2005/8/layout/lProcess2"/>
    <dgm:cxn modelId="{8EAFFECC-31DB-4062-838C-77FD01C188BF}" type="presParOf" srcId="{2592FC53-8D76-459F-A3CF-E56553BA45AC}" destId="{0B9E88A4-3B2C-4E3B-93E7-F8A92B02FA14}" srcOrd="4" destOrd="0" presId="urn:microsoft.com/office/officeart/2005/8/layout/lProcess2"/>
    <dgm:cxn modelId="{E5701E8F-72C4-4923-9D64-2689A63103EC}" type="presParOf" srcId="{2592FC53-8D76-459F-A3CF-E56553BA45AC}" destId="{FB87C863-8CF8-433C-8315-1DDD859881D1}" srcOrd="5" destOrd="0" presId="urn:microsoft.com/office/officeart/2005/8/layout/lProcess2"/>
    <dgm:cxn modelId="{350C0375-7835-4374-90FF-9858C6B149A6}" type="presParOf" srcId="{2592FC53-8D76-459F-A3CF-E56553BA45AC}" destId="{A1A35399-B25E-4019-A1E5-3E5D5CB63507}" srcOrd="6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8FD68-4A33-42BA-8409-9B0DF1B0C642}">
      <dsp:nvSpPr>
        <dsp:cNvPr id="0" name=""/>
        <dsp:cNvSpPr/>
      </dsp:nvSpPr>
      <dsp:spPr>
        <a:xfrm>
          <a:off x="915" y="0"/>
          <a:ext cx="2379424" cy="337806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Minimum Process Safety Requirements</a:t>
          </a:r>
        </a:p>
      </dsp:txBody>
      <dsp:txXfrm>
        <a:off x="915" y="0"/>
        <a:ext cx="2379424" cy="1013419"/>
      </dsp:txXfrm>
    </dsp:sp>
    <dsp:sp modelId="{1E962FFD-4BDD-4E3E-BC95-B5707CCECD2D}">
      <dsp:nvSpPr>
        <dsp:cNvPr id="0" name=""/>
        <dsp:cNvSpPr/>
      </dsp:nvSpPr>
      <dsp:spPr>
        <a:xfrm>
          <a:off x="238857" y="1013708"/>
          <a:ext cx="1903539" cy="6636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Local regulations</a:t>
          </a:r>
        </a:p>
      </dsp:txBody>
      <dsp:txXfrm>
        <a:off x="258295" y="1033146"/>
        <a:ext cx="1864663" cy="624778"/>
      </dsp:txXfrm>
    </dsp:sp>
    <dsp:sp modelId="{F81F62D4-AFC9-496D-9BDC-156DE8BF1DBF}">
      <dsp:nvSpPr>
        <dsp:cNvPr id="0" name=""/>
        <dsp:cNvSpPr/>
      </dsp:nvSpPr>
      <dsp:spPr>
        <a:xfrm>
          <a:off x="238857" y="1779463"/>
          <a:ext cx="1903539" cy="6636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Applicable codes and standards</a:t>
          </a:r>
        </a:p>
      </dsp:txBody>
      <dsp:txXfrm>
        <a:off x="258295" y="1798901"/>
        <a:ext cx="1864663" cy="624778"/>
      </dsp:txXfrm>
    </dsp:sp>
    <dsp:sp modelId="{9F5F946C-1002-4D28-AF1F-12B86AA44152}">
      <dsp:nvSpPr>
        <dsp:cNvPr id="0" name=""/>
        <dsp:cNvSpPr/>
      </dsp:nvSpPr>
      <dsp:spPr>
        <a:xfrm>
          <a:off x="238857" y="2545219"/>
          <a:ext cx="1903539" cy="66365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Client-specific requirements</a:t>
          </a:r>
        </a:p>
      </dsp:txBody>
      <dsp:txXfrm>
        <a:off x="258295" y="2564657"/>
        <a:ext cx="1864663" cy="624778"/>
      </dsp:txXfrm>
    </dsp:sp>
    <dsp:sp modelId="{3659C0D8-8B5F-453B-812D-7BD35DEB3313}">
      <dsp:nvSpPr>
        <dsp:cNvPr id="0" name=""/>
        <dsp:cNvSpPr/>
      </dsp:nvSpPr>
      <dsp:spPr>
        <a:xfrm>
          <a:off x="2558795" y="0"/>
          <a:ext cx="2379424" cy="337806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Risk Tolerability Criteria</a:t>
          </a:r>
        </a:p>
      </dsp:txBody>
      <dsp:txXfrm>
        <a:off x="2558795" y="0"/>
        <a:ext cx="2379424" cy="1013419"/>
      </dsp:txXfrm>
    </dsp:sp>
    <dsp:sp modelId="{9F7EE3AD-0ABB-41AE-B3DC-3416FF80E64F}">
      <dsp:nvSpPr>
        <dsp:cNvPr id="0" name=""/>
        <dsp:cNvSpPr/>
      </dsp:nvSpPr>
      <dsp:spPr>
        <a:xfrm>
          <a:off x="2796738" y="1014409"/>
          <a:ext cx="1903539" cy="1018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Local regulations</a:t>
          </a:r>
        </a:p>
      </dsp:txBody>
      <dsp:txXfrm>
        <a:off x="2826570" y="1044241"/>
        <a:ext cx="1843875" cy="958869"/>
      </dsp:txXfrm>
    </dsp:sp>
    <dsp:sp modelId="{C7C84779-CD64-470E-93F1-5493EDDF4338}">
      <dsp:nvSpPr>
        <dsp:cNvPr id="0" name=""/>
        <dsp:cNvSpPr/>
      </dsp:nvSpPr>
      <dsp:spPr>
        <a:xfrm>
          <a:off x="2796738" y="2189639"/>
          <a:ext cx="1903539" cy="1018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Client tolerability criteria</a:t>
          </a:r>
        </a:p>
      </dsp:txBody>
      <dsp:txXfrm>
        <a:off x="2826570" y="2219471"/>
        <a:ext cx="1843875" cy="958869"/>
      </dsp:txXfrm>
    </dsp:sp>
    <dsp:sp modelId="{E9441601-AD9F-49F1-93B8-4B909D2D2DEC}">
      <dsp:nvSpPr>
        <dsp:cNvPr id="0" name=""/>
        <dsp:cNvSpPr/>
      </dsp:nvSpPr>
      <dsp:spPr>
        <a:xfrm>
          <a:off x="5116653" y="0"/>
          <a:ext cx="2379424" cy="337806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Risk Profile</a:t>
          </a:r>
        </a:p>
      </dsp:txBody>
      <dsp:txXfrm>
        <a:off x="5116653" y="0"/>
        <a:ext cx="2379424" cy="1013419"/>
      </dsp:txXfrm>
    </dsp:sp>
    <dsp:sp modelId="{C6341292-392B-42C3-9116-90E13DD49060}">
      <dsp:nvSpPr>
        <dsp:cNvPr id="0" name=""/>
        <dsp:cNvSpPr/>
      </dsp:nvSpPr>
      <dsp:spPr>
        <a:xfrm>
          <a:off x="5354619" y="1013951"/>
          <a:ext cx="1903539" cy="4326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Facility type</a:t>
          </a:r>
        </a:p>
      </dsp:txBody>
      <dsp:txXfrm>
        <a:off x="5367290" y="1026622"/>
        <a:ext cx="1878197" cy="407266"/>
      </dsp:txXfrm>
    </dsp:sp>
    <dsp:sp modelId="{C57E18AA-58F0-4E48-A3C6-BE5F10CFAF36}">
      <dsp:nvSpPr>
        <dsp:cNvPr id="0" name=""/>
        <dsp:cNvSpPr/>
      </dsp:nvSpPr>
      <dsp:spPr>
        <a:xfrm>
          <a:off x="5354619" y="1513115"/>
          <a:ext cx="1903539" cy="69718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Site environmental and meteorological conditions</a:t>
          </a:r>
        </a:p>
      </dsp:txBody>
      <dsp:txXfrm>
        <a:off x="5375039" y="1533535"/>
        <a:ext cx="1862699" cy="656347"/>
      </dsp:txXfrm>
    </dsp:sp>
    <dsp:sp modelId="{0B9E88A4-3B2C-4E3B-93E7-F8A92B02FA14}">
      <dsp:nvSpPr>
        <dsp:cNvPr id="0" name=""/>
        <dsp:cNvSpPr/>
      </dsp:nvSpPr>
      <dsp:spPr>
        <a:xfrm>
          <a:off x="5354619" y="2276858"/>
          <a:ext cx="1903539" cy="4326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Process technologies and conditions</a:t>
          </a:r>
        </a:p>
      </dsp:txBody>
      <dsp:txXfrm>
        <a:off x="5367290" y="2289529"/>
        <a:ext cx="1878197" cy="407266"/>
      </dsp:txXfrm>
    </dsp:sp>
    <dsp:sp modelId="{A1A35399-B25E-4019-A1E5-3E5D5CB63507}">
      <dsp:nvSpPr>
        <dsp:cNvPr id="0" name=""/>
        <dsp:cNvSpPr/>
      </dsp:nvSpPr>
      <dsp:spPr>
        <a:xfrm>
          <a:off x="5354619" y="2776022"/>
          <a:ext cx="1903539" cy="43260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Source Sans Pro" panose="020B0503030403020204" pitchFamily="34" charset="0"/>
              <a:ea typeface="Source Sans Pro" panose="020B0503030403020204" pitchFamily="34" charset="0"/>
            </a:rPr>
            <a:t>Plot layout and arrangement</a:t>
          </a:r>
        </a:p>
      </dsp:txBody>
      <dsp:txXfrm>
        <a:off x="5367290" y="2788693"/>
        <a:ext cx="1878197" cy="407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145" cy="468010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1"/>
            <a:ext cx="3038145" cy="468010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33434044-1358-4ADE-9292-E6C40F27519A}" type="datetimeFigureOut">
              <a:rPr lang="en-US" smtClean="0">
                <a:latin typeface="Source Sans Pro" panose="020B0503030403020204" pitchFamily="34" charset="0"/>
              </a:rPr>
              <a:t>10/17/2023</a:t>
            </a:fld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03042"/>
            <a:ext cx="3038145" cy="46801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903042"/>
            <a:ext cx="3038145" cy="468010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3C08684D-8DF3-419F-9DBA-B84865B779D0}" type="slidenum">
              <a:rPr lang="en-US" smtClean="0">
                <a:latin typeface="Source Sans Pro" panose="020B0503030403020204" pitchFamily="34" charset="0"/>
              </a:rPr>
              <a:t>‹#›</a:t>
            </a:fld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865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5588" y="233363"/>
            <a:ext cx="6499225" cy="365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65722" y="9023620"/>
            <a:ext cx="1911977" cy="347354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100">
                <a:solidFill>
                  <a:srgbClr val="8E9BA3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2018 Corporate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27646" y="9023620"/>
            <a:ext cx="1017033" cy="34735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10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</a:lstStyle>
          <a:p>
            <a:fld id="{CC3E87F8-790B-4B36-9B88-0531076D7B7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16442" y="4278159"/>
            <a:ext cx="6377518" cy="4506824"/>
            <a:chOff x="277275" y="4504393"/>
            <a:chExt cx="6760651" cy="461674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77275" y="4504393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7275" y="4859527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77275" y="5214661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7275" y="5569795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77275" y="5924930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7275" y="6280064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7275" y="6635198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77275" y="6990332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77275" y="7345466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7275" y="7700600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77275" y="8055734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7275" y="8410869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77275" y="8766003"/>
              <a:ext cx="6760651" cy="0"/>
            </a:xfrm>
            <a:prstGeom prst="line">
              <a:avLst/>
            </a:prstGeom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77275" y="9121140"/>
              <a:ext cx="6760651" cy="0"/>
            </a:xfrm>
            <a:prstGeom prst="line">
              <a:avLst/>
            </a:prstGeom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38671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Source Sans Pro" panose="020B0503030403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36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48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pPr marL="457200" marR="0" lvl="1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endParaRPr lang="en-GB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22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1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48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2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23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253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244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68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41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65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2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78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01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9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pPr marL="0" marR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9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5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pPr marL="457200" marR="0" lvl="1" indent="0">
              <a:spcBef>
                <a:spcPts val="600"/>
              </a:spcBef>
              <a:spcAft>
                <a:spcPts val="600"/>
              </a:spcAft>
              <a:buFont typeface="+mj-lt"/>
              <a:buNone/>
            </a:pPr>
            <a:endParaRPr lang="en-US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72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79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9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08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510088"/>
            <a:ext cx="5607050" cy="369093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2018 Corporate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E87F8-790B-4B36-9B88-0531076D7B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9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2.sv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11" Type="http://schemas.openxmlformats.org/officeDocument/2006/relationships/image" Target="../media/image1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10E5B80-9A7C-40C1-F194-C8300F4398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779" y="4248671"/>
            <a:ext cx="2275093" cy="88932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gray">
          <a:xfrm>
            <a:off x="1" y="-1587"/>
            <a:ext cx="9143998" cy="3772863"/>
          </a:xfrm>
          <a:prstGeom prst="rect">
            <a:avLst/>
          </a:prstGeom>
          <a:pattFill prst="dkDnDiag">
            <a:fgClr>
              <a:schemeClr val="tx2">
                <a:lumMod val="75000"/>
              </a:schemeClr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white">
          <a:xfrm>
            <a:off x="0" y="3750677"/>
            <a:ext cx="5029199" cy="457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57959" y="1193743"/>
            <a:ext cx="4424808" cy="72907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20000"/>
                    <a:lumOff val="8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57958" y="141587"/>
            <a:ext cx="7797400" cy="7964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tabLst/>
              <a:defRPr sz="36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– multiple images</a:t>
            </a:r>
          </a:p>
        </p:txBody>
      </p:sp>
      <p:sp>
        <p:nvSpPr>
          <p:cNvPr id="8" name="Snip Single Corner Rectangle 7"/>
          <p:cNvSpPr/>
          <p:nvPr userDrawn="1"/>
        </p:nvSpPr>
        <p:spPr>
          <a:xfrm>
            <a:off x="5029200" y="1061887"/>
            <a:ext cx="4114800" cy="4081613"/>
          </a:xfrm>
          <a:prstGeom prst="snip1Rect">
            <a:avLst>
              <a:gd name="adj" fmla="val 213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 bwMode="gray">
          <a:xfrm>
            <a:off x="5029201" y="1061885"/>
            <a:ext cx="1377950" cy="272107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37" name="Rectangle 36"/>
          <p:cNvSpPr/>
          <p:nvPr userDrawn="1"/>
        </p:nvSpPr>
        <p:spPr bwMode="gray">
          <a:xfrm>
            <a:off x="6407151" y="2404721"/>
            <a:ext cx="1371600" cy="1378239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000"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39" name="Rectangle 38"/>
          <p:cNvSpPr/>
          <p:nvPr userDrawn="1"/>
        </p:nvSpPr>
        <p:spPr bwMode="gray">
          <a:xfrm>
            <a:off x="5029200" y="3782961"/>
            <a:ext cx="1377951" cy="1360539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40" name="Rectangle 39"/>
          <p:cNvSpPr/>
          <p:nvPr userDrawn="1"/>
        </p:nvSpPr>
        <p:spPr bwMode="gray">
          <a:xfrm>
            <a:off x="6407152" y="3782960"/>
            <a:ext cx="2736847" cy="1360540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42" name="Rectangle 41"/>
          <p:cNvSpPr/>
          <p:nvPr userDrawn="1"/>
        </p:nvSpPr>
        <p:spPr bwMode="gray">
          <a:xfrm>
            <a:off x="7778750" y="2404722"/>
            <a:ext cx="1365249" cy="1378238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29121" y="4875092"/>
            <a:ext cx="1977242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600" dirty="0">
                <a:solidFill>
                  <a:schemeClr val="tx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</a:rPr>
              <a:t>© 2023 Fluor Corporation. All Rights Reserved.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 bwMode="gray">
          <a:xfrm>
            <a:off x="457200" y="2049463"/>
            <a:ext cx="4425950" cy="1492227"/>
          </a:xfrm>
        </p:spPr>
        <p:txBody>
          <a:bodyPr anchor="b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339725" indent="0" algn="r">
              <a:buNone/>
              <a:defRPr>
                <a:solidFill>
                  <a:schemeClr val="bg1"/>
                </a:solidFill>
              </a:defRPr>
            </a:lvl2pPr>
            <a:lvl3pPr marL="574675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nip Single Corner Rectangle 3"/>
          <p:cNvSpPr/>
          <p:nvPr userDrawn="1"/>
        </p:nvSpPr>
        <p:spPr bwMode="gray">
          <a:xfrm>
            <a:off x="6407152" y="1061887"/>
            <a:ext cx="2736847" cy="1739268"/>
          </a:xfrm>
          <a:prstGeom prst="snip1Rect">
            <a:avLst>
              <a:gd name="adj" fmla="val 50000"/>
            </a:avLst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22000"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Freeform 5"/>
          <p:cNvSpPr/>
          <p:nvPr userDrawn="1"/>
        </p:nvSpPr>
        <p:spPr bwMode="white">
          <a:xfrm>
            <a:off x="-36576" y="1061887"/>
            <a:ext cx="9217152" cy="899770"/>
          </a:xfrm>
          <a:custGeom>
            <a:avLst/>
            <a:gdLst>
              <a:gd name="connsiteX0" fmla="*/ 0 w 9217152"/>
              <a:gd name="connsiteY0" fmla="*/ 0 h 899770"/>
              <a:gd name="connsiteX1" fmla="*/ 8317382 w 9217152"/>
              <a:gd name="connsiteY1" fmla="*/ 0 h 899770"/>
              <a:gd name="connsiteX2" fmla="*/ 9217152 w 9217152"/>
              <a:gd name="connsiteY2" fmla="*/ 899770 h 8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7152" h="899770">
                <a:moveTo>
                  <a:pt x="0" y="0"/>
                </a:moveTo>
                <a:lnTo>
                  <a:pt x="8317382" y="0"/>
                </a:lnTo>
                <a:lnTo>
                  <a:pt x="9217152" y="89977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5029201" y="1061885"/>
            <a:ext cx="0" cy="40816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 bwMode="white">
          <a:xfrm>
            <a:off x="6407153" y="1061885"/>
            <a:ext cx="0" cy="40816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0" idx="0"/>
          </p:cNvCxnSpPr>
          <p:nvPr userDrawn="1"/>
        </p:nvCxnSpPr>
        <p:spPr bwMode="white">
          <a:xfrm>
            <a:off x="7762610" y="2422422"/>
            <a:ext cx="12966" cy="13605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9" idx="3"/>
          </p:cNvCxnSpPr>
          <p:nvPr userDrawn="1"/>
        </p:nvCxnSpPr>
        <p:spPr bwMode="white">
          <a:xfrm flipV="1">
            <a:off x="6407151" y="2422422"/>
            <a:ext cx="2736848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 bwMode="white">
          <a:xfrm>
            <a:off x="5029200" y="3771277"/>
            <a:ext cx="4114799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6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198563"/>
            <a:ext cx="4027488" cy="408295"/>
          </a:xfrm>
        </p:spPr>
        <p:txBody>
          <a:bodyPr lIns="0"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" y="1733267"/>
            <a:ext cx="4027488" cy="2781583"/>
          </a:xfrm>
        </p:spPr>
        <p:txBody>
          <a:bodyPr/>
          <a:lstStyle>
            <a:lvl1pPr marL="287338" indent="-287338">
              <a:defRPr sz="2000"/>
            </a:lvl1pPr>
            <a:lvl2pPr marL="461963" indent="-179388">
              <a:buFont typeface="Calibri" panose="020F0502020204030204" pitchFamily="34" charset="0"/>
              <a:buChar char="–"/>
              <a:defRPr sz="1800"/>
            </a:lvl2pPr>
            <a:lvl3pPr marL="627063" indent="-165100">
              <a:defRPr sz="1600"/>
            </a:lvl3pPr>
            <a:lvl4pPr marL="684213" indent="-223838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98563"/>
            <a:ext cx="4041775" cy="408295"/>
          </a:xfrm>
        </p:spPr>
        <p:txBody>
          <a:bodyPr lIns="0"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3267"/>
            <a:ext cx="4041775" cy="2781583"/>
          </a:xfrm>
        </p:spPr>
        <p:txBody>
          <a:bodyPr/>
          <a:lstStyle>
            <a:lvl1pPr marL="287338" indent="-287338">
              <a:defRPr sz="2000"/>
            </a:lvl1pPr>
            <a:lvl2pPr marL="461963" indent="-179388">
              <a:buFont typeface="Calibri" panose="020F0502020204030204" pitchFamily="34" charset="0"/>
              <a:buChar char="–"/>
              <a:defRPr sz="1800"/>
            </a:lvl2pPr>
            <a:lvl3pPr marL="627063" indent="-165100">
              <a:defRPr sz="1600"/>
            </a:lvl3pPr>
            <a:lvl4pPr marL="684213" indent="-223838">
              <a:tabLst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 bwMode="gray">
          <a:xfrm>
            <a:off x="8869346" y="4894806"/>
            <a:ext cx="274320" cy="24869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39DF700-FE3D-4E04-BD4B-426002AF4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ML20230010-042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8869346" y="4894806"/>
            <a:ext cx="274320" cy="24869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39DF700-FE3D-4E04-BD4B-426002AF4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ML20230010-042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2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E416685A-E74B-45B1-B1C6-341598244F66}"/>
              </a:ext>
            </a:extLst>
          </p:cNvPr>
          <p:cNvSpPr/>
          <p:nvPr userDrawn="1"/>
        </p:nvSpPr>
        <p:spPr bwMode="gray">
          <a:xfrm>
            <a:off x="1" y="-1587"/>
            <a:ext cx="9143998" cy="3772863"/>
          </a:xfrm>
          <a:prstGeom prst="rect">
            <a:avLst/>
          </a:prstGeom>
          <a:pattFill prst="dkDnDiag">
            <a:fgClr>
              <a:schemeClr val="tx2">
                <a:lumMod val="75000"/>
              </a:schemeClr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67866D-6FE7-4745-8D0A-719A074A3B8E}"/>
              </a:ext>
            </a:extLst>
          </p:cNvPr>
          <p:cNvSpPr/>
          <p:nvPr userDrawn="1"/>
        </p:nvSpPr>
        <p:spPr bwMode="gray">
          <a:xfrm>
            <a:off x="0" y="1051011"/>
            <a:ext cx="3048000" cy="1828800"/>
          </a:xfrm>
          <a:prstGeom prst="rect">
            <a:avLst/>
          </a:prstGeom>
          <a:blipFill dpi="0" rotWithShape="1"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E757BD8B-C145-4FC1-90B0-A0AC291C61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958" y="141587"/>
            <a:ext cx="7797400" cy="7964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tabLst/>
              <a:defRPr sz="36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– multiple images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F7E1FA-6ECB-4D10-8DDB-DEB5A04CA1DD}"/>
              </a:ext>
            </a:extLst>
          </p:cNvPr>
          <p:cNvSpPr/>
          <p:nvPr userDrawn="1"/>
        </p:nvSpPr>
        <p:spPr bwMode="gray">
          <a:xfrm>
            <a:off x="3048000" y="1051371"/>
            <a:ext cx="3048000" cy="18288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8" name="Snip Single Corner Rectangle 17">
            <a:extLst>
              <a:ext uri="{FF2B5EF4-FFF2-40B4-BE49-F238E27FC236}">
                <a16:creationId xmlns:a16="http://schemas.microsoft.com/office/drawing/2014/main" id="{F998319E-EC7D-41B8-8100-EF3CE0D5C218}"/>
              </a:ext>
            </a:extLst>
          </p:cNvPr>
          <p:cNvSpPr/>
          <p:nvPr userDrawn="1"/>
        </p:nvSpPr>
        <p:spPr bwMode="gray">
          <a:xfrm>
            <a:off x="6113701" y="1051012"/>
            <a:ext cx="3031355" cy="1828800"/>
          </a:xfrm>
          <a:prstGeom prst="snip1Rect">
            <a:avLst>
              <a:gd name="adj" fmla="val 47995"/>
            </a:avLst>
          </a:prstGeom>
          <a:blipFill dpi="0" rotWithShape="1">
            <a:blip r:embed="rId4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085433" y="4875092"/>
            <a:ext cx="2919660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sz="600" dirty="0">
                <a:solidFill>
                  <a:schemeClr val="tx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</a:rPr>
              <a:t>© 2023 Fluor Corporation. All Rights Reserved.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67866D-6FE7-4745-8D0A-719A074A3B8E}"/>
              </a:ext>
            </a:extLst>
          </p:cNvPr>
          <p:cNvSpPr/>
          <p:nvPr userDrawn="1"/>
        </p:nvSpPr>
        <p:spPr bwMode="gray">
          <a:xfrm>
            <a:off x="2" y="2874684"/>
            <a:ext cx="1523999" cy="128016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67866D-6FE7-4745-8D0A-719A074A3B8E}"/>
              </a:ext>
            </a:extLst>
          </p:cNvPr>
          <p:cNvSpPr/>
          <p:nvPr userDrawn="1"/>
        </p:nvSpPr>
        <p:spPr bwMode="gray">
          <a:xfrm>
            <a:off x="1524001" y="2874684"/>
            <a:ext cx="1523999" cy="1280160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white">
          <a:xfrm>
            <a:off x="2" y="4139453"/>
            <a:ext cx="9143998" cy="457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F7E1FA-6ECB-4D10-8DDB-DEB5A04CA1DD}"/>
              </a:ext>
            </a:extLst>
          </p:cNvPr>
          <p:cNvSpPr/>
          <p:nvPr userDrawn="1"/>
        </p:nvSpPr>
        <p:spPr bwMode="gray">
          <a:xfrm>
            <a:off x="3048000" y="2874684"/>
            <a:ext cx="1520952" cy="1269848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F7E1FA-6ECB-4D10-8DDB-DEB5A04CA1DD}"/>
              </a:ext>
            </a:extLst>
          </p:cNvPr>
          <p:cNvSpPr/>
          <p:nvPr userDrawn="1"/>
        </p:nvSpPr>
        <p:spPr bwMode="gray">
          <a:xfrm>
            <a:off x="4568952" y="2874684"/>
            <a:ext cx="1520952" cy="1269848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98319E-EC7D-41B8-8100-EF3CE0D5C218}"/>
              </a:ext>
            </a:extLst>
          </p:cNvPr>
          <p:cNvSpPr/>
          <p:nvPr userDrawn="1"/>
        </p:nvSpPr>
        <p:spPr bwMode="gray">
          <a:xfrm>
            <a:off x="6089904" y="2874684"/>
            <a:ext cx="1527048" cy="1269848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998319E-EC7D-41B8-8100-EF3CE0D5C218}"/>
              </a:ext>
            </a:extLst>
          </p:cNvPr>
          <p:cNvSpPr/>
          <p:nvPr userDrawn="1"/>
        </p:nvSpPr>
        <p:spPr bwMode="gray">
          <a:xfrm>
            <a:off x="7616952" y="2874684"/>
            <a:ext cx="1527048" cy="1269848"/>
          </a:xfrm>
          <a:prstGeom prst="rect">
            <a:avLst/>
          </a:prstGeom>
          <a:blipFill dpi="0"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63FC07-DF3A-44D4-8A53-397BD0E30844}"/>
              </a:ext>
            </a:extLst>
          </p:cNvPr>
          <p:cNvSpPr txBox="1"/>
          <p:nvPr userDrawn="1"/>
        </p:nvSpPr>
        <p:spPr bwMode="ltGray">
          <a:xfrm>
            <a:off x="2" y="2348904"/>
            <a:ext cx="3047998" cy="525780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0"/>
                </a:schemeClr>
              </a:gs>
              <a:gs pos="60000">
                <a:schemeClr val="tx2"/>
              </a:gs>
            </a:gsLst>
            <a:lin ang="0" scaled="1"/>
            <a:tileRect/>
          </a:gra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18288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100" normalizeH="0" noProof="0" dirty="0">
              <a:ln w="3175"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63FC07-DF3A-44D4-8A53-397BD0E30844}"/>
              </a:ext>
            </a:extLst>
          </p:cNvPr>
          <p:cNvSpPr txBox="1"/>
          <p:nvPr userDrawn="1"/>
        </p:nvSpPr>
        <p:spPr bwMode="ltGray">
          <a:xfrm>
            <a:off x="3048000" y="2348904"/>
            <a:ext cx="3048000" cy="525780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0"/>
                </a:schemeClr>
              </a:gs>
              <a:gs pos="60000">
                <a:schemeClr val="tx2"/>
              </a:gs>
            </a:gsLst>
            <a:lin ang="0" scaled="1"/>
            <a:tileRect/>
          </a:gra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18288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100" normalizeH="0" noProof="0" dirty="0">
              <a:ln w="3175"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963FC07-DF3A-44D4-8A53-397BD0E30844}"/>
              </a:ext>
            </a:extLst>
          </p:cNvPr>
          <p:cNvSpPr txBox="1"/>
          <p:nvPr userDrawn="1"/>
        </p:nvSpPr>
        <p:spPr bwMode="ltGray">
          <a:xfrm>
            <a:off x="6089904" y="2348904"/>
            <a:ext cx="3054096" cy="525780"/>
          </a:xfrm>
          <a:prstGeom prst="rect">
            <a:avLst/>
          </a:prstGeom>
          <a:gradFill flip="none" rotWithShape="1">
            <a:gsLst>
              <a:gs pos="10000">
                <a:schemeClr val="tx2">
                  <a:alpha val="0"/>
                </a:schemeClr>
              </a:gs>
              <a:gs pos="60000">
                <a:schemeClr val="tx2"/>
              </a:gs>
            </a:gsLst>
            <a:lin ang="0" scaled="1"/>
            <a:tileRect/>
          </a:gra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18288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all" spc="100" normalizeH="0" noProof="0" dirty="0">
              <a:ln w="3175"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DDAD0EF-EFFD-4FB4-AC72-EDD4B22BB41E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3048000" y="1058405"/>
            <a:ext cx="0" cy="323519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896020-3BFD-4C42-B428-46CE048AC2A4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6100450" y="1058405"/>
            <a:ext cx="0" cy="323519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806441-EED9-4C0E-85B8-068079C0FAA3}"/>
              </a:ext>
            </a:extLst>
          </p:cNvPr>
          <p:cNvCxnSpPr/>
          <p:nvPr userDrawn="1"/>
        </p:nvCxnSpPr>
        <p:spPr bwMode="white">
          <a:xfrm>
            <a:off x="0" y="2873137"/>
            <a:ext cx="91714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DD3668-B5AA-4795-A518-944F8CBB2513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1524000" y="2879811"/>
            <a:ext cx="1" cy="130536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EBEA15E-CD1D-4C2B-9DC5-B87BFFDA9788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4568952" y="2873186"/>
            <a:ext cx="0" cy="131198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0FDB893-BADF-4F3C-8525-1C6A123C10C6}"/>
              </a:ext>
            </a:extLst>
          </p:cNvPr>
          <p:cNvCxnSpPr>
            <a:cxnSpLocks/>
          </p:cNvCxnSpPr>
          <p:nvPr userDrawn="1"/>
        </p:nvCxnSpPr>
        <p:spPr bwMode="white">
          <a:xfrm>
            <a:off x="7616952" y="2879812"/>
            <a:ext cx="0" cy="130536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5">
            <a:extLst>
              <a:ext uri="{FF2B5EF4-FFF2-40B4-BE49-F238E27FC236}">
                <a16:creationId xmlns:a16="http://schemas.microsoft.com/office/drawing/2014/main" id="{32DD841A-6F84-425D-92BC-45F13C0D2AB8}"/>
              </a:ext>
            </a:extLst>
          </p:cNvPr>
          <p:cNvSpPr/>
          <p:nvPr userDrawn="1"/>
        </p:nvSpPr>
        <p:spPr bwMode="white">
          <a:xfrm>
            <a:off x="-36576" y="1061887"/>
            <a:ext cx="9217152" cy="899770"/>
          </a:xfrm>
          <a:custGeom>
            <a:avLst/>
            <a:gdLst>
              <a:gd name="connsiteX0" fmla="*/ 0 w 9217152"/>
              <a:gd name="connsiteY0" fmla="*/ 0 h 899770"/>
              <a:gd name="connsiteX1" fmla="*/ 8317382 w 9217152"/>
              <a:gd name="connsiteY1" fmla="*/ 0 h 899770"/>
              <a:gd name="connsiteX2" fmla="*/ 9217152 w 9217152"/>
              <a:gd name="connsiteY2" fmla="*/ 899770 h 8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7152" h="899770">
                <a:moveTo>
                  <a:pt x="0" y="0"/>
                </a:moveTo>
                <a:lnTo>
                  <a:pt x="8317382" y="0"/>
                </a:lnTo>
                <a:lnTo>
                  <a:pt x="9217152" y="89977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68D381-3872-4BEB-98D2-BC1E1C135F3E}"/>
              </a:ext>
            </a:extLst>
          </p:cNvPr>
          <p:cNvSpPr txBox="1"/>
          <p:nvPr userDrawn="1"/>
        </p:nvSpPr>
        <p:spPr bwMode="black">
          <a:xfrm>
            <a:off x="1528448" y="2336203"/>
            <a:ext cx="1519551" cy="5257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91440" rIns="18288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100" normalizeH="0" noProof="0" dirty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Energy</a:t>
            </a:r>
          </a:p>
          <a:p>
            <a:pPr marL="0" marR="0" lvl="0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100" normalizeH="0" noProof="0" dirty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Solutions</a:t>
            </a:r>
            <a:endParaRPr kumimoji="0" lang="en-US" sz="2000" b="0" i="0" u="none" strike="noStrike" kern="1200" cap="all" spc="100" normalizeH="0" noProof="0" dirty="0">
              <a:ln w="3175"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7A04D9-F4C6-41D1-ACB0-A797F9652368}"/>
              </a:ext>
            </a:extLst>
          </p:cNvPr>
          <p:cNvSpPr txBox="1"/>
          <p:nvPr userDrawn="1"/>
        </p:nvSpPr>
        <p:spPr bwMode="black">
          <a:xfrm>
            <a:off x="4571998" y="2336203"/>
            <a:ext cx="1524002" cy="5257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91440" rIns="18288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100" normalizeH="0" noProof="0" dirty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URBAN</a:t>
            </a:r>
          </a:p>
          <a:p>
            <a:pPr marL="0" marR="0" lvl="0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100" normalizeH="0" noProof="0" dirty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Solutions</a:t>
            </a:r>
            <a:endParaRPr kumimoji="0" lang="en-US" sz="2000" b="0" i="0" u="none" strike="noStrike" kern="1200" cap="all" spc="100" normalizeH="0" noProof="0" dirty="0">
              <a:ln w="3175"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BA05BA-E247-4AE4-A8D2-A38CD90EB654}"/>
              </a:ext>
            </a:extLst>
          </p:cNvPr>
          <p:cNvSpPr txBox="1"/>
          <p:nvPr userDrawn="1"/>
        </p:nvSpPr>
        <p:spPr bwMode="black">
          <a:xfrm>
            <a:off x="7607810" y="2336203"/>
            <a:ext cx="1536190" cy="52578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91440" rIns="18288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100" normalizeH="0" noProof="0" dirty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MISSION</a:t>
            </a:r>
          </a:p>
          <a:p>
            <a:pPr marL="0" marR="0" lvl="0" indent="0" algn="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100" normalizeH="0" noProof="0" dirty="0">
                <a:ln w="31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Solutions</a:t>
            </a:r>
            <a:endParaRPr kumimoji="0" lang="en-US" sz="2000" b="0" i="0" u="none" strike="noStrike" kern="1200" cap="all" spc="100" normalizeH="0" noProof="0" dirty="0">
              <a:ln w="3175">
                <a:noFill/>
              </a:ln>
              <a:solidFill>
                <a:schemeClr val="bg1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A1DF7FD-8202-8181-62BF-176E1353646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9779" y="4248671"/>
            <a:ext cx="2275093" cy="8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1" y="-1586"/>
            <a:ext cx="9143998" cy="4193812"/>
          </a:xfrm>
          <a:prstGeom prst="rect">
            <a:avLst/>
          </a:prstGeom>
          <a:pattFill prst="dkDnDiag">
            <a:fgClr>
              <a:schemeClr val="tx2">
                <a:lumMod val="75000"/>
              </a:schemeClr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 bwMode="white">
          <a:xfrm>
            <a:off x="0" y="4192226"/>
            <a:ext cx="5029199" cy="4572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57959" y="1193743"/>
            <a:ext cx="4424808" cy="72907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20000"/>
                    <a:lumOff val="8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7958" y="141587"/>
            <a:ext cx="7797400" cy="7964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tabLst/>
              <a:defRPr sz="36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– single image</a:t>
            </a:r>
          </a:p>
        </p:txBody>
      </p:sp>
      <p:sp>
        <p:nvSpPr>
          <p:cNvPr id="8" name="Snip Single Corner Rectangle 7"/>
          <p:cNvSpPr/>
          <p:nvPr userDrawn="1"/>
        </p:nvSpPr>
        <p:spPr bwMode="gray">
          <a:xfrm>
            <a:off x="5029200" y="1061887"/>
            <a:ext cx="4114800" cy="4081613"/>
          </a:xfrm>
          <a:prstGeom prst="snip1Rect">
            <a:avLst>
              <a:gd name="adj" fmla="val 21364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929121" y="4875092"/>
            <a:ext cx="1977242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sz="600" dirty="0">
                <a:solidFill>
                  <a:schemeClr val="tx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</a:rPr>
              <a:t>© 2023 Fluor Corporation. All Rights Reserved.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 bwMode="white">
          <a:xfrm>
            <a:off x="457200" y="2049463"/>
            <a:ext cx="4425950" cy="1940646"/>
          </a:xfrm>
        </p:spPr>
        <p:txBody>
          <a:bodyPr anchor="b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339725" indent="0" algn="r">
              <a:buNone/>
              <a:defRPr>
                <a:solidFill>
                  <a:schemeClr val="bg1"/>
                </a:solidFill>
              </a:defRPr>
            </a:lvl2pPr>
            <a:lvl3pPr marL="574675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reeform 5"/>
          <p:cNvSpPr/>
          <p:nvPr userDrawn="1"/>
        </p:nvSpPr>
        <p:spPr bwMode="white">
          <a:xfrm>
            <a:off x="-36576" y="1061887"/>
            <a:ext cx="9217152" cy="899770"/>
          </a:xfrm>
          <a:custGeom>
            <a:avLst/>
            <a:gdLst>
              <a:gd name="connsiteX0" fmla="*/ 0 w 9217152"/>
              <a:gd name="connsiteY0" fmla="*/ 0 h 899770"/>
              <a:gd name="connsiteX1" fmla="*/ 8317382 w 9217152"/>
              <a:gd name="connsiteY1" fmla="*/ 0 h 899770"/>
              <a:gd name="connsiteX2" fmla="*/ 9217152 w 9217152"/>
              <a:gd name="connsiteY2" fmla="*/ 899770 h 8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7152" h="899770">
                <a:moveTo>
                  <a:pt x="0" y="0"/>
                </a:moveTo>
                <a:lnTo>
                  <a:pt x="8317382" y="0"/>
                </a:lnTo>
                <a:lnTo>
                  <a:pt x="9217152" y="89977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5029201" y="1061885"/>
            <a:ext cx="0" cy="40816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A5DE1AE1-5C12-2F8C-BD0F-C86F04444F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779" y="4248671"/>
            <a:ext cx="2275093" cy="8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3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ro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gray">
          <a:xfrm>
            <a:off x="1" y="-1586"/>
            <a:ext cx="9143998" cy="4193812"/>
          </a:xfrm>
          <a:prstGeom prst="rect">
            <a:avLst/>
          </a:prstGeom>
          <a:pattFill prst="dkDnDiag">
            <a:fgClr>
              <a:schemeClr val="tx2">
                <a:lumMod val="75000"/>
              </a:schemeClr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8" name="Snip Single Corner Rectangle 7"/>
          <p:cNvSpPr/>
          <p:nvPr userDrawn="1"/>
        </p:nvSpPr>
        <p:spPr bwMode="gray">
          <a:xfrm>
            <a:off x="1" y="1061887"/>
            <a:ext cx="9143999" cy="3177604"/>
          </a:xfrm>
          <a:prstGeom prst="snip1Rect">
            <a:avLst>
              <a:gd name="adj" fmla="val 27288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4" name="Snip Single Corner Rectangle 3"/>
          <p:cNvSpPr/>
          <p:nvPr userDrawn="1"/>
        </p:nvSpPr>
        <p:spPr bwMode="auto">
          <a:xfrm>
            <a:off x="0" y="1061887"/>
            <a:ext cx="9144000" cy="1711293"/>
          </a:xfrm>
          <a:prstGeom prst="snip1Rect">
            <a:avLst>
              <a:gd name="adj" fmla="val 50000"/>
            </a:avLst>
          </a:prstGeom>
          <a:gradFill>
            <a:gsLst>
              <a:gs pos="0">
                <a:srgbClr val="000000">
                  <a:alpha val="75000"/>
                </a:srgbClr>
              </a:gs>
              <a:gs pos="63000">
                <a:srgbClr val="000000">
                  <a:alpha val="0"/>
                </a:srgb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59907" y="1193743"/>
            <a:ext cx="7785564" cy="729077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457200" y="141587"/>
            <a:ext cx="7798158" cy="79642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tabLst/>
              <a:defRPr sz="3600" b="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 – hero image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929120" y="4875092"/>
            <a:ext cx="3300563" cy="18466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en-US" sz="600" dirty="0">
                <a:solidFill>
                  <a:schemeClr val="tx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</a:rPr>
              <a:t>© 2023 Fluor Corporation. All Rights Reserved.</a:t>
            </a:r>
          </a:p>
        </p:txBody>
      </p:sp>
      <p:sp>
        <p:nvSpPr>
          <p:cNvPr id="6" name="Freeform 5"/>
          <p:cNvSpPr/>
          <p:nvPr userDrawn="1"/>
        </p:nvSpPr>
        <p:spPr bwMode="white">
          <a:xfrm>
            <a:off x="-36576" y="1061887"/>
            <a:ext cx="9217152" cy="899770"/>
          </a:xfrm>
          <a:custGeom>
            <a:avLst/>
            <a:gdLst>
              <a:gd name="connsiteX0" fmla="*/ 0 w 9217152"/>
              <a:gd name="connsiteY0" fmla="*/ 0 h 899770"/>
              <a:gd name="connsiteX1" fmla="*/ 8317382 w 9217152"/>
              <a:gd name="connsiteY1" fmla="*/ 0 h 899770"/>
              <a:gd name="connsiteX2" fmla="*/ 9217152 w 9217152"/>
              <a:gd name="connsiteY2" fmla="*/ 899770 h 89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17152" h="899770">
                <a:moveTo>
                  <a:pt x="0" y="0"/>
                </a:moveTo>
                <a:lnTo>
                  <a:pt x="8317382" y="0"/>
                </a:lnTo>
                <a:lnTo>
                  <a:pt x="9217152" y="89977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0" y="4201104"/>
            <a:ext cx="9143999" cy="4571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7EFC43F-8670-5C62-F8D2-2092715C5C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779" y="4248671"/>
            <a:ext cx="2275093" cy="8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F1209D-A4F7-498E-8CB8-414BC5923BBA}"/>
              </a:ext>
            </a:extLst>
          </p:cNvPr>
          <p:cNvSpPr/>
          <p:nvPr userDrawn="1"/>
        </p:nvSpPr>
        <p:spPr bwMode="gray">
          <a:xfrm>
            <a:off x="1" y="1021405"/>
            <a:ext cx="9143998" cy="3504638"/>
          </a:xfrm>
          <a:prstGeom prst="rect">
            <a:avLst/>
          </a:prstGeom>
          <a:pattFill prst="dkDnDiag">
            <a:fgClr>
              <a:schemeClr val="tx2">
                <a:lumMod val="75000"/>
              </a:schemeClr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4526042"/>
            <a:ext cx="9144000" cy="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 bwMode="gray">
          <a:xfrm>
            <a:off x="6013094" y="1"/>
            <a:ext cx="3130906" cy="5143499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3"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 bwMode="white">
          <a:xfrm>
            <a:off x="469900" y="29057"/>
            <a:ext cx="5330825" cy="958381"/>
          </a:xfrm>
        </p:spPr>
        <p:txBody>
          <a:bodyPr bIns="91440" anchor="b" anchorCtr="0"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9900" y="1141379"/>
            <a:ext cx="5330825" cy="601696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chemeClr val="bg1">
                    <a:lumMod val="75000"/>
                  </a:schemeClr>
                </a:solidFill>
              </a:defRPr>
            </a:lvl1pPr>
            <a:lvl2pPr marL="339725" indent="0">
              <a:buNone/>
              <a:defRPr/>
            </a:lvl2pPr>
            <a:lvl3pPr marL="574675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9900" y="2000250"/>
            <a:ext cx="5330825" cy="2441575"/>
          </a:xfrm>
        </p:spPr>
        <p:txBody>
          <a:bodyPr numCol="2" spcCol="182880">
            <a:normAutofit/>
          </a:bodyPr>
          <a:lstStyle>
            <a:lvl1pPr marL="228600" indent="-228600">
              <a:spcBef>
                <a:spcPts val="600"/>
              </a:spcBef>
              <a:buClr>
                <a:schemeClr val="accent1">
                  <a:lumMod val="20000"/>
                  <a:lumOff val="80000"/>
                </a:schemeClr>
              </a:buClr>
              <a:tabLst/>
              <a:defRPr sz="1600">
                <a:solidFill>
                  <a:schemeClr val="bg1"/>
                </a:solidFill>
              </a:defRPr>
            </a:lvl1pPr>
            <a:lvl2pPr marL="398463" indent="-169863">
              <a:buClr>
                <a:schemeClr val="accent1">
                  <a:lumMod val="20000"/>
                  <a:lumOff val="80000"/>
                </a:schemeClr>
              </a:buClr>
              <a:defRPr sz="1600">
                <a:solidFill>
                  <a:schemeClr val="bg1"/>
                </a:solidFill>
              </a:defRPr>
            </a:lvl2pPr>
            <a:lvl3pPr marL="573088" indent="-174625">
              <a:buClr>
                <a:schemeClr val="accent1">
                  <a:lumMod val="20000"/>
                  <a:lumOff val="80000"/>
                </a:schemeClr>
              </a:buClr>
              <a:defRPr sz="1600" baseline="0"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ML20230010-042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white">
          <a:xfrm>
            <a:off x="0" y="-1"/>
            <a:ext cx="9143999" cy="4514851"/>
          </a:xfrm>
          <a:prstGeom prst="rect">
            <a:avLst/>
          </a:prstGeom>
          <a:pattFill prst="dkDnDiag">
            <a:fgClr>
              <a:schemeClr val="tx2">
                <a:lumMod val="75000"/>
              </a:schemeClr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4526042"/>
            <a:ext cx="9144000" cy="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 bwMode="ltGray">
          <a:xfrm>
            <a:off x="-1" y="1816274"/>
            <a:ext cx="9143999" cy="2698576"/>
          </a:xfrm>
          <a:prstGeom prst="rect">
            <a:avLst/>
          </a:prstGeom>
          <a:solidFill>
            <a:schemeClr val="tx2">
              <a:lumMod val="75000"/>
              <a:lumOff val="2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lvl="0"/>
            <a:endParaRPr lang="en-US" sz="1200" dirty="0">
              <a:solidFill>
                <a:prstClr val="white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 bwMode="auto">
          <a:xfrm>
            <a:off x="2750695" y="0"/>
            <a:ext cx="6393305" cy="4514850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8869346" y="4894806"/>
            <a:ext cx="274320" cy="24869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39DF700-FE3D-4E04-BD4B-426002AF4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816274"/>
            <a:ext cx="2750694" cy="2698576"/>
          </a:xfrm>
        </p:spPr>
        <p:txBody>
          <a:bodyPr lIns="182880" tIns="91440" rIns="91440" bIns="182880" anchor="ctr" anchorCtr="0"/>
          <a:lstStyle>
            <a:lvl1pPr marL="285750" indent="-285750">
              <a:buClr>
                <a:schemeClr val="bg1"/>
              </a:buClr>
              <a:buFont typeface="Webdings" panose="05030102010509060703" pitchFamily="18" charset="2"/>
              <a:buChar char=""/>
              <a:tabLst/>
              <a:defRPr sz="1800">
                <a:solidFill>
                  <a:schemeClr val="bg1"/>
                </a:solidFill>
              </a:defRPr>
            </a:lvl1pPr>
            <a:lvl2pPr marL="339725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Arial" panose="020B0604020202020204" pitchFamily="34" charset="0"/>
              <a:buNone/>
              <a:tabLst>
                <a:tab pos="1600200" algn="l"/>
              </a:tabLst>
              <a:defRPr sz="1600">
                <a:solidFill>
                  <a:schemeClr val="bg1"/>
                </a:solidFill>
              </a:defRPr>
            </a:lvl2pPr>
            <a:lvl3pPr marL="574675" indent="0">
              <a:buClr>
                <a:schemeClr val="bg1"/>
              </a:buClr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Optional bullet placeholder</a:t>
            </a:r>
          </a:p>
          <a:p>
            <a:pPr marL="512763" marR="0" lvl="1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/>
            </a:pPr>
            <a:r>
              <a:rPr lang="en-US" dirty="0"/>
              <a:t>Optional sub-bullet description</a:t>
            </a:r>
          </a:p>
          <a:p>
            <a:pPr marL="512763" marR="0" lvl="1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/>
            </a:pPr>
            <a:r>
              <a:rPr lang="en-US" dirty="0"/>
              <a:t>Optional sub-bullet description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2750694" cy="1816100"/>
          </a:xfrm>
        </p:spPr>
        <p:txBody>
          <a:bodyPr lIns="457200" tIns="91440" rIns="91440" bIns="91440" anchor="ctr" anchorCtr="0"/>
          <a:lstStyle>
            <a:lvl1pPr marL="0" indent="0">
              <a:buFontTx/>
              <a:buNone/>
              <a:tabLst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tabLst/>
              <a:defRPr i="1">
                <a:solidFill>
                  <a:schemeClr val="bg1"/>
                </a:solidFill>
              </a:defRPr>
            </a:lvl2pPr>
            <a:lvl3pPr marL="574675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Photo Title</a:t>
            </a:r>
          </a:p>
          <a:p>
            <a:pPr lvl="1"/>
            <a:r>
              <a:rPr lang="en-US" dirty="0"/>
              <a:t>Description of photo with option details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ML20230010-042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8869346" y="4894806"/>
            <a:ext cx="274320" cy="24869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39DF700-FE3D-4E04-BD4B-426002AF4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2567" y="1206247"/>
            <a:ext cx="8252577" cy="3308603"/>
          </a:xfrm>
        </p:spPr>
        <p:txBody>
          <a:bodyPr rIns="182880">
            <a:normAutofit/>
          </a:bodyPr>
          <a:lstStyle>
            <a:lvl1pPr marL="341313" indent="-341313">
              <a:buClr>
                <a:schemeClr val="accent1"/>
              </a:buClr>
              <a:defRPr/>
            </a:lvl1pPr>
            <a:lvl2pPr marL="571500" indent="-169863">
              <a:buClr>
                <a:schemeClr val="accent1"/>
              </a:buClr>
              <a:buFont typeface="Calibri" panose="020F0502020204030204" pitchFamily="34" charset="0"/>
              <a:buChar char="̶"/>
              <a:defRPr/>
            </a:lvl2pPr>
            <a:lvl3pPr marL="800100" indent="-225425">
              <a:buClr>
                <a:schemeClr val="accent1"/>
              </a:buClr>
              <a:defRPr/>
            </a:lvl3pPr>
            <a:lvl4pPr marL="573087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ML20230010-042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3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6232124" y="1024143"/>
            <a:ext cx="2911875" cy="4119357"/>
          </a:xfrm>
          <a:prstGeom prst="rect">
            <a:avLst/>
          </a:prstGeom>
          <a:pattFill prst="ltDnDiag">
            <a:fgClr>
              <a:srgbClr val="CBDDF0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68" y="1206247"/>
            <a:ext cx="5547232" cy="3308603"/>
          </a:xfrm>
        </p:spPr>
        <p:txBody>
          <a:bodyPr rIns="182880">
            <a:normAutofit/>
          </a:bodyPr>
          <a:lstStyle>
            <a:lvl1pPr marL="341313" indent="-341313">
              <a:buClr>
                <a:schemeClr val="accent1"/>
              </a:buClr>
              <a:defRPr/>
            </a:lvl1pPr>
            <a:lvl2pPr marL="571500" indent="-169863">
              <a:buClr>
                <a:schemeClr val="accent1"/>
              </a:buClr>
              <a:buFont typeface="Calibri" panose="020F0502020204030204" pitchFamily="34" charset="0"/>
              <a:buChar char="̶"/>
              <a:defRPr/>
            </a:lvl2pPr>
            <a:lvl3pPr marL="800100" indent="-225425">
              <a:buClr>
                <a:schemeClr val="accent1"/>
              </a:buClr>
              <a:defRPr/>
            </a:lvl3pPr>
            <a:lvl4pPr marL="573087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8869345" y="4849087"/>
            <a:ext cx="27432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8869346" y="4894806"/>
            <a:ext cx="274320" cy="24869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39DF700-FE3D-4E04-BD4B-426002AF4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ML20230010-042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206247"/>
            <a:ext cx="4025900" cy="3308603"/>
          </a:xfrm>
        </p:spPr>
        <p:txBody>
          <a:bodyPr>
            <a:normAutofit/>
          </a:bodyPr>
          <a:lstStyle>
            <a:lvl1pPr marL="315913" marR="0" indent="-315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Char char=""/>
              <a:tabLst/>
              <a:defRPr sz="2400"/>
            </a:lvl1pPr>
            <a:lvl2pPr marL="514350" marR="0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/>
              <a:defRPr sz="1800"/>
            </a:lvl2pPr>
            <a:lvl3pPr marL="68580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600"/>
            </a:lvl3pPr>
            <a:lvl4pPr marL="684213" indent="-223838"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8869346" y="4894806"/>
            <a:ext cx="274320" cy="24869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E39DF700-FE3D-4E04-BD4B-426002AF43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ML20230010-042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0AAD65-2A24-FABA-65D4-674A2A24C25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60900" y="1206247"/>
            <a:ext cx="4025900" cy="3308603"/>
          </a:xfrm>
        </p:spPr>
        <p:txBody>
          <a:bodyPr>
            <a:normAutofit/>
          </a:bodyPr>
          <a:lstStyle>
            <a:lvl1pPr marL="315913" marR="0" indent="-3159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ebdings" panose="05030102010509060703" pitchFamily="18" charset="2"/>
              <a:buChar char=""/>
              <a:tabLst/>
              <a:defRPr sz="2400"/>
            </a:lvl1pPr>
            <a:lvl2pPr marL="514350" marR="0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/>
              <a:defRPr sz="1800"/>
            </a:lvl2pPr>
            <a:lvl3pPr marL="685800" marR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§"/>
              <a:tabLst/>
              <a:defRPr sz="1600"/>
            </a:lvl3pPr>
            <a:lvl4pPr marL="684213" indent="-223838"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86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C97F244C-57EC-D6FD-8443-7732FB9DDBB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2571" y="4613134"/>
            <a:ext cx="1307628" cy="5111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"/>
            <a:ext cx="9144000" cy="1009180"/>
          </a:xfrm>
          <a:prstGeom prst="rect">
            <a:avLst/>
          </a:prstGeom>
          <a:pattFill prst="dkDnDiag">
            <a:fgClr>
              <a:schemeClr val="tx2">
                <a:lumMod val="75000"/>
              </a:schemeClr>
            </a:fgClr>
            <a:bgClr>
              <a:schemeClr val="tx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058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8869345" y="4849087"/>
            <a:ext cx="274320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0" y="1198563"/>
            <a:ext cx="8193304" cy="3318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-9645" y="1009181"/>
            <a:ext cx="9144000" cy="0"/>
          </a:xfrm>
          <a:prstGeom prst="line">
            <a:avLst/>
          </a:prstGeom>
          <a:ln w="254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00400" y="4808350"/>
            <a:ext cx="2743200" cy="2743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>
                <a:solidFill>
                  <a:schemeClr val="tx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ML20230010-042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8869346" y="4894806"/>
            <a:ext cx="274320" cy="248694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0" rIns="0" bIns="0" rtlCol="0" anchor="ctr"/>
          <a:lstStyle>
            <a:lvl1pPr algn="ctr">
              <a:defRPr sz="900" b="1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fld id="{E39DF700-FE3D-4E04-BD4B-426002AF43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3" r:id="rId2"/>
    <p:sldLayoutId id="2147483671" r:id="rId3"/>
    <p:sldLayoutId id="2147483672" r:id="rId4"/>
    <p:sldLayoutId id="2147483651" r:id="rId5"/>
    <p:sldLayoutId id="2147483670" r:id="rId6"/>
    <p:sldLayoutId id="2147483654" r:id="rId7"/>
    <p:sldLayoutId id="2147483667" r:id="rId8"/>
    <p:sldLayoutId id="2147483652" r:id="rId9"/>
    <p:sldLayoutId id="2147483653" r:id="rId10"/>
    <p:sldLayoutId id="214748366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tabLst>
          <a:tab pos="7600950" algn="l"/>
        </a:tabLst>
        <a:defRPr sz="2800" b="0" kern="1200">
          <a:solidFill>
            <a:schemeClr val="bg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ebdings" panose="05030102010509060703" pitchFamily="18" charset="2"/>
        <a:buChar char=""/>
        <a:tabLst>
          <a:tab pos="1600200" algn="l"/>
        </a:tabLst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571500" indent="-22860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Calibri" panose="020F0502020204030204" pitchFamily="34" charset="0"/>
        <a:buChar char="–"/>
        <a:tabLst>
          <a:tab pos="1600200" algn="l"/>
        </a:tabLst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800100" indent="-225425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tabLst>
          <a:tab pos="1600200" algn="l"/>
        </a:tabLst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44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orient="horz" pos="7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" y="0"/>
            <a:ext cx="7978140" cy="1056640"/>
          </a:xfrm>
        </p:spPr>
        <p:txBody>
          <a:bodyPr anchor="ctr"/>
          <a:lstStyle/>
          <a:p>
            <a:r>
              <a:rPr lang="en-GB" sz="2400" b="1" dirty="0"/>
              <a:t>Good Practices on Effectively Managing Process Safety Issues When Replicating a Modular Mid-Scale LNG Design</a:t>
            </a:r>
            <a:endParaRPr lang="en-US" sz="2400" b="1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7EBFC3E8-BAF1-DFA8-647C-E199F7D8CDBE}"/>
              </a:ext>
            </a:extLst>
          </p:cNvPr>
          <p:cNvSpPr txBox="1">
            <a:spLocks/>
          </p:cNvSpPr>
          <p:nvPr/>
        </p:nvSpPr>
        <p:spPr>
          <a:xfrm>
            <a:off x="3402385" y="4295755"/>
            <a:ext cx="5619151" cy="38465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buNone/>
            </a:pPr>
            <a:r>
              <a:rPr lang="en-US" sz="1800" dirty="0"/>
              <a:t>Veronica Luna, HSE Director (Process Safety)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1459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Case Studies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8B88865-6A89-B976-9A09-8AAC684DFDA0}"/>
              </a:ext>
            </a:extLst>
          </p:cNvPr>
          <p:cNvSpPr txBox="1">
            <a:spLocks/>
          </p:cNvSpPr>
          <p:nvPr/>
        </p:nvSpPr>
        <p:spPr>
          <a:xfrm>
            <a:off x="403986" y="1121723"/>
            <a:ext cx="8465359" cy="35271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Case Study 1 </a:t>
            </a:r>
            <a:r>
              <a:rPr lang="en-GB" sz="2400" dirty="0"/>
              <a:t>(Base Design): Modular Mid-Scale LNG on </a:t>
            </a:r>
            <a:br>
              <a:rPr lang="en-GB" sz="2400" dirty="0"/>
            </a:br>
            <a:r>
              <a:rPr lang="en-GB" sz="2400" dirty="0"/>
              <a:t>Jack-Up Rigs</a:t>
            </a:r>
            <a:endParaRPr lang="en-US" sz="2400" dirty="0"/>
          </a:p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Case Study 2: </a:t>
            </a:r>
            <a:r>
              <a:rPr lang="en-GB" sz="2400" dirty="0"/>
              <a:t>Modular Mid-Scale LNG on Fixed </a:t>
            </a:r>
            <a:br>
              <a:rPr lang="en-GB" sz="2400" dirty="0"/>
            </a:br>
            <a:r>
              <a:rPr lang="en-GB" sz="2400" dirty="0"/>
              <a:t>Jacketed Platforms</a:t>
            </a:r>
          </a:p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r>
              <a:rPr lang="en-GB" sz="2400" dirty="0"/>
              <a:t>Case Study 3: Modular Mid-Scale LNG on Sevan Unit</a:t>
            </a:r>
          </a:p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r>
              <a:rPr lang="en-GB" sz="2400" dirty="0"/>
              <a:t>Case Study 4: Modular Mid-Scale LNG Onshore</a:t>
            </a:r>
            <a:endParaRPr lang="en-US" sz="2400" dirty="0"/>
          </a:p>
          <a:p>
            <a:pPr>
              <a:buSzPct val="100000"/>
            </a:pPr>
            <a:endParaRPr lang="en-US" sz="2000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89E57C36-E405-B196-4DFD-BE7778D6E1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170121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Case Study 1: Modular Mid-Scale LNG on Jack-Up Rigs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8B88865-6A89-B976-9A09-8AAC684DFDA0}"/>
              </a:ext>
            </a:extLst>
          </p:cNvPr>
          <p:cNvSpPr txBox="1">
            <a:spLocks/>
          </p:cNvSpPr>
          <p:nvPr/>
        </p:nvSpPr>
        <p:spPr>
          <a:xfrm>
            <a:off x="403987" y="1121723"/>
            <a:ext cx="5130974" cy="352711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r>
              <a:rPr lang="en-US" dirty="0"/>
              <a:t>Utilized reference project for onshore </a:t>
            </a:r>
          </a:p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r>
              <a:rPr lang="en-US" dirty="0"/>
              <a:t>To be installed in three offshore </a:t>
            </a:r>
            <a:br>
              <a:rPr lang="en-US" dirty="0"/>
            </a:br>
            <a:r>
              <a:rPr lang="en-US" dirty="0"/>
              <a:t>jack-up rigs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Two process rigs; one utilities rig</a:t>
            </a:r>
          </a:p>
          <a:p>
            <a:r>
              <a:rPr lang="en-US" sz="2000" dirty="0"/>
              <a:t>Location is in Gulf of Mexico</a:t>
            </a:r>
          </a:p>
          <a:p>
            <a:r>
              <a:rPr lang="en-US" sz="2000" dirty="0"/>
              <a:t>Minimum safety requirements based on local regulations and class society requirements and applicable codes </a:t>
            </a:r>
            <a:br>
              <a:rPr lang="en-US" sz="2000" dirty="0"/>
            </a:br>
            <a:r>
              <a:rPr lang="en-US" sz="2000" dirty="0"/>
              <a:t>and standards</a:t>
            </a:r>
          </a:p>
          <a:p>
            <a:r>
              <a:rPr lang="en-US" sz="2000" dirty="0"/>
              <a:t>Safety critical elements mostly protected by location</a:t>
            </a:r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EC3016-4EC1-F5B3-D46E-9B7F5D6549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18633" r="18796" b="8900"/>
          <a:stretch/>
        </p:blipFill>
        <p:spPr>
          <a:xfrm>
            <a:off x="5633449" y="1409871"/>
            <a:ext cx="3510217" cy="273292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F2807-0E14-DE55-E529-4126A716A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289964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412146" cy="1005840"/>
          </a:xfrm>
        </p:spPr>
        <p:txBody>
          <a:bodyPr/>
          <a:lstStyle/>
          <a:p>
            <a:r>
              <a:rPr lang="en-GB" sz="2800" dirty="0"/>
              <a:t>Case Study 2: </a:t>
            </a:r>
            <a:r>
              <a:rPr lang="en-GB" dirty="0"/>
              <a:t>Modular Mid-Scale LNG on Fixed </a:t>
            </a:r>
            <a:br>
              <a:rPr lang="en-GB" dirty="0"/>
            </a:br>
            <a:r>
              <a:rPr lang="en-GB" dirty="0"/>
              <a:t>Jacketed Platforms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8B88865-6A89-B976-9A09-8AAC684DFDA0}"/>
              </a:ext>
            </a:extLst>
          </p:cNvPr>
          <p:cNvSpPr txBox="1">
            <a:spLocks/>
          </p:cNvSpPr>
          <p:nvPr/>
        </p:nvSpPr>
        <p:spPr>
          <a:xfrm>
            <a:off x="271785" y="1121723"/>
            <a:ext cx="8734721" cy="39557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Case 1 replicated for installation on three fixed jacketed platforms</a:t>
            </a:r>
          </a:p>
          <a:p>
            <a:pPr marL="548640" lvl="1">
              <a:lnSpc>
                <a:spcPct val="90000"/>
              </a:lnSpc>
              <a:spcAft>
                <a:spcPts val="600"/>
              </a:spcAft>
              <a:buSzPct val="100000"/>
            </a:pPr>
            <a:r>
              <a:rPr lang="en-US" sz="2400" dirty="0"/>
              <a:t>Two process rigs; one utilities rig</a:t>
            </a:r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Location is in US Gulf Coast</a:t>
            </a:r>
          </a:p>
          <a:p>
            <a:pPr marL="342900" lvl="1" indent="-342900">
              <a:buFont typeface="Webdings" panose="05030102010509060703" pitchFamily="18" charset="2"/>
              <a:buChar char=""/>
            </a:pPr>
            <a:endParaRPr lang="en-US" dirty="0"/>
          </a:p>
          <a:p>
            <a:pPr marL="342900" lvl="1" indent="-342900">
              <a:buFont typeface="Webdings" panose="05030102010509060703" pitchFamily="18" charset="2"/>
              <a:buChar char=""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ebdings" panose="05030102010509060703" pitchFamily="18" charset="2"/>
              <a:buChar char=""/>
            </a:pPr>
            <a:endParaRPr lang="en-US" sz="2100" dirty="0"/>
          </a:p>
          <a:p>
            <a:pPr marL="342900" lvl="1" indent="-342900">
              <a:buFont typeface="Webdings" panose="05030102010509060703" pitchFamily="18" charset="2"/>
              <a:buChar char=""/>
            </a:pPr>
            <a:endParaRPr lang="en-US" dirty="0"/>
          </a:p>
          <a:p>
            <a:pPr marL="342900" lvl="1" indent="-342900">
              <a:buFont typeface="Webdings" panose="05030102010509060703" pitchFamily="18" charset="2"/>
              <a:buChar char=""/>
            </a:pPr>
            <a:endParaRPr lang="en-US" dirty="0"/>
          </a:p>
          <a:p>
            <a:endParaRPr lang="en-US" sz="2000" dirty="0"/>
          </a:p>
        </p:txBody>
      </p:sp>
      <p:pic>
        <p:nvPicPr>
          <p:cNvPr id="6" name="Picture 5" descr="Several oil rigs in the ocean&#10;&#10;Description automatically generated">
            <a:extLst>
              <a:ext uri="{FF2B5EF4-FFF2-40B4-BE49-F238E27FC236}">
                <a16:creationId xmlns:a16="http://schemas.microsoft.com/office/drawing/2014/main" id="{E99B9A35-CAC5-F2B1-4814-5B6707D20E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39"/>
          <a:stretch/>
        </p:blipFill>
        <p:spPr bwMode="auto">
          <a:xfrm>
            <a:off x="2240443" y="2936473"/>
            <a:ext cx="4797403" cy="1866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44A58E13-6FD3-E1DE-6898-7DD77A7DCF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42910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Case Study 2: </a:t>
            </a:r>
            <a:r>
              <a:rPr lang="en-GB" dirty="0"/>
              <a:t>Modular Mid-Scale LNG on Fixed Jacketed Platforms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BFA60C-1AB2-0D10-60E2-D083C3F71A84}"/>
              </a:ext>
            </a:extLst>
          </p:cNvPr>
          <p:cNvGrpSpPr/>
          <p:nvPr/>
        </p:nvGrpSpPr>
        <p:grpSpPr>
          <a:xfrm>
            <a:off x="621898" y="1126336"/>
            <a:ext cx="7976142" cy="3437128"/>
            <a:chOff x="152394" y="1051995"/>
            <a:chExt cx="8915150" cy="38417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BD9CD8-7B55-7BD5-642A-FF7E7BC2F48A}"/>
                </a:ext>
              </a:extLst>
            </p:cNvPr>
            <p:cNvSpPr/>
            <p:nvPr/>
          </p:nvSpPr>
          <p:spPr bwMode="gray">
            <a:xfrm>
              <a:off x="2295529" y="1051995"/>
              <a:ext cx="2342286" cy="10091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ource Sans Pro" panose="020B0503030403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ECEE16-BBB8-4A60-124A-FEB496E0C506}"/>
                </a:ext>
              </a:extLst>
            </p:cNvPr>
            <p:cNvSpPr/>
            <p:nvPr/>
          </p:nvSpPr>
          <p:spPr bwMode="gray">
            <a:xfrm>
              <a:off x="4637688" y="1051995"/>
              <a:ext cx="2210785" cy="10091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ource Sans Pro" panose="020B050303040302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9E12B13-989E-5BF2-677D-3816301955DB}"/>
                </a:ext>
              </a:extLst>
            </p:cNvPr>
            <p:cNvSpPr/>
            <p:nvPr/>
          </p:nvSpPr>
          <p:spPr bwMode="gray">
            <a:xfrm>
              <a:off x="6848472" y="1051995"/>
              <a:ext cx="2210654" cy="10091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Source Sans Pro" panose="020B0503030403020204" pitchFamily="34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D77B57D-EDF2-502B-71E3-2E6954D2D06E}"/>
                </a:ext>
              </a:extLst>
            </p:cNvPr>
            <p:cNvGrpSpPr/>
            <p:nvPr/>
          </p:nvGrpSpPr>
          <p:grpSpPr>
            <a:xfrm>
              <a:off x="152394" y="1135038"/>
              <a:ext cx="8915150" cy="3758728"/>
              <a:chOff x="152394" y="1135038"/>
              <a:chExt cx="8915150" cy="3758728"/>
            </a:xfrm>
          </p:grpSpPr>
          <p:sp>
            <p:nvSpPr>
              <p:cNvPr id="4" name="Text Box 10">
                <a:extLst>
                  <a:ext uri="{FF2B5EF4-FFF2-40B4-BE49-F238E27FC236}">
                    <a16:creationId xmlns:a16="http://schemas.microsoft.com/office/drawing/2014/main" id="{E15FA596-4DF9-2701-9F25-6CDD288418E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399" y="1456137"/>
                <a:ext cx="2143129" cy="3339110"/>
              </a:xfrm>
              <a:prstGeom prst="rect">
                <a:avLst/>
              </a:prstGeom>
              <a:pattFill prst="ltDnDiag">
                <a:fgClr>
                  <a:schemeClr val="tx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73152" tIns="64008" rIns="64008" bIns="0">
                <a:noAutofit/>
              </a:bodyPr>
              <a:lstStyle>
                <a:lvl1pPr marL="127000" indent="-1270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Font typeface="Arial" pitchFamily="34" charset="0"/>
                  <a:buChar char="♦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55563" indent="-55563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90000"/>
                  <a:buFont typeface="Wingdings 3" panose="05040102010807070707" pitchFamily="18" charset="2"/>
                  <a:buChar char=""/>
                </a:pPr>
                <a:endParaRPr lang="en-US" altLang="en-US" sz="900" kern="100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5FDD91-60A3-3176-0E0B-F10BBAEFA2AA}"/>
                  </a:ext>
                </a:extLst>
              </p:cNvPr>
              <p:cNvSpPr txBox="1"/>
              <p:nvPr/>
            </p:nvSpPr>
            <p:spPr bwMode="gray">
              <a:xfrm>
                <a:off x="152403" y="1135038"/>
                <a:ext cx="2143129" cy="328513"/>
              </a:xfrm>
              <a:prstGeom prst="rect">
                <a:avLst/>
              </a:prstGeom>
              <a:solidFill>
                <a:srgbClr val="0096D7"/>
              </a:solidFill>
            </p:spPr>
            <p:txBody>
              <a:bodyPr wrap="square" lIns="0" tIns="45720" rIns="0" bIns="0" rtlCol="0" anchor="ctr" anchorCtr="0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Source Sans Pro" panose="020B0503030403020204" pitchFamily="34" charset="0"/>
                  </a:rPr>
                  <a:t>PROCESS SAFETY DRIVERS</a:t>
                </a:r>
              </a:p>
            </p:txBody>
          </p:sp>
          <p:sp>
            <p:nvSpPr>
              <p:cNvPr id="8" name="Text Box 10">
                <a:extLst>
                  <a:ext uri="{FF2B5EF4-FFF2-40B4-BE49-F238E27FC236}">
                    <a16:creationId xmlns:a16="http://schemas.microsoft.com/office/drawing/2014/main" id="{ABE9CB97-160A-FEB3-A7F0-5D264D6D672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84257" y="1456140"/>
                <a:ext cx="2105790" cy="1389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91440">
                <a:noAutofit/>
              </a:bodyPr>
              <a:lstStyle>
                <a:lvl1pPr marL="127000" indent="-1270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Font typeface="Arial" pitchFamily="34" charset="0"/>
                  <a:buChar char="♦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spcAft>
                    <a:spcPts val="100"/>
                  </a:spcAft>
                  <a:buSzPct val="90000"/>
                  <a:buNone/>
                </a:pPr>
                <a:r>
                  <a:rPr lang="da-DK" altLang="en-US" sz="1100" b="1" kern="600" spc="-40" dirty="0">
                    <a:solidFill>
                      <a:schemeClr val="tx1">
                        <a:lumMod val="75000"/>
                      </a:schemeClr>
                    </a:solidFill>
                    <a:latin typeface="Source Sans Pro" panose="020B0503030403020204" pitchFamily="34" charset="0"/>
                    <a:cs typeface="Times New Roman" pitchFamily="18" charset="0"/>
                  </a:rPr>
                  <a:t>Minimium process safety requirements</a:t>
                </a: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1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1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1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1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9" name="Text Box 10">
                <a:extLst>
                  <a:ext uri="{FF2B5EF4-FFF2-40B4-BE49-F238E27FC236}">
                    <a16:creationId xmlns:a16="http://schemas.microsoft.com/office/drawing/2014/main" id="{1442D06C-F1D2-E5DF-861E-5B8DFC800EF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95529" y="1463611"/>
                <a:ext cx="2342287" cy="3315424"/>
              </a:xfrm>
              <a:prstGeom prst="rect">
                <a:avLst/>
              </a:prstGeom>
              <a:pattFill prst="ltDnDiag">
                <a:fgClr>
                  <a:schemeClr val="tx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73152" tIns="64008" rIns="64008" bIns="0">
                <a:noAutofit/>
              </a:bodyPr>
              <a:lstStyle>
                <a:lvl1pPr marL="127000" indent="-1270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Font typeface="Arial" pitchFamily="34" charset="0"/>
                  <a:buChar char="♦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55563" indent="-55563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90000"/>
                  <a:buFont typeface="Wingdings 3" panose="05040102010807070707" pitchFamily="18" charset="2"/>
                  <a:buChar char=""/>
                </a:pPr>
                <a:endParaRPr lang="en-US" altLang="en-US" sz="900" kern="100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B5B818-0272-ACBD-1C3A-7FF8FECF8900}"/>
                  </a:ext>
                </a:extLst>
              </p:cNvPr>
              <p:cNvSpPr txBox="1"/>
              <p:nvPr/>
            </p:nvSpPr>
            <p:spPr bwMode="gray">
              <a:xfrm>
                <a:off x="2295533" y="1135039"/>
                <a:ext cx="2342287" cy="328513"/>
              </a:xfrm>
              <a:prstGeom prst="rect">
                <a:avLst/>
              </a:prstGeom>
              <a:solidFill>
                <a:srgbClr val="4AAA42"/>
              </a:solidFill>
            </p:spPr>
            <p:txBody>
              <a:bodyPr wrap="square" lIns="0" tIns="45720" rIns="0" bIns="0" rtlCol="0" anchor="ctr" anchorCtr="0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Source Sans Pro" panose="020B0503030403020204" pitchFamily="34" charset="0"/>
                  </a:rPr>
                  <a:t>SOURCE OF CHANGES</a:t>
                </a:r>
              </a:p>
            </p:txBody>
          </p:sp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5AEED4A2-D9F3-68EB-E6DB-88AC2B8672B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295532" y="1446533"/>
                <a:ext cx="2276468" cy="2793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91440">
                <a:noAutofit/>
              </a:bodyPr>
              <a:lstStyle>
                <a:defPPr>
                  <a:defRPr lang="en-US"/>
                </a:defPPr>
                <a:lvl1pPr marL="55563" indent="-55563" defTabSz="1019175" eaLnBrk="0" hangingPunct="0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100000"/>
                  <a:buFont typeface="Wingdings 3" panose="05040102010807070707" pitchFamily="18" charset="2"/>
                  <a:buChar char=""/>
                  <a:defRPr sz="700" kern="1000">
                    <a:solidFill>
                      <a:schemeClr val="tx1">
                        <a:lumMod val="75000"/>
                      </a:schemeClr>
                    </a:solidFill>
                    <a:cs typeface="Times New Roman" pitchFamily="18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112713" marR="0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Local regulations</a:t>
                </a:r>
              </a:p>
              <a:p>
                <a:pPr marL="112713" marR="0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endParaRPr lang="en-US" sz="1050" kern="600" spc="-40" dirty="0">
                  <a:latin typeface="Source Sans Pro" panose="020B0503030403020204" pitchFamily="34" charset="0"/>
                </a:endParaRPr>
              </a:p>
              <a:p>
                <a:pPr marL="112713" marR="0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endParaRPr lang="en-US" sz="1050" kern="600" spc="-40" dirty="0">
                  <a:latin typeface="Source Sans Pro" panose="020B0503030403020204" pitchFamily="34" charset="0"/>
                </a:endParaRPr>
              </a:p>
              <a:p>
                <a:pPr marL="112713" marR="0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Appllicable codes and standards</a:t>
                </a:r>
              </a:p>
              <a:p>
                <a:pPr marL="112713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r>
                  <a:rPr lang="en-US" sz="1050" kern="600" spc="-40" dirty="0">
                    <a:latin typeface="Source Sans Pro" panose="020B0503030403020204" pitchFamily="34" charset="0"/>
                  </a:rPr>
                  <a:t>Client-specific requirements</a:t>
                </a:r>
              </a:p>
              <a:p>
                <a:pPr marL="112713" indent="-112713">
                  <a:lnSpc>
                    <a:spcPct val="100000"/>
                  </a:lnSpc>
                  <a:spcAft>
                    <a:spcPts val="300"/>
                  </a:spcAft>
                  <a:buClr>
                    <a:srgbClr val="4AAA42"/>
                  </a:buClr>
                  <a:buSzPct val="90000"/>
                </a:pPr>
                <a:r>
                  <a:rPr lang="en-US" sz="1050" kern="600" spc="-40" dirty="0">
                    <a:latin typeface="Source Sans Pro" panose="020B0503030403020204" pitchFamily="34" charset="0"/>
                  </a:rPr>
                  <a:t>Classification and certifying </a:t>
                </a:r>
                <a:br>
                  <a:rPr lang="en-US" sz="1050" kern="600" spc="-40" dirty="0">
                    <a:latin typeface="Source Sans Pro" panose="020B0503030403020204" pitchFamily="34" charset="0"/>
                  </a:rPr>
                </a:br>
                <a:r>
                  <a:rPr lang="en-US" sz="1050" kern="600" spc="-40" dirty="0">
                    <a:latin typeface="Source Sans Pro" panose="020B0503030403020204" pitchFamily="34" charset="0"/>
                  </a:rPr>
                  <a:t>body requirements</a:t>
                </a:r>
              </a:p>
              <a:p>
                <a:pPr marL="112713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r>
                  <a:rPr lang="en-US" sz="1050" kern="600" spc="-40" dirty="0">
                    <a:latin typeface="Source Sans Pro" panose="020B0503030403020204" pitchFamily="34" charset="0"/>
                  </a:rPr>
                  <a:t>Local regulations</a:t>
                </a:r>
              </a:p>
              <a:p>
                <a:pPr marL="112713" indent="-112713">
                  <a:lnSpc>
                    <a:spcPct val="100000"/>
                  </a:lnSpc>
                  <a:spcAft>
                    <a:spcPts val="300"/>
                  </a:spcAft>
                  <a:buClr>
                    <a:srgbClr val="4AAA42"/>
                  </a:buClr>
                  <a:buSzPct val="90000"/>
                </a:pPr>
                <a:r>
                  <a:rPr lang="en-US" sz="1050" kern="600" spc="-40" dirty="0">
                    <a:latin typeface="Source Sans Pro" panose="020B0503030403020204" pitchFamily="34" charset="0"/>
                  </a:rPr>
                  <a:t>Client tolerability criteria</a:t>
                </a:r>
              </a:p>
              <a:p>
                <a:pPr marL="112713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r>
                  <a:rPr lang="en-US" sz="1050" kern="600" spc="-40" dirty="0">
                    <a:latin typeface="Source Sans Pro" panose="020B0503030403020204" pitchFamily="34" charset="0"/>
                  </a:rPr>
                  <a:t>Facility type</a:t>
                </a:r>
              </a:p>
              <a:p>
                <a:pPr marL="112713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Site environmental and meteorological conditions</a:t>
                </a:r>
              </a:p>
              <a:p>
                <a:pPr marL="112713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Plot layout and arrangement</a:t>
                </a:r>
                <a:endParaRPr lang="en-US" sz="1050" kern="600" spc="-40" dirty="0">
                  <a:latin typeface="Source Sans Pro" panose="020B0503030403020204" pitchFamily="34" charset="0"/>
                </a:endParaRPr>
              </a:p>
              <a:p>
                <a:pPr marL="112713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endParaRPr lang="en-US" sz="1000" kern="600" spc="-40" dirty="0">
                  <a:latin typeface="Source Sans Pro" panose="020B0503030403020204" pitchFamily="34" charset="0"/>
                </a:endParaRPr>
              </a:p>
              <a:p>
                <a:pPr marL="112713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endParaRPr lang="en-US" sz="1000" kern="600" spc="-40" dirty="0">
                  <a:latin typeface="Source Sans Pro" panose="020B0503030403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endParaRPr lang="en-U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endParaRPr lang="en-US" sz="10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2713" marR="0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endParaRPr lang="en-US" sz="1000" kern="600" spc="-40" dirty="0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13" name="Text Box 10">
                <a:extLst>
                  <a:ext uri="{FF2B5EF4-FFF2-40B4-BE49-F238E27FC236}">
                    <a16:creationId xmlns:a16="http://schemas.microsoft.com/office/drawing/2014/main" id="{BAD9E237-19A6-4B6E-B359-728AB35C328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637689" y="1456137"/>
                <a:ext cx="1401162" cy="3322897"/>
              </a:xfrm>
              <a:prstGeom prst="rect">
                <a:avLst/>
              </a:prstGeom>
              <a:pattFill prst="ltDnDiag">
                <a:fgClr>
                  <a:schemeClr val="tx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73152" tIns="64008" rIns="64008" bIns="0">
                <a:noAutofit/>
              </a:bodyPr>
              <a:lstStyle>
                <a:lvl1pPr marL="127000" indent="-1270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Font typeface="Arial" pitchFamily="34" charset="0"/>
                  <a:buChar char="♦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55563" indent="-55563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90000"/>
                  <a:buFont typeface="Wingdings 3" panose="05040102010807070707" pitchFamily="18" charset="2"/>
                  <a:buChar char=""/>
                </a:pPr>
                <a:endParaRPr lang="en-US" altLang="en-US" sz="900" kern="100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E9CC4B-ECDD-19BA-5EED-E4AEDEB79D71}"/>
                  </a:ext>
                </a:extLst>
              </p:cNvPr>
              <p:cNvSpPr txBox="1"/>
              <p:nvPr/>
            </p:nvSpPr>
            <p:spPr bwMode="gray">
              <a:xfrm>
                <a:off x="4637691" y="1135039"/>
                <a:ext cx="1401159" cy="328513"/>
              </a:xfrm>
              <a:prstGeom prst="rect">
                <a:avLst/>
              </a:prstGeom>
              <a:solidFill>
                <a:srgbClr val="FFC425"/>
              </a:solidFill>
            </p:spPr>
            <p:txBody>
              <a:bodyPr wrap="square" lIns="0" tIns="45720" rIns="0" bIns="0" rtlCol="0" anchor="ctr" anchorCtr="0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Source Sans Pro" panose="020B0503030403020204" pitchFamily="34" charset="0"/>
                  </a:rPr>
                  <a:t>ANY CHANGES?</a:t>
                </a:r>
              </a:p>
            </p:txBody>
          </p:sp>
          <p:sp>
            <p:nvSpPr>
              <p:cNvPr id="16" name="Text Box 10">
                <a:extLst>
                  <a:ext uri="{FF2B5EF4-FFF2-40B4-BE49-F238E27FC236}">
                    <a16:creationId xmlns:a16="http://schemas.microsoft.com/office/drawing/2014/main" id="{8B3CBE0C-81BA-0692-710F-E156DEDD5A3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637817" y="1438647"/>
                <a:ext cx="1401033" cy="2911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182880">
                <a:noAutofit/>
              </a:bodyPr>
              <a:lstStyle>
                <a:defPPr>
                  <a:defRPr lang="en-US"/>
                </a:defPPr>
                <a:lvl1pPr marL="55563" indent="-55563" defTabSz="1019175" eaLnBrk="0" hangingPunct="0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100000"/>
                  <a:buFont typeface="Wingdings 3" panose="05040102010807070707" pitchFamily="18" charset="2"/>
                  <a:buChar char=""/>
                  <a:defRPr sz="700" kern="1000">
                    <a:solidFill>
                      <a:schemeClr val="tx1">
                        <a:lumMod val="75000"/>
                      </a:schemeClr>
                    </a:solidFill>
                    <a:cs typeface="Times New Roman" pitchFamily="18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r>
                  <a:rPr lang="en-US" sz="1050" b="1" kern="600" spc="-40" dirty="0">
                    <a:latin typeface="Source Sans Pro" panose="020B0503030403020204" pitchFamily="34" charset="0"/>
                  </a:rPr>
                  <a:t>Y</a:t>
                </a:r>
              </a:p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endParaRPr lang="en-US" sz="1050" b="1" kern="600" spc="-40" dirty="0">
                  <a:latin typeface="Source Sans Pro" panose="020B050303040302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endParaRPr lang="en-US" sz="1050" b="1" kern="600" spc="-40" dirty="0">
                  <a:latin typeface="Source Sans Pro" panose="020B050303040302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r>
                  <a:rPr lang="en-GB" sz="1050" b="1" kern="600" spc="-40" dirty="0">
                    <a:latin typeface="Source Sans Pro" panose="020B0503030403020204" pitchFamily="34" charset="0"/>
                  </a:rPr>
                  <a:t>N</a:t>
                </a:r>
              </a:p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r>
                  <a:rPr lang="en-US" sz="1050" b="1" kern="600" spc="-40" dirty="0">
                    <a:latin typeface="Source Sans Pro" panose="020B0503030403020204" pitchFamily="34" charset="0"/>
                  </a:rPr>
                  <a:t>N</a:t>
                </a:r>
              </a:p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r>
                  <a:rPr lang="en-US" sz="1050" b="1" kern="600" spc="-40" dirty="0">
                    <a:latin typeface="Source Sans Pro" panose="020B0503030403020204" pitchFamily="34" charset="0"/>
                  </a:rPr>
                  <a:t>Y</a:t>
                </a:r>
              </a:p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endParaRPr lang="en-US" sz="1050" b="1" kern="600" spc="-40" dirty="0">
                  <a:latin typeface="Source Sans Pro" panose="020B050303040302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r>
                  <a:rPr lang="en-US" sz="1050" b="1" kern="600" spc="-40" dirty="0">
                    <a:latin typeface="Source Sans Pro" panose="020B0503030403020204" pitchFamily="34" charset="0"/>
                  </a:rPr>
                  <a:t>N</a:t>
                </a:r>
              </a:p>
              <a:p>
                <a:pPr marL="0" indent="0" algn="ctr">
                  <a:lnSpc>
                    <a:spcPct val="100000"/>
                  </a:lnSpc>
                  <a:spcAft>
                    <a:spcPts val="300"/>
                  </a:spcAft>
                  <a:buClr>
                    <a:srgbClr val="4AAA42"/>
                  </a:buClr>
                  <a:buSzPct val="90000"/>
                  <a:buNone/>
                </a:pPr>
                <a:r>
                  <a:rPr lang="en-US" sz="1050" b="1" kern="600" spc="-40" dirty="0">
                    <a:latin typeface="Source Sans Pro" panose="020B0503030403020204" pitchFamily="34" charset="0"/>
                  </a:rPr>
                  <a:t>N</a:t>
                </a:r>
              </a:p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r>
                  <a:rPr lang="en-US" sz="1050" b="1" kern="600" spc="-40" dirty="0">
                    <a:latin typeface="Source Sans Pro" panose="020B0503030403020204" pitchFamily="34" charset="0"/>
                  </a:rPr>
                  <a:t>Y</a:t>
                </a:r>
              </a:p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r>
                  <a:rPr lang="en-US" sz="1050" b="1" kern="600" spc="-40" dirty="0">
                    <a:latin typeface="Source Sans Pro" panose="020B0503030403020204" pitchFamily="34" charset="0"/>
                  </a:rPr>
                  <a:t>Y</a:t>
                </a:r>
              </a:p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endParaRPr lang="en-US" sz="1050" b="1" kern="600" spc="-40" dirty="0">
                  <a:latin typeface="Source Sans Pro" panose="020B0503030403020204" pitchFamily="34" charset="0"/>
                </a:endParaRPr>
              </a:p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r>
                  <a:rPr lang="en-US" sz="1050" b="1" kern="600" spc="-40" dirty="0">
                    <a:latin typeface="Source Sans Pro" panose="020B0503030403020204" pitchFamily="34" charset="0"/>
                  </a:rPr>
                  <a:t>Y</a:t>
                </a:r>
              </a:p>
            </p:txBody>
          </p:sp>
          <p:sp>
            <p:nvSpPr>
              <p:cNvPr id="17" name="Text Box 10">
                <a:extLst>
                  <a:ext uri="{FF2B5EF4-FFF2-40B4-BE49-F238E27FC236}">
                    <a16:creationId xmlns:a16="http://schemas.microsoft.com/office/drawing/2014/main" id="{847BB103-DFD3-E8B0-0A44-B51FE710A0F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038846" y="1456137"/>
                <a:ext cx="3020281" cy="3322897"/>
              </a:xfrm>
              <a:prstGeom prst="rect">
                <a:avLst/>
              </a:prstGeom>
              <a:pattFill prst="ltDnDiag">
                <a:fgClr>
                  <a:schemeClr val="tx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73152" tIns="64008" rIns="64008" bIns="0">
                <a:noAutofit/>
              </a:bodyPr>
              <a:lstStyle>
                <a:lvl1pPr marL="127000" indent="-1270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Font typeface="Arial" pitchFamily="34" charset="0"/>
                  <a:buChar char="♦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55563" indent="-55563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90000"/>
                  <a:buFont typeface="Wingdings 3" panose="05040102010807070707" pitchFamily="18" charset="2"/>
                  <a:buChar char=""/>
                </a:pPr>
                <a:endParaRPr lang="en-US" altLang="en-US" sz="900" kern="100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4A6477-2DF1-A832-530C-A8DB0D6FA42F}"/>
                  </a:ext>
                </a:extLst>
              </p:cNvPr>
              <p:cNvSpPr txBox="1"/>
              <p:nvPr/>
            </p:nvSpPr>
            <p:spPr bwMode="gray">
              <a:xfrm>
                <a:off x="6038850" y="1135039"/>
                <a:ext cx="3020281" cy="328513"/>
              </a:xfrm>
              <a:prstGeom prst="rect">
                <a:avLst/>
              </a:prstGeom>
              <a:solidFill>
                <a:srgbClr val="7A68AE"/>
              </a:solidFill>
            </p:spPr>
            <p:txBody>
              <a:bodyPr wrap="square" lIns="0" tIns="45720" rIns="0" bIns="0" rtlCol="0" anchor="ctr" anchorCtr="0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1100" b="1" dirty="0">
                    <a:solidFill>
                      <a:schemeClr val="bg1"/>
                    </a:solidFill>
                    <a:latin typeface="Source Sans Pro" panose="020B0503030403020204" pitchFamily="34" charset="0"/>
                  </a:rPr>
                  <a:t>IMPACTED PS ACTIVITIES</a:t>
                </a:r>
              </a:p>
            </p:txBody>
          </p:sp>
          <p:sp>
            <p:nvSpPr>
              <p:cNvPr id="20" name="Text Box 10">
                <a:extLst>
                  <a:ext uri="{FF2B5EF4-FFF2-40B4-BE49-F238E27FC236}">
                    <a16:creationId xmlns:a16="http://schemas.microsoft.com/office/drawing/2014/main" id="{86411F6F-BF81-D17D-5A75-D5B17FE1A92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038851" y="1435036"/>
                <a:ext cx="2952742" cy="7297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91440">
                <a:noAutofit/>
              </a:bodyPr>
              <a:lstStyle>
                <a:defPPr>
                  <a:defRPr lang="en-US"/>
                </a:defPPr>
                <a:lvl1pPr marL="55563" indent="-55563" defTabSz="1019175" eaLnBrk="0" hangingPunct="0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100000"/>
                  <a:buFont typeface="Wingdings 3" panose="05040102010807070707" pitchFamily="18" charset="2"/>
                  <a:buChar char=""/>
                  <a:defRPr sz="700" kern="1000">
                    <a:solidFill>
                      <a:schemeClr val="tx1">
                        <a:lumMod val="75000"/>
                      </a:schemeClr>
                    </a:solidFill>
                    <a:cs typeface="Times New Roman" pitchFamily="18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112713" marR="0" indent="-112713">
                  <a:lnSpc>
                    <a:spcPct val="100000"/>
                  </a:lnSpc>
                  <a:buClr>
                    <a:srgbClr val="7A68AE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HSE philosophies</a:t>
                </a:r>
              </a:p>
              <a:p>
                <a:pPr marL="112713" marR="0" indent="-112713">
                  <a:lnSpc>
                    <a:spcPct val="100000"/>
                  </a:lnSpc>
                  <a:buClr>
                    <a:srgbClr val="7A68AE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Engineered risk reduction measures design and their performance requirements </a:t>
                </a:r>
              </a:p>
              <a:p>
                <a:pPr marL="112713" indent="-112713">
                  <a:lnSpc>
                    <a:spcPct val="100000"/>
                  </a:lnSpc>
                  <a:buClr>
                    <a:srgbClr val="7A68AE"/>
                  </a:buClr>
                  <a:buSzPct val="90000"/>
                </a:pPr>
                <a:endParaRPr lang="en-GB" sz="1050" kern="600" spc="-40" dirty="0">
                  <a:latin typeface="Source Sans Pro" panose="020B0503030403020204" pitchFamily="34" charset="0"/>
                </a:endParaRPr>
              </a:p>
              <a:p>
                <a:pPr marL="112713" indent="-112713">
                  <a:lnSpc>
                    <a:spcPct val="100000"/>
                  </a:lnSpc>
                  <a:buClr>
                    <a:srgbClr val="7A68AE"/>
                  </a:buClr>
                  <a:buSzPct val="90000"/>
                </a:pPr>
                <a:endParaRPr lang="en-GB" sz="1050" kern="600" spc="-40" dirty="0">
                  <a:latin typeface="Source Sans Pro" panose="020B0503030403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E44FACA-5C2D-8934-A38F-C8A068C65CAA}"/>
                  </a:ext>
                </a:extLst>
              </p:cNvPr>
              <p:cNvSpPr/>
              <p:nvPr/>
            </p:nvSpPr>
            <p:spPr bwMode="gray">
              <a:xfrm>
                <a:off x="152403" y="4792853"/>
                <a:ext cx="8906725" cy="100913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25A4D39-E224-D90A-80E3-3BC18FE432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408" y="3303269"/>
                <a:ext cx="8906723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30FE64A0-5383-B937-5804-6592DCC132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399" y="2878454"/>
                <a:ext cx="8906723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 Box 10">
                <a:extLst>
                  <a:ext uri="{FF2B5EF4-FFF2-40B4-BE49-F238E27FC236}">
                    <a16:creationId xmlns:a16="http://schemas.microsoft.com/office/drawing/2014/main" id="{D727F252-C5CE-723D-8C87-FF038928E89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52394" y="2832468"/>
                <a:ext cx="2105790" cy="5089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91440">
                <a:noAutofit/>
              </a:bodyPr>
              <a:lstStyle>
                <a:lvl1pPr marL="127000" indent="-1270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Font typeface="Arial" pitchFamily="34" charset="0"/>
                  <a:buChar char="♦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spcAft>
                    <a:spcPts val="100"/>
                  </a:spcAft>
                  <a:buSzPct val="90000"/>
                  <a:buNone/>
                </a:pPr>
                <a:r>
                  <a:rPr lang="da-DK" altLang="en-US" sz="1100" b="1" kern="600" spc="-40" dirty="0">
                    <a:solidFill>
                      <a:schemeClr val="tx1">
                        <a:lumMod val="75000"/>
                      </a:schemeClr>
                    </a:solidFill>
                    <a:latin typeface="Source Sans Pro" panose="020B0503030403020204" pitchFamily="34" charset="0"/>
                    <a:cs typeface="Times New Roman" pitchFamily="18" charset="0"/>
                  </a:rPr>
                  <a:t>Risk tolerability criteria</a:t>
                </a:r>
                <a:endParaRPr lang="da-DK" altLang="en-US" sz="11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1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1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1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B16B02FC-6756-363B-AE77-CF505FC443C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84257" y="3337426"/>
                <a:ext cx="2105790" cy="1465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91440">
                <a:noAutofit/>
              </a:bodyPr>
              <a:lstStyle>
                <a:lvl1pPr marL="127000" indent="-1270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Font typeface="Arial" pitchFamily="34" charset="0"/>
                  <a:buChar char="♦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spcAft>
                    <a:spcPts val="100"/>
                  </a:spcAft>
                  <a:buSzPct val="90000"/>
                  <a:buNone/>
                </a:pPr>
                <a:r>
                  <a:rPr lang="da-DK" altLang="en-US" sz="1100" b="1" kern="600" spc="-40" dirty="0">
                    <a:solidFill>
                      <a:schemeClr val="tx1">
                        <a:lumMod val="75000"/>
                      </a:schemeClr>
                    </a:solidFill>
                    <a:latin typeface="Source Sans Pro" panose="020B0503030403020204" pitchFamily="34" charset="0"/>
                    <a:cs typeface="Times New Roman" pitchFamily="18" charset="0"/>
                  </a:rPr>
                  <a:t>Risk profile</a:t>
                </a:r>
                <a:endParaRPr lang="da-DK" altLang="en-US" sz="11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1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1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  <a:p>
                <a:pPr marL="112713" indent="-112713">
                  <a:spcBef>
                    <a:spcPct val="0"/>
                  </a:spcBef>
                  <a:spcAft>
                    <a:spcPts val="100"/>
                  </a:spcAft>
                  <a:buSzPct val="90000"/>
                  <a:buFont typeface="Wingdings 3" panose="05040102010807070707" pitchFamily="18" charset="2"/>
                  <a:buChar char=""/>
                </a:pPr>
                <a:endParaRPr lang="da-DK" altLang="en-US" sz="10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09466D4-1826-CA8E-95C5-7D99BF5ABF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8709" y="2496557"/>
                <a:ext cx="6758835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D8C4AFE-F7F6-B2B7-48C4-80A3360840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0296" y="2109660"/>
                <a:ext cx="6758835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4FE8622-6B35-2229-2CC6-1A173B858B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0296" y="2306500"/>
                <a:ext cx="6758835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E3B93A9-81A8-9F4E-7613-FA21C6A028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0046" y="3104697"/>
                <a:ext cx="6758835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 Box 10">
                <a:extLst>
                  <a:ext uri="{FF2B5EF4-FFF2-40B4-BE49-F238E27FC236}">
                    <a16:creationId xmlns:a16="http://schemas.microsoft.com/office/drawing/2014/main" id="{A08234F8-3D38-8A45-6FBC-C95C6A93DD2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042503" y="2421925"/>
                <a:ext cx="2952742" cy="5026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91440">
                <a:noAutofit/>
              </a:bodyPr>
              <a:lstStyle>
                <a:defPPr>
                  <a:defRPr lang="en-US"/>
                </a:defPPr>
                <a:lvl1pPr marL="55563" indent="-55563" defTabSz="1019175" eaLnBrk="0" hangingPunct="0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100000"/>
                  <a:buFont typeface="Wingdings 3" panose="05040102010807070707" pitchFamily="18" charset="2"/>
                  <a:buChar char=""/>
                  <a:defRPr sz="700" kern="1000">
                    <a:solidFill>
                      <a:schemeClr val="tx1">
                        <a:lumMod val="75000"/>
                      </a:schemeClr>
                    </a:solidFill>
                    <a:cs typeface="Times New Roman" pitchFamily="18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112713" indent="-112713">
                  <a:lnSpc>
                    <a:spcPct val="100000"/>
                  </a:lnSpc>
                  <a:buClr>
                    <a:srgbClr val="7A68AE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Engineered risk reduction measures design and their performance requirements </a:t>
                </a:r>
              </a:p>
            </p:txBody>
          </p:sp>
          <p:sp>
            <p:nvSpPr>
              <p:cNvPr id="33" name="Text Box 10">
                <a:extLst>
                  <a:ext uri="{FF2B5EF4-FFF2-40B4-BE49-F238E27FC236}">
                    <a16:creationId xmlns:a16="http://schemas.microsoft.com/office/drawing/2014/main" id="{F9E57CC7-11A1-73C6-120E-8E308496A10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030429" y="3249560"/>
                <a:ext cx="2952742" cy="5026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91440">
                <a:noAutofit/>
              </a:bodyPr>
              <a:lstStyle>
                <a:defPPr>
                  <a:defRPr lang="en-US"/>
                </a:defPPr>
                <a:lvl1pPr marL="55563" indent="-55563" defTabSz="1019175" eaLnBrk="0" hangingPunct="0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100000"/>
                  <a:buFont typeface="Wingdings 3" panose="05040102010807070707" pitchFamily="18" charset="2"/>
                  <a:buChar char=""/>
                  <a:defRPr sz="700" kern="1000">
                    <a:solidFill>
                      <a:schemeClr val="tx1">
                        <a:lumMod val="75000"/>
                      </a:schemeClr>
                    </a:solidFill>
                    <a:cs typeface="Times New Roman" pitchFamily="18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112713" marR="0" indent="-112713">
                  <a:lnSpc>
                    <a:spcPct val="100000"/>
                  </a:lnSpc>
                  <a:buClr>
                    <a:srgbClr val="7A68AE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HSE philosophies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6F01081-9176-4B81-9BF1-F8585ABD44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0045" y="3532175"/>
                <a:ext cx="6758835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 Box 10">
                <a:extLst>
                  <a:ext uri="{FF2B5EF4-FFF2-40B4-BE49-F238E27FC236}">
                    <a16:creationId xmlns:a16="http://schemas.microsoft.com/office/drawing/2014/main" id="{D0E4116E-2281-DEA7-CEE7-E888875D0D8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030425" y="3487104"/>
                <a:ext cx="3026872" cy="5026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91440">
                <a:noAutofit/>
              </a:bodyPr>
              <a:lstStyle>
                <a:defPPr>
                  <a:defRPr lang="en-US"/>
                </a:defPPr>
                <a:lvl1pPr marL="55563" indent="-55563" defTabSz="1019175" eaLnBrk="0" hangingPunct="0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100000"/>
                  <a:buFont typeface="Wingdings 3" panose="05040102010807070707" pitchFamily="18" charset="2"/>
                  <a:buChar char=""/>
                  <a:defRPr sz="700" kern="1000">
                    <a:solidFill>
                      <a:schemeClr val="tx1">
                        <a:lumMod val="75000"/>
                      </a:schemeClr>
                    </a:solidFill>
                    <a:cs typeface="Times New Roman" pitchFamily="18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112713" indent="-112713">
                  <a:lnSpc>
                    <a:spcPct val="100000"/>
                  </a:lnSpc>
                  <a:buClr>
                    <a:srgbClr val="7A68AE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HAZID/ENVID results</a:t>
                </a:r>
                <a:endParaRPr lang="en-US" sz="1050" kern="600" spc="-40" dirty="0">
                  <a:latin typeface="Source Sans Pro" panose="020B0503030403020204" pitchFamily="34" charset="0"/>
                </a:endParaRPr>
              </a:p>
              <a:p>
                <a:pPr marL="112713" indent="-112713">
                  <a:lnSpc>
                    <a:spcPct val="100000"/>
                  </a:lnSpc>
                  <a:buClr>
                    <a:srgbClr val="7A68AE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HSE studies results</a:t>
                </a:r>
                <a:endParaRPr lang="en-US" sz="1050" kern="600" spc="-40" dirty="0">
                  <a:latin typeface="Source Sans Pro" panose="020B0503030403020204" pitchFamily="34" charset="0"/>
                </a:endParaRPr>
              </a:p>
              <a:p>
                <a:pPr marL="112713" indent="-112713">
                  <a:lnSpc>
                    <a:spcPct val="100000"/>
                  </a:lnSpc>
                  <a:buClr>
                    <a:srgbClr val="7A68AE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Engineered risk reduction measures design and their performance requirements</a:t>
                </a:r>
                <a:endParaRPr lang="en-US" sz="1050" kern="600" spc="-40" dirty="0">
                  <a:latin typeface="Source Sans Pro" panose="020B0503030403020204" pitchFamily="34" charset="0"/>
                </a:endParaRPr>
              </a:p>
            </p:txBody>
          </p:sp>
          <p:sp>
            <p:nvSpPr>
              <p:cNvPr id="36" name="Text Box 10">
                <a:extLst>
                  <a:ext uri="{FF2B5EF4-FFF2-40B4-BE49-F238E27FC236}">
                    <a16:creationId xmlns:a16="http://schemas.microsoft.com/office/drawing/2014/main" id="{BC49C845-76A9-27A7-DB8E-51628A6A25F1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022008" y="4349897"/>
                <a:ext cx="3026872" cy="307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91440">
                <a:noAutofit/>
              </a:bodyPr>
              <a:lstStyle>
                <a:defPPr>
                  <a:defRPr lang="en-US"/>
                </a:defPPr>
                <a:lvl1pPr marL="55563" indent="-55563" defTabSz="1019175" eaLnBrk="0" hangingPunct="0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100000"/>
                  <a:buFont typeface="Wingdings 3" panose="05040102010807070707" pitchFamily="18" charset="2"/>
                  <a:buChar char=""/>
                  <a:defRPr sz="700" kern="1000">
                    <a:solidFill>
                      <a:schemeClr val="tx1">
                        <a:lumMod val="75000"/>
                      </a:schemeClr>
                    </a:solidFill>
                    <a:cs typeface="Times New Roman" pitchFamily="18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112713" indent="-112713">
                  <a:lnSpc>
                    <a:spcPct val="100000"/>
                  </a:lnSpc>
                  <a:buClr>
                    <a:srgbClr val="7A68AE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HSE studies results</a:t>
                </a:r>
                <a:endParaRPr lang="en-US" sz="1050" kern="600" spc="-40" dirty="0"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435EDBF-27A5-B007-EBF6-68E383AA32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0045" y="4340807"/>
                <a:ext cx="6758835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 Box 10">
                <a:extLst>
                  <a:ext uri="{FF2B5EF4-FFF2-40B4-BE49-F238E27FC236}">
                    <a16:creationId xmlns:a16="http://schemas.microsoft.com/office/drawing/2014/main" id="{725FE292-EC62-E2A4-6E0D-C53CED7EAB5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303945" y="4286957"/>
                <a:ext cx="2276468" cy="3326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91440">
                <a:noAutofit/>
              </a:bodyPr>
              <a:lstStyle>
                <a:defPPr>
                  <a:defRPr lang="en-US"/>
                </a:defPPr>
                <a:lvl1pPr marL="55563" indent="-55563" defTabSz="1019175" eaLnBrk="0" hangingPunct="0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100000"/>
                  <a:buFont typeface="Wingdings 3" panose="05040102010807070707" pitchFamily="18" charset="2"/>
                  <a:buChar char=""/>
                  <a:defRPr sz="700" kern="1000">
                    <a:solidFill>
                      <a:schemeClr val="tx1">
                        <a:lumMod val="75000"/>
                      </a:schemeClr>
                    </a:solidFill>
                    <a:cs typeface="Times New Roman" pitchFamily="18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112713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r>
                  <a:rPr lang="en-GB" sz="1050" kern="600" spc="-40" dirty="0">
                    <a:latin typeface="Source Sans Pro" panose="020B0503030403020204" pitchFamily="34" charset="0"/>
                  </a:rPr>
                  <a:t>Process technologies </a:t>
                </a:r>
                <a:br>
                  <a:rPr lang="en-GB" sz="1050" kern="600" spc="-40" dirty="0">
                    <a:latin typeface="Source Sans Pro" panose="020B0503030403020204" pitchFamily="34" charset="0"/>
                  </a:rPr>
                </a:br>
                <a:r>
                  <a:rPr lang="en-GB" sz="1050" kern="600" spc="-40" dirty="0">
                    <a:latin typeface="Source Sans Pro" panose="020B0503030403020204" pitchFamily="34" charset="0"/>
                  </a:rPr>
                  <a:t>and conditions</a:t>
                </a:r>
              </a:p>
              <a:p>
                <a:pPr marL="112713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endParaRPr lang="en-US" sz="1000" kern="600" spc="-40" dirty="0">
                  <a:latin typeface="Source Sans Pro" panose="020B0503030403020204" pitchFamily="34" charset="0"/>
                </a:endParaRPr>
              </a:p>
              <a:p>
                <a:pPr marL="112713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endParaRPr lang="en-US" sz="1000" kern="600" spc="-40" dirty="0">
                  <a:latin typeface="Source Sans Pro" panose="020B0503030403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endParaRPr lang="en-U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300"/>
                  </a:spcAft>
                </a:pPr>
                <a:endParaRPr lang="en-US" sz="10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12713" marR="0" indent="-112713">
                  <a:lnSpc>
                    <a:spcPct val="100000"/>
                  </a:lnSpc>
                  <a:buClr>
                    <a:srgbClr val="4AAA42"/>
                  </a:buClr>
                  <a:buSzPct val="90000"/>
                </a:pPr>
                <a:endParaRPr lang="en-US" sz="1000" kern="600" spc="-40" dirty="0"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D9BA4B8-BB9D-E973-7459-EEB87A4D29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0044" y="3894125"/>
                <a:ext cx="3740381" cy="0"/>
              </a:xfrm>
              <a:prstGeom prst="line">
                <a:avLst/>
              </a:prstGeom>
              <a:ln>
                <a:solidFill>
                  <a:schemeClr val="tx1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 Box 10">
                <a:extLst>
                  <a:ext uri="{FF2B5EF4-FFF2-40B4-BE49-F238E27FC236}">
                    <a16:creationId xmlns:a16="http://schemas.microsoft.com/office/drawing/2014/main" id="{D394EB28-AC93-D6A1-62F7-50843074BA88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647720" y="4353508"/>
                <a:ext cx="1401033" cy="4212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182880">
                <a:noAutofit/>
              </a:bodyPr>
              <a:lstStyle>
                <a:defPPr>
                  <a:defRPr lang="en-US"/>
                </a:defPPr>
                <a:lvl1pPr marL="55563" indent="-55563" defTabSz="1019175" eaLnBrk="0" hangingPunct="0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100000"/>
                  <a:buFont typeface="Wingdings 3" panose="05040102010807070707" pitchFamily="18" charset="2"/>
                  <a:buChar char=""/>
                  <a:defRPr sz="700" kern="1000">
                    <a:solidFill>
                      <a:schemeClr val="tx1">
                        <a:lumMod val="75000"/>
                      </a:schemeClr>
                    </a:solidFill>
                    <a:cs typeface="Times New Roman" pitchFamily="18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Clr>
                    <a:srgbClr val="4AAA42"/>
                  </a:buClr>
                  <a:buSzPct val="90000"/>
                  <a:buNone/>
                </a:pPr>
                <a:r>
                  <a:rPr lang="en-US" sz="1050" b="1" kern="600" spc="-40" dirty="0">
                    <a:latin typeface="Source Sans Pro" panose="020B0503030403020204" pitchFamily="34" charset="0"/>
                  </a:rPr>
                  <a:t>Y</a:t>
                </a:r>
              </a:p>
            </p:txBody>
          </p:sp>
        </p:grpSp>
      </p:grpSp>
      <p:sp>
        <p:nvSpPr>
          <p:cNvPr id="28" name="Footer Placeholder 5">
            <a:extLst>
              <a:ext uri="{FF2B5EF4-FFF2-40B4-BE49-F238E27FC236}">
                <a16:creationId xmlns:a16="http://schemas.microsoft.com/office/drawing/2014/main" id="{E1D7C4C7-1B1A-8785-EBDA-3D808FADD8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2276122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Case Study 2: </a:t>
            </a:r>
            <a:r>
              <a:rPr lang="en-GB" dirty="0"/>
              <a:t>Modular Mid-Scale LNG on Fixed Jacketed Platforms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ED2D47C-6326-6E5F-1814-4C0DCACB9C7B}"/>
              </a:ext>
            </a:extLst>
          </p:cNvPr>
          <p:cNvSpPr txBox="1">
            <a:spLocks/>
          </p:cNvSpPr>
          <p:nvPr/>
        </p:nvSpPr>
        <p:spPr>
          <a:xfrm>
            <a:off x="2968748" y="4641208"/>
            <a:ext cx="3257550" cy="27432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kern="1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  <a:endParaRPr lang="en-US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359260-0AE0-7FCF-5A2B-A5D0AD08578E}"/>
              </a:ext>
            </a:extLst>
          </p:cNvPr>
          <p:cNvGraphicFramePr>
            <a:graphicFrameLocks noGrp="1"/>
          </p:cNvGraphicFramePr>
          <p:nvPr/>
        </p:nvGraphicFramePr>
        <p:xfrm>
          <a:off x="378543" y="960351"/>
          <a:ext cx="8490803" cy="39156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67097">
                  <a:extLst>
                    <a:ext uri="{9D8B030D-6E8A-4147-A177-3AD203B41FA5}">
                      <a16:colId xmlns:a16="http://schemas.microsoft.com/office/drawing/2014/main" val="1908775485"/>
                    </a:ext>
                  </a:extLst>
                </a:gridCol>
                <a:gridCol w="1164728">
                  <a:extLst>
                    <a:ext uri="{9D8B030D-6E8A-4147-A177-3AD203B41FA5}">
                      <a16:colId xmlns:a16="http://schemas.microsoft.com/office/drawing/2014/main" val="1707608768"/>
                    </a:ext>
                  </a:extLst>
                </a:gridCol>
                <a:gridCol w="1067591">
                  <a:extLst>
                    <a:ext uri="{9D8B030D-6E8A-4147-A177-3AD203B41FA5}">
                      <a16:colId xmlns:a16="http://schemas.microsoft.com/office/drawing/2014/main" val="2170452755"/>
                    </a:ext>
                  </a:extLst>
                </a:gridCol>
                <a:gridCol w="1174714">
                  <a:extLst>
                    <a:ext uri="{9D8B030D-6E8A-4147-A177-3AD203B41FA5}">
                      <a16:colId xmlns:a16="http://schemas.microsoft.com/office/drawing/2014/main" val="425817743"/>
                    </a:ext>
                  </a:extLst>
                </a:gridCol>
                <a:gridCol w="1103905">
                  <a:extLst>
                    <a:ext uri="{9D8B030D-6E8A-4147-A177-3AD203B41FA5}">
                      <a16:colId xmlns:a16="http://schemas.microsoft.com/office/drawing/2014/main" val="3978431201"/>
                    </a:ext>
                  </a:extLst>
                </a:gridCol>
                <a:gridCol w="1093010">
                  <a:extLst>
                    <a:ext uri="{9D8B030D-6E8A-4147-A177-3AD203B41FA5}">
                      <a16:colId xmlns:a16="http://schemas.microsoft.com/office/drawing/2014/main" val="3276977163"/>
                    </a:ext>
                  </a:extLst>
                </a:gridCol>
                <a:gridCol w="819758">
                  <a:extLst>
                    <a:ext uri="{9D8B030D-6E8A-4147-A177-3AD203B41FA5}">
                      <a16:colId xmlns:a16="http://schemas.microsoft.com/office/drawing/2014/main" val="2216880397"/>
                    </a:ext>
                  </a:extLst>
                </a:gridCol>
              </a:tblGrid>
              <a:tr h="9895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Minimum Process Safety Requirements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Client-specific Requirements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Environmental/ Meteorological Conditions</a:t>
                      </a:r>
                      <a:r>
                        <a:rPr lang="en-GB" sz="1200" baseline="30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Process Technology/ Conditions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Plot layout / arrangement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73064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F&amp;G detection provisions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02398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Ignition control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4810986"/>
                  </a:ext>
                </a:extLst>
              </a:tr>
              <a:tr h="313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Passive fire and explosion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50812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Cryogenic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2933614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Active fire protection system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09671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Emergency Shutdown system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779289"/>
                  </a:ext>
                </a:extLst>
              </a:tr>
              <a:tr h="313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Relief Depressurization, and Flare system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2718"/>
                  </a:ext>
                </a:extLst>
              </a:tr>
              <a:tr h="191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Drainage arrangement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5855838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EER arrangement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738445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Lifesaving/ Safety equipment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2171006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Environmental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953407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38B4FC11-52FB-E0B3-D7DF-9472C6D54453}"/>
              </a:ext>
            </a:extLst>
          </p:cNvPr>
          <p:cNvSpPr/>
          <p:nvPr/>
        </p:nvSpPr>
        <p:spPr>
          <a:xfrm>
            <a:off x="7449294" y="1987387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162D74B-B674-AD58-FE31-11A9BC9DE507}"/>
              </a:ext>
            </a:extLst>
          </p:cNvPr>
          <p:cNvSpPr/>
          <p:nvPr/>
        </p:nvSpPr>
        <p:spPr>
          <a:xfrm>
            <a:off x="7449294" y="224557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A0D5310-B7DA-7573-F1D8-A5FE353E52E7}"/>
              </a:ext>
            </a:extLst>
          </p:cNvPr>
          <p:cNvSpPr/>
          <p:nvPr/>
        </p:nvSpPr>
        <p:spPr>
          <a:xfrm>
            <a:off x="7449294" y="256002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0F70CBC-5FC3-433E-2703-F2FB5FEE3953}"/>
              </a:ext>
            </a:extLst>
          </p:cNvPr>
          <p:cNvSpPr/>
          <p:nvPr/>
        </p:nvSpPr>
        <p:spPr>
          <a:xfrm>
            <a:off x="8397546" y="256002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42CE48-D4CE-F30E-7FAD-47ECEF675DB9}"/>
              </a:ext>
            </a:extLst>
          </p:cNvPr>
          <p:cNvSpPr/>
          <p:nvPr/>
        </p:nvSpPr>
        <p:spPr>
          <a:xfrm>
            <a:off x="5217267" y="285720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D67989A-136C-249A-A1C4-F6D8029EC4D2}"/>
              </a:ext>
            </a:extLst>
          </p:cNvPr>
          <p:cNvSpPr/>
          <p:nvPr/>
        </p:nvSpPr>
        <p:spPr>
          <a:xfrm>
            <a:off x="7449294" y="285720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47A916-4D1A-2C24-6C87-F4E58565BCDA}"/>
              </a:ext>
            </a:extLst>
          </p:cNvPr>
          <p:cNvSpPr/>
          <p:nvPr/>
        </p:nvSpPr>
        <p:spPr>
          <a:xfrm>
            <a:off x="8397546" y="285720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F382274-78BF-D05E-2014-ABF13A8E4D58}"/>
              </a:ext>
            </a:extLst>
          </p:cNvPr>
          <p:cNvSpPr/>
          <p:nvPr/>
        </p:nvSpPr>
        <p:spPr>
          <a:xfrm>
            <a:off x="8397546" y="309539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65346E1-0F67-300C-5BFE-E2B76DCA3814}"/>
              </a:ext>
            </a:extLst>
          </p:cNvPr>
          <p:cNvSpPr/>
          <p:nvPr/>
        </p:nvSpPr>
        <p:spPr>
          <a:xfrm>
            <a:off x="8397546" y="394991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F1DE1A-7F53-D2AB-B3CA-3EF60A9E683D}"/>
              </a:ext>
            </a:extLst>
          </p:cNvPr>
          <p:cNvSpPr/>
          <p:nvPr/>
        </p:nvSpPr>
        <p:spPr>
          <a:xfrm>
            <a:off x="8402100" y="4202449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1624365-06A9-9AA2-7A01-B740AD58EB75}"/>
              </a:ext>
            </a:extLst>
          </p:cNvPr>
          <p:cNvSpPr/>
          <p:nvPr/>
        </p:nvSpPr>
        <p:spPr>
          <a:xfrm>
            <a:off x="7446922" y="309539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BD5DB43-25A7-5CFC-243E-694C7A1F9858}"/>
              </a:ext>
            </a:extLst>
          </p:cNvPr>
          <p:cNvSpPr/>
          <p:nvPr/>
        </p:nvSpPr>
        <p:spPr>
          <a:xfrm>
            <a:off x="7445441" y="364174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0A463E7-0ECB-CFF5-64B3-2458A0B5283C}"/>
              </a:ext>
            </a:extLst>
          </p:cNvPr>
          <p:cNvSpPr/>
          <p:nvPr/>
        </p:nvSpPr>
        <p:spPr>
          <a:xfrm>
            <a:off x="7443910" y="394991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A3134D-647E-A7D7-895D-075410ADDAEC}"/>
              </a:ext>
            </a:extLst>
          </p:cNvPr>
          <p:cNvSpPr/>
          <p:nvPr/>
        </p:nvSpPr>
        <p:spPr>
          <a:xfrm>
            <a:off x="7443910" y="4202449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C8A8661-6002-8062-C69F-F0771102D912}"/>
              </a:ext>
            </a:extLst>
          </p:cNvPr>
          <p:cNvSpPr/>
          <p:nvPr/>
        </p:nvSpPr>
        <p:spPr>
          <a:xfrm>
            <a:off x="7449294" y="444449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578E4C8-4F03-A0A9-AF2A-625EABB594F1}"/>
              </a:ext>
            </a:extLst>
          </p:cNvPr>
          <p:cNvSpPr/>
          <p:nvPr/>
        </p:nvSpPr>
        <p:spPr>
          <a:xfrm>
            <a:off x="5209021" y="364174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8D6D1BD-E8E9-9405-7A7F-D15C38F4AFE7}"/>
              </a:ext>
            </a:extLst>
          </p:cNvPr>
          <p:cNvSpPr/>
          <p:nvPr/>
        </p:nvSpPr>
        <p:spPr>
          <a:xfrm>
            <a:off x="2974821" y="4202449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4F2B922-DF42-7B5F-F11A-093CC738A66C}"/>
              </a:ext>
            </a:extLst>
          </p:cNvPr>
          <p:cNvSpPr/>
          <p:nvPr/>
        </p:nvSpPr>
        <p:spPr>
          <a:xfrm>
            <a:off x="2963714" y="4696413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44EE571-A43C-DA7D-BEF5-6FB4FA2A4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403271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30FC4D1-3C59-AAED-57F1-60CACE73CE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412146" cy="1005840"/>
          </a:xfrm>
        </p:spPr>
        <p:txBody>
          <a:bodyPr/>
          <a:lstStyle/>
          <a:p>
            <a:r>
              <a:rPr lang="en-GB" dirty="0"/>
              <a:t>Case Study 3: Modular Mid-Scale LNG on Cylindrical Floating Unit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2A604E1F-3E43-8A33-70B3-9A89CE6DD176}"/>
              </a:ext>
            </a:extLst>
          </p:cNvPr>
          <p:cNvSpPr txBox="1">
            <a:spLocks/>
          </p:cNvSpPr>
          <p:nvPr/>
        </p:nvSpPr>
        <p:spPr>
          <a:xfrm>
            <a:off x="271785" y="1686141"/>
            <a:ext cx="4579615" cy="33913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Case 1 replicated for installation on a cylindrical floater</a:t>
            </a:r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Location is in Gulf of Mexico</a:t>
            </a:r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endParaRPr lang="en-US" dirty="0"/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endParaRPr lang="en-US" sz="2100" dirty="0"/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endParaRPr lang="en-US" dirty="0"/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endParaRPr lang="en-US" dirty="0"/>
          </a:p>
          <a:p>
            <a:pPr marL="274320" indent="-274320">
              <a:buSzPct val="100000"/>
            </a:pPr>
            <a:endParaRPr lang="en-US" sz="2000" dirty="0"/>
          </a:p>
        </p:txBody>
      </p:sp>
      <p:pic>
        <p:nvPicPr>
          <p:cNvPr id="8" name="Picture 7" descr="A ship in the water&#10;&#10;Description automatically generated">
            <a:extLst>
              <a:ext uri="{FF2B5EF4-FFF2-40B4-BE49-F238E27FC236}">
                <a16:creationId xmlns:a16="http://schemas.microsoft.com/office/drawing/2014/main" id="{0C6F716E-F7CB-2F02-EC5F-5DAC4144DC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94" y="1339744"/>
            <a:ext cx="3875472" cy="278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3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3: Modular Mid-Scale LNG on Sevan Unit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067455" y="4800434"/>
            <a:ext cx="315468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00FD8F-7F07-E782-1F53-3CA241398D99}"/>
              </a:ext>
            </a:extLst>
          </p:cNvPr>
          <p:cNvGrpSpPr/>
          <p:nvPr/>
        </p:nvGrpSpPr>
        <p:grpSpPr>
          <a:xfrm>
            <a:off x="541564" y="1085535"/>
            <a:ext cx="8145236" cy="3625922"/>
            <a:chOff x="152399" y="912295"/>
            <a:chExt cx="8923566" cy="3972402"/>
          </a:xfrm>
        </p:grpSpPr>
        <p:sp>
          <p:nvSpPr>
            <p:cNvPr id="5" name="Text Box 10">
              <a:extLst>
                <a:ext uri="{FF2B5EF4-FFF2-40B4-BE49-F238E27FC236}">
                  <a16:creationId xmlns:a16="http://schemas.microsoft.com/office/drawing/2014/main" id="{4114C5D6-7F95-7506-CDFF-49C81C0D10A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2399" y="1316436"/>
              <a:ext cx="2143129" cy="3467347"/>
            </a:xfrm>
            <a:prstGeom prst="rect">
              <a:avLst/>
            </a:prstGeom>
            <a:pattFill prst="ltDnDiag">
              <a:fgClr>
                <a:schemeClr val="tx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73152" tIns="64008" rIns="64008" bIns="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55563" indent="-55563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"/>
              </a:pPr>
              <a:endParaRPr lang="en-US" altLang="en-US" sz="1000" kern="10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21B318-7D3F-1B7C-9A73-A7F1FECE4698}"/>
                </a:ext>
              </a:extLst>
            </p:cNvPr>
            <p:cNvSpPr txBox="1"/>
            <p:nvPr/>
          </p:nvSpPr>
          <p:spPr bwMode="gray">
            <a:xfrm>
              <a:off x="152403" y="995338"/>
              <a:ext cx="2143129" cy="328513"/>
            </a:xfrm>
            <a:prstGeom prst="rect">
              <a:avLst/>
            </a:prstGeom>
            <a:solidFill>
              <a:srgbClr val="0096D7"/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PROCESS SAFETY DRIVERS</a:t>
              </a: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76DB6AFD-66DE-DD1C-6909-F0A18763F25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4257" y="1316440"/>
              <a:ext cx="2105790" cy="13892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spcAft>
                  <a:spcPts val="100"/>
                </a:spcAft>
                <a:buSzPct val="90000"/>
                <a:buNone/>
              </a:pPr>
              <a:r>
                <a:rPr lang="da-DK" altLang="en-US" sz="1200" b="1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rPr>
                <a:t>Minimium process safety requirements</a:t>
              </a: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3426EA03-CC55-8998-9180-24D4E778AF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95529" y="1323911"/>
              <a:ext cx="2342287" cy="3459872"/>
            </a:xfrm>
            <a:prstGeom prst="rect">
              <a:avLst/>
            </a:prstGeom>
            <a:pattFill prst="ltDnDiag">
              <a:fgClr>
                <a:schemeClr val="tx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73152" tIns="64008" rIns="64008" bIns="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55563" indent="-55563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"/>
              </a:pPr>
              <a:endParaRPr lang="en-US" altLang="en-US" sz="1000" kern="10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F3156A-94D3-D0AA-A843-62332E39D675}"/>
                </a:ext>
              </a:extLst>
            </p:cNvPr>
            <p:cNvSpPr txBox="1"/>
            <p:nvPr/>
          </p:nvSpPr>
          <p:spPr bwMode="gray">
            <a:xfrm>
              <a:off x="2295533" y="995339"/>
              <a:ext cx="2342287" cy="328513"/>
            </a:xfrm>
            <a:prstGeom prst="rect">
              <a:avLst/>
            </a:prstGeom>
            <a:solidFill>
              <a:srgbClr val="4AAA42"/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SOURCE OF CHANGES</a:t>
              </a: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A2DA4530-95D8-BA0C-39F1-1A4BEE709FA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295532" y="1306833"/>
              <a:ext cx="2276468" cy="27933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marR="0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en-GB" sz="1100" kern="600" spc="-40" dirty="0">
                  <a:latin typeface="Source Sans Pro" panose="020B0503030403020204" pitchFamily="34" charset="0"/>
                </a:rPr>
                <a:t>Local regulations</a:t>
              </a:r>
            </a:p>
            <a:p>
              <a:pPr marL="112713" marR="0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en-GB" sz="1100" kern="600" spc="-40" dirty="0">
                  <a:latin typeface="Source Sans Pro" panose="020B0503030403020204" pitchFamily="34" charset="0"/>
                </a:rPr>
                <a:t>Appllicable codes and standards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en-US" sz="1100" kern="600" spc="-40" dirty="0">
                  <a:latin typeface="Source Sans Pro" panose="020B0503030403020204" pitchFamily="34" charset="0"/>
                </a:rPr>
                <a:t>Client-specific requirements</a:t>
              </a:r>
            </a:p>
            <a:p>
              <a:pPr marL="112713" indent="-112713">
                <a:lnSpc>
                  <a:spcPct val="100000"/>
                </a:lnSpc>
                <a:spcAft>
                  <a:spcPts val="300"/>
                </a:spcAft>
                <a:buClr>
                  <a:srgbClr val="4AAA42"/>
                </a:buClr>
                <a:buSzPct val="90000"/>
              </a:pPr>
              <a:r>
                <a:rPr lang="en-US" sz="1100" kern="600" spc="-40" dirty="0">
                  <a:latin typeface="Source Sans Pro" panose="020B0503030403020204" pitchFamily="34" charset="0"/>
                </a:rPr>
                <a:t>Classification and certifying </a:t>
              </a:r>
              <a:br>
                <a:rPr lang="en-US" sz="1100" kern="600" spc="-40" dirty="0">
                  <a:latin typeface="Source Sans Pro" panose="020B0503030403020204" pitchFamily="34" charset="0"/>
                </a:rPr>
              </a:br>
              <a:r>
                <a:rPr lang="en-US" sz="1100" kern="600" spc="-40" dirty="0">
                  <a:latin typeface="Source Sans Pro" panose="020B0503030403020204" pitchFamily="34" charset="0"/>
                </a:rPr>
                <a:t>body requirements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en-US" sz="1100" kern="600" spc="-40" dirty="0">
                  <a:latin typeface="Source Sans Pro" panose="020B0503030403020204" pitchFamily="34" charset="0"/>
                </a:rPr>
                <a:t>Local regulations</a:t>
              </a:r>
            </a:p>
            <a:p>
              <a:pPr marL="112713" indent="-112713">
                <a:lnSpc>
                  <a:spcPct val="100000"/>
                </a:lnSpc>
                <a:spcAft>
                  <a:spcPts val="300"/>
                </a:spcAft>
                <a:buClr>
                  <a:srgbClr val="4AAA42"/>
                </a:buClr>
                <a:buSzPct val="90000"/>
              </a:pPr>
              <a:r>
                <a:rPr lang="en-US" sz="1100" kern="600" spc="-40" dirty="0">
                  <a:latin typeface="Source Sans Pro" panose="020B0503030403020204" pitchFamily="34" charset="0"/>
                </a:rPr>
                <a:t>Client tolerability criteria</a:t>
              </a:r>
            </a:p>
            <a:p>
              <a:pPr marL="112713" indent="-112713">
                <a:lnSpc>
                  <a:spcPct val="100000"/>
                </a:lnSpc>
                <a:spcAft>
                  <a:spcPts val="300"/>
                </a:spcAft>
                <a:buClr>
                  <a:srgbClr val="4AAA42"/>
                </a:buClr>
                <a:buSzPct val="90000"/>
              </a:pPr>
              <a:endParaRPr lang="en-US" sz="1100" kern="600" spc="-40" dirty="0">
                <a:latin typeface="Source Sans Pro" panose="020B0503030403020204" pitchFamily="34" charset="0"/>
              </a:endParaRP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endParaRPr lang="en-US" sz="1050" kern="600" spc="-40" dirty="0">
                <a:latin typeface="Source Sans Pro" panose="020B050303040302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2713" marR="0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endParaRPr lang="en-US" sz="1050" kern="600" spc="-40" dirty="0">
                <a:latin typeface="Source Sans Pro" panose="020B0503030403020204" pitchFamily="34" charset="0"/>
              </a:endParaRPr>
            </a:p>
          </p:txBody>
        </p:sp>
        <p:sp>
          <p:nvSpPr>
            <p:cNvPr id="13" name="Text Box 10">
              <a:extLst>
                <a:ext uri="{FF2B5EF4-FFF2-40B4-BE49-F238E27FC236}">
                  <a16:creationId xmlns:a16="http://schemas.microsoft.com/office/drawing/2014/main" id="{3DC5B437-603B-8295-51E1-48D7D90BE21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637689" y="1316437"/>
              <a:ext cx="1401162" cy="3467346"/>
            </a:xfrm>
            <a:prstGeom prst="rect">
              <a:avLst/>
            </a:prstGeom>
            <a:pattFill prst="ltDnDiag">
              <a:fgClr>
                <a:schemeClr val="tx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73152" tIns="64008" rIns="64008" bIns="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55563" indent="-55563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"/>
              </a:pPr>
              <a:endParaRPr lang="en-US" altLang="en-US" sz="1000" kern="10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F9D766-E61D-213D-D99C-8B44CDEE9A28}"/>
                </a:ext>
              </a:extLst>
            </p:cNvPr>
            <p:cNvSpPr txBox="1"/>
            <p:nvPr/>
          </p:nvSpPr>
          <p:spPr bwMode="gray">
            <a:xfrm>
              <a:off x="4637691" y="995339"/>
              <a:ext cx="1401159" cy="328513"/>
            </a:xfrm>
            <a:prstGeom prst="rect">
              <a:avLst/>
            </a:prstGeom>
            <a:solidFill>
              <a:srgbClr val="FFC425"/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ANY CHANGES?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9A252921-EBD1-C142-5609-7FD7547141C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637817" y="1298947"/>
              <a:ext cx="1401033" cy="2911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18288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0" indent="0" algn="ctr">
                <a:lnSpc>
                  <a:spcPct val="100000"/>
                </a:lnSpc>
                <a:buClr>
                  <a:srgbClr val="4AAA42"/>
                </a:buClr>
                <a:buSzPct val="90000"/>
                <a:buNone/>
              </a:pPr>
              <a:r>
                <a:rPr lang="en-US" sz="1100" b="1" kern="600" spc="-40" dirty="0">
                  <a:latin typeface="Source Sans Pro" panose="020B0503030403020204" pitchFamily="34" charset="0"/>
                </a:rPr>
                <a:t>N</a:t>
              </a:r>
            </a:p>
            <a:p>
              <a:pPr marL="0" indent="0" algn="ctr">
                <a:lnSpc>
                  <a:spcPct val="100000"/>
                </a:lnSpc>
                <a:buClr>
                  <a:srgbClr val="4AAA42"/>
                </a:buClr>
                <a:buSzPct val="90000"/>
                <a:buNone/>
              </a:pPr>
              <a:r>
                <a:rPr lang="en-GB" sz="1100" b="1" kern="600" spc="-40" dirty="0">
                  <a:latin typeface="Source Sans Pro" panose="020B0503030403020204" pitchFamily="34" charset="0"/>
                </a:rPr>
                <a:t>N</a:t>
              </a:r>
            </a:p>
            <a:p>
              <a:pPr marL="0" indent="0" algn="ctr">
                <a:lnSpc>
                  <a:spcPct val="100000"/>
                </a:lnSpc>
                <a:buClr>
                  <a:srgbClr val="4AAA42"/>
                </a:buClr>
                <a:buSzPct val="90000"/>
                <a:buNone/>
              </a:pPr>
              <a:r>
                <a:rPr lang="en-US" sz="1100" b="1" kern="600" spc="-40" dirty="0">
                  <a:latin typeface="Source Sans Pro" panose="020B0503030403020204" pitchFamily="34" charset="0"/>
                </a:rPr>
                <a:t>N</a:t>
              </a:r>
            </a:p>
            <a:p>
              <a:pPr marL="0" indent="0" algn="ctr">
                <a:lnSpc>
                  <a:spcPct val="100000"/>
                </a:lnSpc>
                <a:buClr>
                  <a:srgbClr val="4AAA42"/>
                </a:buClr>
                <a:buSzPct val="90000"/>
                <a:buNone/>
              </a:pPr>
              <a:r>
                <a:rPr lang="en-US" sz="1100" b="1" kern="600" spc="-40" dirty="0">
                  <a:latin typeface="Source Sans Pro" panose="020B0503030403020204" pitchFamily="34" charset="0"/>
                </a:rPr>
                <a:t>N</a:t>
              </a:r>
            </a:p>
            <a:p>
              <a:pPr marL="0" indent="0" algn="ctr">
                <a:lnSpc>
                  <a:spcPct val="100000"/>
                </a:lnSpc>
                <a:buClr>
                  <a:srgbClr val="4AAA42"/>
                </a:buClr>
                <a:buSzPct val="90000"/>
                <a:buNone/>
              </a:pPr>
              <a:endParaRPr lang="en-US" sz="1100" b="1" kern="600" spc="-40" dirty="0">
                <a:latin typeface="Source Sans Pro" panose="020B0503030403020204" pitchFamily="34" charset="0"/>
              </a:endParaRPr>
            </a:p>
            <a:p>
              <a:pPr marL="0" indent="0" algn="ctr">
                <a:lnSpc>
                  <a:spcPct val="100000"/>
                </a:lnSpc>
                <a:buClr>
                  <a:srgbClr val="4AAA42"/>
                </a:buClr>
                <a:buSzPct val="90000"/>
                <a:buNone/>
              </a:pPr>
              <a:r>
                <a:rPr lang="en-US" sz="1100" b="1" kern="600" spc="-40" dirty="0">
                  <a:latin typeface="Source Sans Pro" panose="020B0503030403020204" pitchFamily="34" charset="0"/>
                </a:rPr>
                <a:t>N</a:t>
              </a:r>
            </a:p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Clr>
                  <a:srgbClr val="4AAA42"/>
                </a:buClr>
                <a:buSzPct val="90000"/>
                <a:buNone/>
              </a:pPr>
              <a:r>
                <a:rPr lang="en-US" sz="1100" b="1" kern="600" spc="-40" dirty="0">
                  <a:latin typeface="Source Sans Pro" panose="020B0503030403020204" pitchFamily="34" charset="0"/>
                </a:rPr>
                <a:t>Y</a:t>
              </a:r>
            </a:p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Clr>
                  <a:srgbClr val="4AAA42"/>
                </a:buClr>
                <a:buSzPct val="90000"/>
                <a:buNone/>
              </a:pPr>
              <a:endParaRPr lang="en-US" sz="1100" b="1" kern="600" spc="-40" dirty="0">
                <a:latin typeface="Source Sans Pro" panose="020B0503030403020204" pitchFamily="34" charset="0"/>
              </a:endParaRPr>
            </a:p>
            <a:p>
              <a:pPr marL="0" indent="0" algn="ctr">
                <a:lnSpc>
                  <a:spcPct val="100000"/>
                </a:lnSpc>
                <a:spcAft>
                  <a:spcPts val="300"/>
                </a:spcAft>
                <a:buClr>
                  <a:srgbClr val="4AAA42"/>
                </a:buClr>
                <a:buSzPct val="90000"/>
                <a:buNone/>
              </a:pPr>
              <a:endParaRPr lang="en-US" sz="1100" b="1" kern="600" spc="-40" dirty="0">
                <a:latin typeface="Source Sans Pro" panose="020B0503030403020204" pitchFamily="34" charset="0"/>
              </a:endParaRPr>
            </a:p>
            <a:p>
              <a:pPr marL="0" indent="0" algn="ctr">
                <a:lnSpc>
                  <a:spcPct val="100000"/>
                </a:lnSpc>
                <a:buClr>
                  <a:srgbClr val="4AAA42"/>
                </a:buClr>
                <a:buSzPct val="90000"/>
                <a:buNone/>
              </a:pPr>
              <a:r>
                <a:rPr lang="en-US" sz="1100" b="1" kern="600" spc="-40" dirty="0">
                  <a:latin typeface="Source Sans Pro" panose="020B0503030403020204" pitchFamily="34" charset="0"/>
                </a:rPr>
                <a:t>N</a:t>
              </a:r>
            </a:p>
            <a:p>
              <a:pPr marL="0" indent="0" algn="ctr">
                <a:lnSpc>
                  <a:spcPct val="100000"/>
                </a:lnSpc>
                <a:buClr>
                  <a:srgbClr val="4AAA42"/>
                </a:buClr>
                <a:buSzPct val="90000"/>
                <a:buNone/>
              </a:pPr>
              <a:endParaRPr lang="en-US" sz="1100" b="1" kern="600" spc="-40" dirty="0">
                <a:latin typeface="Source Sans Pro" panose="020B0503030403020204" pitchFamily="34" charset="0"/>
              </a:endParaRPr>
            </a:p>
            <a:p>
              <a:pPr marL="0" indent="0" algn="ctr">
                <a:lnSpc>
                  <a:spcPct val="100000"/>
                </a:lnSpc>
                <a:buClr>
                  <a:srgbClr val="4AAA42"/>
                </a:buClr>
                <a:buSzPct val="90000"/>
                <a:buNone/>
              </a:pPr>
              <a:r>
                <a:rPr lang="en-US" sz="1100" b="1" kern="600" spc="-40" dirty="0">
                  <a:latin typeface="Source Sans Pro" panose="020B0503030403020204" pitchFamily="34" charset="0"/>
                </a:rPr>
                <a:t>Y</a:t>
              </a:r>
            </a:p>
            <a:p>
              <a:pPr marL="0" indent="0" algn="ctr">
                <a:lnSpc>
                  <a:spcPct val="100000"/>
                </a:lnSpc>
                <a:buClr>
                  <a:srgbClr val="4AAA42"/>
                </a:buClr>
                <a:buSzPct val="90000"/>
                <a:buNone/>
              </a:pPr>
              <a:r>
                <a:rPr lang="en-US" sz="1100" b="1" kern="600" spc="-40" dirty="0">
                  <a:latin typeface="Source Sans Pro" panose="020B0503030403020204" pitchFamily="34" charset="0"/>
                </a:rPr>
                <a:t>Y</a:t>
              </a: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4F07BF02-0C76-4C11-8FC9-C4CBEC0447A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38846" y="1316437"/>
              <a:ext cx="3020281" cy="3467347"/>
            </a:xfrm>
            <a:prstGeom prst="rect">
              <a:avLst/>
            </a:prstGeom>
            <a:pattFill prst="ltDnDiag">
              <a:fgClr>
                <a:schemeClr val="tx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73152" tIns="64008" rIns="64008" bIns="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55563" indent="-55563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"/>
              </a:pPr>
              <a:endParaRPr lang="en-US" altLang="en-US" sz="1000" kern="10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8DB329-819D-0BC6-857F-240B99FC49FE}"/>
                </a:ext>
              </a:extLst>
            </p:cNvPr>
            <p:cNvSpPr txBox="1"/>
            <p:nvPr/>
          </p:nvSpPr>
          <p:spPr bwMode="gray">
            <a:xfrm>
              <a:off x="6038850" y="995339"/>
              <a:ext cx="3020281" cy="328513"/>
            </a:xfrm>
            <a:prstGeom prst="rect">
              <a:avLst/>
            </a:prstGeom>
            <a:solidFill>
              <a:srgbClr val="7A68AE"/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IMPACTED PS ACTIVITIES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A9098B5-A8A7-81BB-BC98-63ABB945D8F2}"/>
                </a:ext>
              </a:extLst>
            </p:cNvPr>
            <p:cNvSpPr/>
            <p:nvPr/>
          </p:nvSpPr>
          <p:spPr bwMode="gray">
            <a:xfrm>
              <a:off x="152403" y="4783784"/>
              <a:ext cx="8906725" cy="100913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Source Sans Pro" panose="020B0503030403020204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0F8B2E2-D0CE-36E0-B2D2-7B323DE8627A}"/>
                </a:ext>
              </a:extLst>
            </p:cNvPr>
            <p:cNvCxnSpPr>
              <a:cxnSpLocks/>
            </p:cNvCxnSpPr>
            <p:nvPr/>
          </p:nvCxnSpPr>
          <p:spPr>
            <a:xfrm>
              <a:off x="152408" y="3163569"/>
              <a:ext cx="8906723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E659226-8E67-CED5-EDD5-AD8DB273CBD7}"/>
                </a:ext>
              </a:extLst>
            </p:cNvPr>
            <p:cNvCxnSpPr>
              <a:cxnSpLocks/>
            </p:cNvCxnSpPr>
            <p:nvPr/>
          </p:nvCxnSpPr>
          <p:spPr>
            <a:xfrm>
              <a:off x="160821" y="2370829"/>
              <a:ext cx="8906723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CAF7CC64-B8A9-A80F-DDB2-E54DFDD6189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0890" y="2390768"/>
              <a:ext cx="2105790" cy="5089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spcAft>
                  <a:spcPts val="100"/>
                </a:spcAft>
                <a:buSzPct val="90000"/>
                <a:buNone/>
              </a:pPr>
              <a:r>
                <a:rPr lang="da-DK" altLang="en-US" sz="1200" b="1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rPr>
                <a:t>Risk tolerability criteria</a:t>
              </a: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3" name="Text Box 10">
              <a:extLst>
                <a:ext uri="{FF2B5EF4-FFF2-40B4-BE49-F238E27FC236}">
                  <a16:creationId xmlns:a16="http://schemas.microsoft.com/office/drawing/2014/main" id="{FF80E636-7FFB-40B7-6364-650FFEE81F8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4257" y="3197726"/>
              <a:ext cx="2105790" cy="14657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indent="0">
                <a:spcBef>
                  <a:spcPct val="0"/>
                </a:spcBef>
                <a:spcAft>
                  <a:spcPts val="100"/>
                </a:spcAft>
                <a:buSzPct val="90000"/>
                <a:buNone/>
              </a:pPr>
              <a:r>
                <a:rPr lang="da-DK" altLang="en-US" sz="1200" b="1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rPr>
                <a:t>Risk profile</a:t>
              </a: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20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DF130E-30ED-BF73-FFC2-4B95F2C70B39}"/>
                </a:ext>
              </a:extLst>
            </p:cNvPr>
            <p:cNvCxnSpPr>
              <a:cxnSpLocks/>
            </p:cNvCxnSpPr>
            <p:nvPr/>
          </p:nvCxnSpPr>
          <p:spPr>
            <a:xfrm>
              <a:off x="2308709" y="1988379"/>
              <a:ext cx="6758835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54128BA-34A9-92E3-E21B-7C1D07C1EC40}"/>
                </a:ext>
              </a:extLst>
            </p:cNvPr>
            <p:cNvCxnSpPr>
              <a:cxnSpLocks/>
            </p:cNvCxnSpPr>
            <p:nvPr/>
          </p:nvCxnSpPr>
          <p:spPr>
            <a:xfrm>
              <a:off x="2290044" y="1595604"/>
              <a:ext cx="6758835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DC1FCE4-EF03-BDA4-4BFC-D4AD329D123D}"/>
                </a:ext>
              </a:extLst>
            </p:cNvPr>
            <p:cNvCxnSpPr>
              <a:cxnSpLocks/>
            </p:cNvCxnSpPr>
            <p:nvPr/>
          </p:nvCxnSpPr>
          <p:spPr>
            <a:xfrm>
              <a:off x="2290043" y="1793576"/>
              <a:ext cx="6758835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0668537-3D02-AAB1-05DC-DA4C24C02D96}"/>
                </a:ext>
              </a:extLst>
            </p:cNvPr>
            <p:cNvCxnSpPr>
              <a:cxnSpLocks/>
            </p:cNvCxnSpPr>
            <p:nvPr/>
          </p:nvCxnSpPr>
          <p:spPr>
            <a:xfrm>
              <a:off x="2298462" y="2582441"/>
              <a:ext cx="6758835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23F37596-4E59-E1B7-8F1A-C021B61833A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42503" y="2517165"/>
              <a:ext cx="2952742" cy="5026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7A68AE"/>
                </a:buClr>
                <a:buSzPct val="90000"/>
              </a:pPr>
              <a:r>
                <a:rPr lang="en-GB" sz="1100" kern="600" spc="-40" dirty="0">
                  <a:latin typeface="Source Sans Pro" panose="020B0503030403020204" pitchFamily="34" charset="0"/>
                </a:rPr>
                <a:t>HSE studies results</a:t>
              </a:r>
              <a:endParaRPr lang="en-US" sz="1100" kern="600" spc="-40" dirty="0">
                <a:latin typeface="Source Sans Pro" panose="020B0503030403020204" pitchFamily="34" charset="0"/>
              </a:endParaRPr>
            </a:p>
            <a:p>
              <a:pPr marL="112713" indent="-112713">
                <a:lnSpc>
                  <a:spcPct val="100000"/>
                </a:lnSpc>
                <a:buClr>
                  <a:srgbClr val="7A68AE"/>
                </a:buClr>
                <a:buSzPct val="90000"/>
              </a:pPr>
              <a:r>
                <a:rPr lang="en-GB" sz="1100" kern="600" spc="-40" dirty="0">
                  <a:latin typeface="Source Sans Pro" panose="020B0503030403020204" pitchFamily="34" charset="0"/>
                </a:rPr>
                <a:t>Engineered risk reduction measures design and their performance requirements 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B1449A6-985D-3C60-B855-FCA6CFC7D288}"/>
                </a:ext>
              </a:extLst>
            </p:cNvPr>
            <p:cNvCxnSpPr>
              <a:cxnSpLocks/>
            </p:cNvCxnSpPr>
            <p:nvPr/>
          </p:nvCxnSpPr>
          <p:spPr>
            <a:xfrm>
              <a:off x="2290045" y="3570729"/>
              <a:ext cx="6758835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0">
              <a:extLst>
                <a:ext uri="{FF2B5EF4-FFF2-40B4-BE49-F238E27FC236}">
                  <a16:creationId xmlns:a16="http://schemas.microsoft.com/office/drawing/2014/main" id="{D8638E5E-6A2F-B1C0-C2B4-392F812A567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49093" y="3570255"/>
              <a:ext cx="3026872" cy="5026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7A68AE"/>
                </a:buClr>
                <a:buSzPct val="90000"/>
              </a:pPr>
              <a:r>
                <a:rPr lang="en-GB" sz="1100" kern="600" spc="-40" dirty="0">
                  <a:latin typeface="Source Sans Pro" panose="020B0503030403020204" pitchFamily="34" charset="0"/>
                </a:rPr>
                <a:t>HAZID/ENVID results</a:t>
              </a:r>
              <a:endParaRPr lang="en-US" sz="1100" kern="600" spc="-40" dirty="0">
                <a:latin typeface="Source Sans Pro" panose="020B0503030403020204" pitchFamily="34" charset="0"/>
              </a:endParaRPr>
            </a:p>
            <a:p>
              <a:pPr marL="112713" indent="-112713">
                <a:lnSpc>
                  <a:spcPct val="100000"/>
                </a:lnSpc>
                <a:buClr>
                  <a:srgbClr val="7A68AE"/>
                </a:buClr>
                <a:buSzPct val="90000"/>
              </a:pPr>
              <a:r>
                <a:rPr lang="en-GB" sz="1100" kern="600" spc="-40" dirty="0">
                  <a:latin typeface="Source Sans Pro" panose="020B0503030403020204" pitchFamily="34" charset="0"/>
                </a:rPr>
                <a:t>HSE studies results</a:t>
              </a:r>
              <a:endParaRPr lang="en-US" sz="1100" kern="600" spc="-40" dirty="0">
                <a:latin typeface="Source Sans Pro" panose="020B0503030403020204" pitchFamily="34" charset="0"/>
              </a:endParaRPr>
            </a:p>
            <a:p>
              <a:pPr marL="112713" indent="-112713">
                <a:lnSpc>
                  <a:spcPct val="100000"/>
                </a:lnSpc>
                <a:buClr>
                  <a:srgbClr val="7A68AE"/>
                </a:buClr>
                <a:buSzPct val="90000"/>
              </a:pPr>
              <a:r>
                <a:rPr lang="en-GB" sz="1100" kern="600" spc="-40" dirty="0">
                  <a:latin typeface="Source Sans Pro" panose="020B0503030403020204" pitchFamily="34" charset="0"/>
                </a:rPr>
                <a:t>Engineered risk reduction measures design and their performance requirements</a:t>
              </a:r>
              <a:endParaRPr lang="en-US" sz="1100" kern="600" spc="-40" dirty="0">
                <a:latin typeface="Source Sans Pro" panose="020B0503030403020204" pitchFamily="34" charset="0"/>
              </a:endParaRPr>
            </a:p>
          </p:txBody>
        </p:sp>
        <p:sp>
          <p:nvSpPr>
            <p:cNvPr id="32" name="Text Box 10">
              <a:extLst>
                <a:ext uri="{FF2B5EF4-FFF2-40B4-BE49-F238E27FC236}">
                  <a16:creationId xmlns:a16="http://schemas.microsoft.com/office/drawing/2014/main" id="{8A06B0EE-9A02-3F78-969D-46CD4109455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042503" y="4328209"/>
              <a:ext cx="3026872" cy="3073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7A68AE"/>
                </a:buClr>
                <a:buSzPct val="90000"/>
              </a:pPr>
              <a:r>
                <a:rPr lang="en-GB" sz="1100" kern="600" spc="-40" dirty="0">
                  <a:latin typeface="Source Sans Pro" panose="020B0503030403020204" pitchFamily="34" charset="0"/>
                </a:rPr>
                <a:t>HSE studies results</a:t>
              </a:r>
              <a:endParaRPr lang="en-US" sz="1100" kern="600" spc="-40" dirty="0">
                <a:latin typeface="Source Sans Pro" panose="020B0503030403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E23D695-D37D-D4BD-0AA1-E5E63B533A49}"/>
                </a:ext>
              </a:extLst>
            </p:cNvPr>
            <p:cNvCxnSpPr>
              <a:cxnSpLocks/>
            </p:cNvCxnSpPr>
            <p:nvPr/>
          </p:nvCxnSpPr>
          <p:spPr>
            <a:xfrm>
              <a:off x="2290045" y="4415719"/>
              <a:ext cx="6758835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10">
              <a:extLst>
                <a:ext uri="{FF2B5EF4-FFF2-40B4-BE49-F238E27FC236}">
                  <a16:creationId xmlns:a16="http://schemas.microsoft.com/office/drawing/2014/main" id="{C9698F5D-C135-CDE0-B758-0A8C5AEF0D5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12365" y="4316310"/>
              <a:ext cx="2276468" cy="332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en-GB" sz="1100" kern="600" spc="-40" dirty="0">
                  <a:latin typeface="Source Sans Pro" panose="020B0503030403020204" pitchFamily="34" charset="0"/>
                </a:rPr>
                <a:t>Process technologies and conditions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endParaRPr lang="en-US" sz="1050" kern="600" spc="-40" dirty="0">
                <a:latin typeface="Source Sans Pro" panose="020B0503030403020204" pitchFamily="34" charset="0"/>
              </a:endParaRP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endParaRPr lang="en-US" sz="1050" kern="600" spc="-40" dirty="0">
                <a:latin typeface="Source Sans Pro" panose="020B050303040302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2713" marR="0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endParaRPr lang="en-US" sz="1050" kern="600" spc="-40" dirty="0">
                <a:latin typeface="Source Sans Pro" panose="020B0503030403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CBAC1A1-54E6-CC44-AA3E-E211AACE1D9A}"/>
                </a:ext>
              </a:extLst>
            </p:cNvPr>
            <p:cNvCxnSpPr>
              <a:cxnSpLocks/>
            </p:cNvCxnSpPr>
            <p:nvPr/>
          </p:nvCxnSpPr>
          <p:spPr>
            <a:xfrm>
              <a:off x="2290044" y="3792525"/>
              <a:ext cx="3740381" cy="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10">
              <a:extLst>
                <a:ext uri="{FF2B5EF4-FFF2-40B4-BE49-F238E27FC236}">
                  <a16:creationId xmlns:a16="http://schemas.microsoft.com/office/drawing/2014/main" id="{1F120769-43F9-C9B6-1865-2C37DB8483A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647720" y="4421808"/>
              <a:ext cx="1401033" cy="2132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18288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0" indent="0" algn="ctr">
                <a:lnSpc>
                  <a:spcPct val="100000"/>
                </a:lnSpc>
                <a:buClr>
                  <a:srgbClr val="4AAA42"/>
                </a:buClr>
                <a:buSzPct val="90000"/>
                <a:buNone/>
              </a:pPr>
              <a:r>
                <a:rPr lang="en-US" sz="1100" b="1" kern="600" spc="-40" dirty="0">
                  <a:latin typeface="Source Sans Pro" panose="020B0503030403020204" pitchFamily="34" charset="0"/>
                </a:rPr>
                <a:t>N</a:t>
              </a:r>
            </a:p>
          </p:txBody>
        </p:sp>
        <p:sp>
          <p:nvSpPr>
            <p:cNvPr id="37" name="Text Box 10">
              <a:extLst>
                <a:ext uri="{FF2B5EF4-FFF2-40B4-BE49-F238E27FC236}">
                  <a16:creationId xmlns:a16="http://schemas.microsoft.com/office/drawing/2014/main" id="{97DD1DC6-3239-2E52-DBBD-6F5142E2316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12366" y="3123048"/>
              <a:ext cx="2276468" cy="9651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en-GB" sz="1100" kern="600" spc="-40" dirty="0">
                  <a:latin typeface="Source Sans Pro" panose="020B0503030403020204" pitchFamily="34" charset="0"/>
                </a:rPr>
                <a:t>Site environmental and meteorological conditions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en-US" sz="1100" kern="600" spc="-40" dirty="0">
                  <a:latin typeface="Source Sans Pro" panose="020B0503030403020204" pitchFamily="34" charset="0"/>
                </a:rPr>
                <a:t>Facility type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en-GB" sz="1100" kern="600" spc="-40" dirty="0">
                  <a:latin typeface="Source Sans Pro" panose="020B0503030403020204" pitchFamily="34" charset="0"/>
                </a:rPr>
                <a:t>Plot layout and arrangement</a:t>
              </a:r>
              <a:endParaRPr lang="en-US" sz="1050" kern="600" spc="-40" dirty="0">
                <a:latin typeface="Source Sans Pro" panose="020B0503030403020204" pitchFamily="34" charset="0"/>
              </a:endParaRPr>
            </a:p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>
                <a:spcBef>
                  <a:spcPts val="0"/>
                </a:spcBef>
                <a:spcAft>
                  <a:spcPts val="300"/>
                </a:spcAft>
              </a:pPr>
              <a:endPara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12713" marR="0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endParaRPr lang="en-US" sz="1050" kern="600" spc="-40" dirty="0">
                <a:latin typeface="Source Sans Pro" panose="020B0503030403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53A2FB3-9FA4-2282-1129-84D8740A3DFD}"/>
                </a:ext>
              </a:extLst>
            </p:cNvPr>
            <p:cNvSpPr/>
            <p:nvPr/>
          </p:nvSpPr>
          <p:spPr bwMode="gray">
            <a:xfrm>
              <a:off x="2295529" y="912295"/>
              <a:ext cx="2342286" cy="10091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Source Sans Pro" panose="020B0503030403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091B495-74A9-56AB-89A4-6FAA54A86853}"/>
                </a:ext>
              </a:extLst>
            </p:cNvPr>
            <p:cNvSpPr/>
            <p:nvPr/>
          </p:nvSpPr>
          <p:spPr bwMode="gray">
            <a:xfrm>
              <a:off x="4637688" y="912295"/>
              <a:ext cx="2210785" cy="10091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Source Sans Pro" panose="020B0503030403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D298309-7DE4-7F6F-F90F-8D752BB12A43}"/>
                </a:ext>
              </a:extLst>
            </p:cNvPr>
            <p:cNvSpPr/>
            <p:nvPr/>
          </p:nvSpPr>
          <p:spPr bwMode="gray">
            <a:xfrm>
              <a:off x="6848472" y="912295"/>
              <a:ext cx="2210654" cy="10091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Source Sans Pro" panose="020B0503030403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647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3: Modular Mid-Scale LNG on Sevan Unit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EE66B1D-3D1C-A56E-AFD1-FCA44E21712F}"/>
              </a:ext>
            </a:extLst>
          </p:cNvPr>
          <p:cNvSpPr txBox="1">
            <a:spLocks/>
          </p:cNvSpPr>
          <p:nvPr/>
        </p:nvSpPr>
        <p:spPr>
          <a:xfrm>
            <a:off x="2968748" y="4641208"/>
            <a:ext cx="3257550" cy="27432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kern="1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  <a:endParaRPr lang="en-US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F048C43-A3D8-016A-5948-E3046CBFB2CE}"/>
              </a:ext>
            </a:extLst>
          </p:cNvPr>
          <p:cNvGraphicFramePr>
            <a:graphicFrameLocks noGrp="1"/>
          </p:cNvGraphicFramePr>
          <p:nvPr/>
        </p:nvGraphicFramePr>
        <p:xfrm>
          <a:off x="378543" y="960351"/>
          <a:ext cx="8490803" cy="39156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67097">
                  <a:extLst>
                    <a:ext uri="{9D8B030D-6E8A-4147-A177-3AD203B41FA5}">
                      <a16:colId xmlns:a16="http://schemas.microsoft.com/office/drawing/2014/main" val="1908775485"/>
                    </a:ext>
                  </a:extLst>
                </a:gridCol>
                <a:gridCol w="1164728">
                  <a:extLst>
                    <a:ext uri="{9D8B030D-6E8A-4147-A177-3AD203B41FA5}">
                      <a16:colId xmlns:a16="http://schemas.microsoft.com/office/drawing/2014/main" val="1707608768"/>
                    </a:ext>
                  </a:extLst>
                </a:gridCol>
                <a:gridCol w="1067591">
                  <a:extLst>
                    <a:ext uri="{9D8B030D-6E8A-4147-A177-3AD203B41FA5}">
                      <a16:colId xmlns:a16="http://schemas.microsoft.com/office/drawing/2014/main" val="2170452755"/>
                    </a:ext>
                  </a:extLst>
                </a:gridCol>
                <a:gridCol w="1174714">
                  <a:extLst>
                    <a:ext uri="{9D8B030D-6E8A-4147-A177-3AD203B41FA5}">
                      <a16:colId xmlns:a16="http://schemas.microsoft.com/office/drawing/2014/main" val="425817743"/>
                    </a:ext>
                  </a:extLst>
                </a:gridCol>
                <a:gridCol w="1103905">
                  <a:extLst>
                    <a:ext uri="{9D8B030D-6E8A-4147-A177-3AD203B41FA5}">
                      <a16:colId xmlns:a16="http://schemas.microsoft.com/office/drawing/2014/main" val="3978431201"/>
                    </a:ext>
                  </a:extLst>
                </a:gridCol>
                <a:gridCol w="1093010">
                  <a:extLst>
                    <a:ext uri="{9D8B030D-6E8A-4147-A177-3AD203B41FA5}">
                      <a16:colId xmlns:a16="http://schemas.microsoft.com/office/drawing/2014/main" val="3276977163"/>
                    </a:ext>
                  </a:extLst>
                </a:gridCol>
                <a:gridCol w="819758">
                  <a:extLst>
                    <a:ext uri="{9D8B030D-6E8A-4147-A177-3AD203B41FA5}">
                      <a16:colId xmlns:a16="http://schemas.microsoft.com/office/drawing/2014/main" val="2216880397"/>
                    </a:ext>
                  </a:extLst>
                </a:gridCol>
              </a:tblGrid>
              <a:tr h="9895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Minimum Process Safety Requirements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Client-specific Requirements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Environmental/ Meteorological Conditions</a:t>
                      </a:r>
                      <a:r>
                        <a:rPr lang="en-GB" sz="1200" baseline="30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Process Technology/ Conditions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Plot layout / arrangement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73064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F&amp;G detection provisions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02398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Ignition control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4810986"/>
                  </a:ext>
                </a:extLst>
              </a:tr>
              <a:tr h="313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Passive fire and explosion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50812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Cryogenic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2933614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Active fire protection system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09671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Emergency Shutdown system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779289"/>
                  </a:ext>
                </a:extLst>
              </a:tr>
              <a:tr h="313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Relief Depressurization, and Flare system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2718"/>
                  </a:ext>
                </a:extLst>
              </a:tr>
              <a:tr h="191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Drainage arrangement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5855838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EER arrangement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738445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Lifesaving/ Safety equipment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2171006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Environmental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953407"/>
                  </a:ext>
                </a:extLst>
              </a:tr>
            </a:tbl>
          </a:graphicData>
        </a:graphic>
      </p:graphicFrame>
      <p:sp>
        <p:nvSpPr>
          <p:cNvPr id="14" name="Oval 13">
            <a:extLst>
              <a:ext uri="{FF2B5EF4-FFF2-40B4-BE49-F238E27FC236}">
                <a16:creationId xmlns:a16="http://schemas.microsoft.com/office/drawing/2014/main" id="{BC088B23-CFEF-0DDC-EBE2-2DBED442B76B}"/>
              </a:ext>
            </a:extLst>
          </p:cNvPr>
          <p:cNvSpPr/>
          <p:nvPr/>
        </p:nvSpPr>
        <p:spPr>
          <a:xfrm>
            <a:off x="7449294" y="1987387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3FA538-90EF-B5B6-2C53-C1BF72D2E7D8}"/>
              </a:ext>
            </a:extLst>
          </p:cNvPr>
          <p:cNvSpPr/>
          <p:nvPr/>
        </p:nvSpPr>
        <p:spPr>
          <a:xfrm>
            <a:off x="8397546" y="1988331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A2AB867-39A9-9D0F-F382-72EFE7E359A8}"/>
              </a:ext>
            </a:extLst>
          </p:cNvPr>
          <p:cNvSpPr/>
          <p:nvPr/>
        </p:nvSpPr>
        <p:spPr>
          <a:xfrm>
            <a:off x="7449294" y="224557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5C18F5E-E481-E393-1359-36C79AF890BF}"/>
              </a:ext>
            </a:extLst>
          </p:cNvPr>
          <p:cNvSpPr/>
          <p:nvPr/>
        </p:nvSpPr>
        <p:spPr>
          <a:xfrm>
            <a:off x="4084100" y="256002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415D42-E858-33B6-9765-3A3B682E4698}"/>
              </a:ext>
            </a:extLst>
          </p:cNvPr>
          <p:cNvSpPr/>
          <p:nvPr/>
        </p:nvSpPr>
        <p:spPr>
          <a:xfrm>
            <a:off x="7449294" y="256002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B46A46-9F21-2CBB-F3DF-467056E6D5B8}"/>
              </a:ext>
            </a:extLst>
          </p:cNvPr>
          <p:cNvSpPr/>
          <p:nvPr/>
        </p:nvSpPr>
        <p:spPr>
          <a:xfrm>
            <a:off x="4084100" y="285720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12AD650-D137-E083-D6CB-E1341F7D84A2}"/>
              </a:ext>
            </a:extLst>
          </p:cNvPr>
          <p:cNvSpPr/>
          <p:nvPr/>
        </p:nvSpPr>
        <p:spPr>
          <a:xfrm>
            <a:off x="7449294" y="285720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F5EAAFA-9166-E3B7-907D-01373B2B1993}"/>
              </a:ext>
            </a:extLst>
          </p:cNvPr>
          <p:cNvSpPr/>
          <p:nvPr/>
        </p:nvSpPr>
        <p:spPr>
          <a:xfrm>
            <a:off x="8397546" y="285720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EAB5745-441C-8BFF-D5B3-444C41B6E61D}"/>
              </a:ext>
            </a:extLst>
          </p:cNvPr>
          <p:cNvSpPr/>
          <p:nvPr/>
        </p:nvSpPr>
        <p:spPr>
          <a:xfrm>
            <a:off x="8397546" y="394991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8F48949-A6A7-5142-D664-267A0780F513}"/>
              </a:ext>
            </a:extLst>
          </p:cNvPr>
          <p:cNvSpPr/>
          <p:nvPr/>
        </p:nvSpPr>
        <p:spPr>
          <a:xfrm>
            <a:off x="8402100" y="4202449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E7BA962-29B7-73DA-C512-A8D4F55A3B93}"/>
              </a:ext>
            </a:extLst>
          </p:cNvPr>
          <p:cNvSpPr/>
          <p:nvPr/>
        </p:nvSpPr>
        <p:spPr>
          <a:xfrm>
            <a:off x="8397546" y="4440635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A7EBE23-F757-C4F8-ABAB-76F4590C6E33}"/>
              </a:ext>
            </a:extLst>
          </p:cNvPr>
          <p:cNvSpPr/>
          <p:nvPr/>
        </p:nvSpPr>
        <p:spPr>
          <a:xfrm>
            <a:off x="7446922" y="309539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DCA3A2C-EFE9-8D01-FD14-CA22C8D772EE}"/>
              </a:ext>
            </a:extLst>
          </p:cNvPr>
          <p:cNvSpPr/>
          <p:nvPr/>
        </p:nvSpPr>
        <p:spPr>
          <a:xfrm>
            <a:off x="7446922" y="3333576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242B2D6-1646-23D0-65B7-1BD9F85DE4E9}"/>
              </a:ext>
            </a:extLst>
          </p:cNvPr>
          <p:cNvSpPr/>
          <p:nvPr/>
        </p:nvSpPr>
        <p:spPr>
          <a:xfrm>
            <a:off x="7445441" y="364174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CACF008-94A6-88C8-CA6C-311E0A1A824E}"/>
              </a:ext>
            </a:extLst>
          </p:cNvPr>
          <p:cNvSpPr/>
          <p:nvPr/>
        </p:nvSpPr>
        <p:spPr>
          <a:xfrm>
            <a:off x="7443910" y="394991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E069FA3-FFB4-3501-601A-CEC20F22A995}"/>
              </a:ext>
            </a:extLst>
          </p:cNvPr>
          <p:cNvSpPr/>
          <p:nvPr/>
        </p:nvSpPr>
        <p:spPr>
          <a:xfrm>
            <a:off x="7443910" y="4202449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F08BF29-2A59-D09C-3540-05045FCA6279}"/>
              </a:ext>
            </a:extLst>
          </p:cNvPr>
          <p:cNvSpPr/>
          <p:nvPr/>
        </p:nvSpPr>
        <p:spPr>
          <a:xfrm>
            <a:off x="7449294" y="444449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98666B1-B726-8E67-5DB5-120EFE00C1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417600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4: Modular Mid-Scale LNG Onshore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54A9968-677E-5E65-A3F5-47C8A7CEC6CF}"/>
              </a:ext>
            </a:extLst>
          </p:cNvPr>
          <p:cNvSpPr txBox="1">
            <a:spLocks/>
          </p:cNvSpPr>
          <p:nvPr/>
        </p:nvSpPr>
        <p:spPr>
          <a:xfrm>
            <a:off x="268733" y="1196738"/>
            <a:ext cx="4452615" cy="37818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Case 1 replicated for installation on an onshore facility</a:t>
            </a:r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Different client</a:t>
            </a:r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Location is in British Columbia, Canada</a:t>
            </a:r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Two trains to be installed in </a:t>
            </a:r>
            <a:br>
              <a:rPr lang="en-US" sz="2400" dirty="0"/>
            </a:br>
            <a:r>
              <a:rPr lang="en-US" sz="2400" dirty="0"/>
              <a:t>phased manner</a:t>
            </a:r>
          </a:p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endParaRPr lang="en-US" dirty="0"/>
          </a:p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endParaRPr lang="en-US" sz="2100" dirty="0"/>
          </a:p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endParaRPr lang="en-US" dirty="0"/>
          </a:p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endParaRPr lang="en-US" dirty="0"/>
          </a:p>
          <a:p>
            <a:pPr>
              <a:buSzPct val="100000"/>
            </a:pPr>
            <a:endParaRPr lang="en-US" sz="2000" dirty="0"/>
          </a:p>
        </p:txBody>
      </p:sp>
      <p:pic>
        <p:nvPicPr>
          <p:cNvPr id="8" name="Picture 7" descr="A large ship in the water&#10;&#10;Description automatically generated with medium confidence">
            <a:extLst>
              <a:ext uri="{FF2B5EF4-FFF2-40B4-BE49-F238E27FC236}">
                <a16:creationId xmlns:a16="http://schemas.microsoft.com/office/drawing/2014/main" id="{057B1F5F-5EFD-213E-863B-7D0F889F4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75" y="1708249"/>
            <a:ext cx="4258425" cy="2392474"/>
          </a:xfrm>
          <a:prstGeom prst="rect">
            <a:avLst/>
          </a:prstGeom>
        </p:spPr>
      </p:pic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AA52F86-8F2C-21BE-EDC7-902AC8F5D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76667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4: Modular Mid-Scale LNG Onshore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F3ED72B6-C28E-ACA9-5BB2-8EAD81B195D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2399" y="1589487"/>
            <a:ext cx="2143129" cy="2682031"/>
          </a:xfrm>
          <a:prstGeom prst="rect">
            <a:avLst/>
          </a:prstGeom>
          <a:pattFill prst="ltDn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4605D-C0FF-C2F5-4705-92C99543E250}"/>
              </a:ext>
            </a:extLst>
          </p:cNvPr>
          <p:cNvSpPr txBox="1"/>
          <p:nvPr/>
        </p:nvSpPr>
        <p:spPr bwMode="gray">
          <a:xfrm>
            <a:off x="152403" y="1268388"/>
            <a:ext cx="2143129" cy="328513"/>
          </a:xfrm>
          <a:prstGeom prst="rect">
            <a:avLst/>
          </a:prstGeom>
          <a:solidFill>
            <a:srgbClr val="0096D7"/>
          </a:solidFill>
        </p:spPr>
        <p:txBody>
          <a:bodyPr wrap="square" lIns="0" tIns="45720" rIns="0" bIns="0" rtlCol="0" anchor="ctr" anchorCtr="0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PROCESS SAFETY DRIVERS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F8AC23CB-73F2-250B-1983-D262495E60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4257" y="1589490"/>
            <a:ext cx="2105790" cy="1389295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00"/>
              </a:spcAft>
              <a:buSzPct val="90000"/>
              <a:buNone/>
            </a:pPr>
            <a:r>
              <a:rPr lang="da-DK" altLang="en-US" sz="1200" b="1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rPr>
              <a:t>Minimium process safety requirements</a:t>
            </a:r>
          </a:p>
          <a:p>
            <a:pPr marL="112713" indent="-112713">
              <a:spcBef>
                <a:spcPct val="0"/>
              </a:spcBef>
              <a:spcAft>
                <a:spcPts val="100"/>
              </a:spcAft>
              <a:buSzPct val="90000"/>
              <a:buFont typeface="Wingdings 3" panose="05040102010807070707" pitchFamily="18" charset="2"/>
              <a:buChar char=""/>
            </a:pP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  <a:p>
            <a:pPr marL="112713" indent="-112713">
              <a:spcBef>
                <a:spcPct val="0"/>
              </a:spcBef>
              <a:spcAft>
                <a:spcPts val="100"/>
              </a:spcAft>
              <a:buSzPct val="90000"/>
              <a:buFont typeface="Wingdings 3" panose="05040102010807070707" pitchFamily="18" charset="2"/>
              <a:buChar char=""/>
            </a:pP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  <a:p>
            <a:pPr marL="112713" indent="-112713">
              <a:spcBef>
                <a:spcPct val="0"/>
              </a:spcBef>
              <a:spcAft>
                <a:spcPts val="100"/>
              </a:spcAft>
              <a:buSzPct val="90000"/>
              <a:buFont typeface="Wingdings 3" panose="05040102010807070707" pitchFamily="18" charset="2"/>
              <a:buChar char=""/>
            </a:pP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  <a:p>
            <a:pPr marL="112713" indent="-112713">
              <a:spcBef>
                <a:spcPct val="0"/>
              </a:spcBef>
              <a:spcAft>
                <a:spcPts val="100"/>
              </a:spcAft>
              <a:buSzPct val="90000"/>
              <a:buFont typeface="Wingdings 3" panose="05040102010807070707" pitchFamily="18" charset="2"/>
              <a:buChar char=""/>
            </a:pP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  <a:p>
            <a:pPr marL="112713" indent="-112713">
              <a:spcBef>
                <a:spcPct val="0"/>
              </a:spcBef>
              <a:spcAft>
                <a:spcPts val="100"/>
              </a:spcAft>
              <a:buSzPct val="90000"/>
              <a:buFont typeface="Wingdings 3" panose="05040102010807070707" pitchFamily="18" charset="2"/>
              <a:buChar char=""/>
            </a:pP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  <a:p>
            <a:pPr marL="112713" indent="-112713">
              <a:spcBef>
                <a:spcPct val="0"/>
              </a:spcBef>
              <a:spcAft>
                <a:spcPts val="100"/>
              </a:spcAft>
              <a:buSzPct val="90000"/>
              <a:buFont typeface="Wingdings 3" panose="05040102010807070707" pitchFamily="18" charset="2"/>
              <a:buChar char=""/>
            </a:pP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  <a:p>
            <a:pPr marL="112713" indent="-112713">
              <a:spcBef>
                <a:spcPct val="0"/>
              </a:spcBef>
              <a:spcAft>
                <a:spcPts val="100"/>
              </a:spcAft>
              <a:buSzPct val="90000"/>
              <a:buFont typeface="Wingdings 3" panose="05040102010807070707" pitchFamily="18" charset="2"/>
              <a:buChar char=""/>
            </a:pP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  <a:p>
            <a:pPr marL="112713" indent="-112713">
              <a:spcBef>
                <a:spcPct val="0"/>
              </a:spcBef>
              <a:spcAft>
                <a:spcPts val="100"/>
              </a:spcAft>
              <a:buSzPct val="90000"/>
              <a:buFont typeface="Wingdings 3" panose="05040102010807070707" pitchFamily="18" charset="2"/>
              <a:buChar char=""/>
            </a:pP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  <a:p>
            <a:pPr marL="112713" indent="-112713">
              <a:spcBef>
                <a:spcPct val="0"/>
              </a:spcBef>
              <a:spcAft>
                <a:spcPts val="100"/>
              </a:spcAft>
              <a:buSzPct val="90000"/>
              <a:buFont typeface="Wingdings 3" panose="05040102010807070707" pitchFamily="18" charset="2"/>
              <a:buChar char=""/>
            </a:pP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  <a:p>
            <a:pPr marL="112713" indent="-112713">
              <a:spcBef>
                <a:spcPct val="0"/>
              </a:spcBef>
              <a:spcAft>
                <a:spcPts val="100"/>
              </a:spcAft>
              <a:buSzPct val="90000"/>
              <a:buFont typeface="Wingdings 3" panose="05040102010807070707" pitchFamily="18" charset="2"/>
              <a:buChar char=""/>
            </a:pP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D247750E-3DB3-F828-322C-43131132060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5529" y="1596961"/>
            <a:ext cx="2342287" cy="2674557"/>
          </a:xfrm>
          <a:prstGeom prst="rect">
            <a:avLst/>
          </a:prstGeom>
          <a:pattFill prst="ltDnDiag">
            <a:fgClr>
              <a:schemeClr val="tx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8856F-45C0-854B-5BF2-B938E7A83BA4}"/>
              </a:ext>
            </a:extLst>
          </p:cNvPr>
          <p:cNvSpPr txBox="1"/>
          <p:nvPr/>
        </p:nvSpPr>
        <p:spPr bwMode="gray">
          <a:xfrm>
            <a:off x="2295533" y="1268389"/>
            <a:ext cx="2342287" cy="328513"/>
          </a:xfrm>
          <a:prstGeom prst="rect">
            <a:avLst/>
          </a:prstGeom>
          <a:solidFill>
            <a:srgbClr val="4AAA42"/>
          </a:solidFill>
        </p:spPr>
        <p:txBody>
          <a:bodyPr wrap="square" lIns="0" tIns="45720" rIns="0" bIns="0" rtlCol="0" anchor="ctr" anchorCtr="0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SOURCE OF CHANGES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9C9D418A-F3E8-5E9D-4E04-13E9DB0EC2C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95532" y="1579883"/>
            <a:ext cx="2276468" cy="2793358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>
            <a:noAutofit/>
          </a:bodyPr>
          <a:lstStyle>
            <a:defPPr>
              <a:defRPr lang="en-US"/>
            </a:defPPr>
            <a:lvl1pPr marL="55563" indent="-55563" defTabSz="1019175" eaLnBrk="0" hangingPunct="0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"/>
              <a:defRPr sz="700" kern="100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9pPr>
          </a:lstStyle>
          <a:p>
            <a:pPr marL="112713" marR="0" indent="-112713">
              <a:lnSpc>
                <a:spcPct val="100000"/>
              </a:lnSpc>
              <a:buClr>
                <a:srgbClr val="4AAA42"/>
              </a:buClr>
              <a:buSzPct val="90000"/>
            </a:pPr>
            <a:r>
              <a:rPr lang="en-GB" sz="1200" kern="600" spc="-40" dirty="0">
                <a:latin typeface="Source Sans Pro" panose="020B0503030403020204" pitchFamily="34" charset="0"/>
              </a:rPr>
              <a:t>Local regulations</a:t>
            </a:r>
            <a:endParaRPr lang="en-US" sz="1200" kern="600" spc="-40" dirty="0">
              <a:latin typeface="Source Sans Pro" panose="020B0503030403020204" pitchFamily="34" charset="0"/>
            </a:endParaRPr>
          </a:p>
          <a:p>
            <a:pPr marL="112713" marR="0" indent="-112713">
              <a:lnSpc>
                <a:spcPct val="100000"/>
              </a:lnSpc>
              <a:buClr>
                <a:srgbClr val="4AAA42"/>
              </a:buClr>
              <a:buSzPct val="90000"/>
            </a:pPr>
            <a:r>
              <a:rPr lang="en-GB" sz="1200" kern="600" spc="-40" dirty="0">
                <a:latin typeface="Source Sans Pro" panose="020B0503030403020204" pitchFamily="34" charset="0"/>
              </a:rPr>
              <a:t>Appllicable codes and standards</a:t>
            </a:r>
          </a:p>
          <a:p>
            <a:pPr marL="112713" indent="-112713">
              <a:lnSpc>
                <a:spcPct val="100000"/>
              </a:lnSpc>
              <a:buClr>
                <a:srgbClr val="4AAA42"/>
              </a:buClr>
              <a:buSzPct val="90000"/>
            </a:pPr>
            <a:r>
              <a:rPr lang="en-US" sz="1200" kern="600" spc="-40" dirty="0">
                <a:latin typeface="Source Sans Pro" panose="020B0503030403020204" pitchFamily="34" charset="0"/>
              </a:rPr>
              <a:t>Client-specific requirements</a:t>
            </a:r>
          </a:p>
          <a:p>
            <a:pPr marL="112713" indent="-112713">
              <a:lnSpc>
                <a:spcPct val="100000"/>
              </a:lnSpc>
              <a:spcAft>
                <a:spcPts val="300"/>
              </a:spcAft>
              <a:buClr>
                <a:srgbClr val="4AAA42"/>
              </a:buClr>
              <a:buSzPct val="90000"/>
            </a:pPr>
            <a:r>
              <a:rPr lang="en-US" sz="1200" kern="600" spc="-40" dirty="0">
                <a:latin typeface="Source Sans Pro" panose="020B0503030403020204" pitchFamily="34" charset="0"/>
              </a:rPr>
              <a:t>Classification and certifying </a:t>
            </a:r>
            <a:br>
              <a:rPr lang="en-US" sz="1200" kern="600" spc="-40" dirty="0">
                <a:latin typeface="Source Sans Pro" panose="020B0503030403020204" pitchFamily="34" charset="0"/>
              </a:rPr>
            </a:br>
            <a:r>
              <a:rPr lang="en-US" sz="1200" kern="600" spc="-40" dirty="0">
                <a:latin typeface="Source Sans Pro" panose="020B0503030403020204" pitchFamily="34" charset="0"/>
              </a:rPr>
              <a:t>body requirements</a:t>
            </a:r>
          </a:p>
          <a:p>
            <a:pPr marL="112713" indent="-112713">
              <a:lnSpc>
                <a:spcPct val="100000"/>
              </a:lnSpc>
              <a:buClr>
                <a:srgbClr val="4AAA42"/>
              </a:buClr>
              <a:buSzPct val="90000"/>
            </a:pPr>
            <a:r>
              <a:rPr lang="en-US" sz="1200" kern="600" spc="-40" dirty="0">
                <a:latin typeface="Source Sans Pro" panose="020B0503030403020204" pitchFamily="34" charset="0"/>
              </a:rPr>
              <a:t>Local regulations</a:t>
            </a:r>
          </a:p>
          <a:p>
            <a:pPr marL="112713" indent="-112713">
              <a:lnSpc>
                <a:spcPct val="100000"/>
              </a:lnSpc>
              <a:spcAft>
                <a:spcPts val="300"/>
              </a:spcAft>
              <a:buClr>
                <a:srgbClr val="4AAA42"/>
              </a:buClr>
              <a:buSzPct val="90000"/>
            </a:pPr>
            <a:r>
              <a:rPr lang="en-US" sz="1200" kern="600" spc="-40" dirty="0">
                <a:latin typeface="Source Sans Pro" panose="020B0503030403020204" pitchFamily="34" charset="0"/>
              </a:rPr>
              <a:t>Client tolerability criteria</a:t>
            </a:r>
          </a:p>
          <a:p>
            <a:pPr marL="112713" indent="-112713">
              <a:lnSpc>
                <a:spcPct val="100000"/>
              </a:lnSpc>
              <a:buClr>
                <a:srgbClr val="4AAA42"/>
              </a:buClr>
              <a:buSzPct val="90000"/>
            </a:pPr>
            <a:r>
              <a:rPr lang="en-US" sz="1200" kern="600" spc="-40" dirty="0">
                <a:latin typeface="Source Sans Pro" panose="020B0503030403020204" pitchFamily="34" charset="0"/>
              </a:rPr>
              <a:t>Facility type</a:t>
            </a:r>
          </a:p>
          <a:p>
            <a:pPr marL="112713" indent="-112713">
              <a:lnSpc>
                <a:spcPct val="100000"/>
              </a:lnSpc>
              <a:buClr>
                <a:srgbClr val="4AAA42"/>
              </a:buClr>
              <a:buSzPct val="90000"/>
            </a:pPr>
            <a:r>
              <a:rPr lang="en-GB" sz="1200" kern="600" spc="-40" dirty="0">
                <a:latin typeface="Source Sans Pro" panose="020B0503030403020204" pitchFamily="34" charset="0"/>
              </a:rPr>
              <a:t>Site environmental and meteorological conditions</a:t>
            </a:r>
          </a:p>
          <a:p>
            <a:pPr marL="112713" indent="-112713">
              <a:lnSpc>
                <a:spcPct val="100000"/>
              </a:lnSpc>
              <a:buClr>
                <a:srgbClr val="4AAA42"/>
              </a:buClr>
              <a:buSzPct val="90000"/>
            </a:pPr>
            <a:r>
              <a:rPr lang="en-GB" sz="1200" kern="600" spc="-40" dirty="0">
                <a:latin typeface="Source Sans Pro" panose="020B0503030403020204" pitchFamily="34" charset="0"/>
              </a:rPr>
              <a:t>Plot layout and arrangement</a:t>
            </a:r>
          </a:p>
          <a:p>
            <a:pPr marL="112713" indent="-112713">
              <a:lnSpc>
                <a:spcPct val="100000"/>
              </a:lnSpc>
              <a:buClr>
                <a:srgbClr val="4AAA42"/>
              </a:buClr>
              <a:buSzPct val="90000"/>
            </a:pPr>
            <a:r>
              <a:rPr lang="en-GB" sz="1200" kern="600" spc="-40" dirty="0">
                <a:latin typeface="Source Sans Pro" panose="020B0503030403020204" pitchFamily="34" charset="0"/>
              </a:rPr>
              <a:t>Process technologies and conditions</a:t>
            </a:r>
            <a:endParaRPr lang="en-US" sz="1100" kern="600" spc="-40" dirty="0">
              <a:latin typeface="Source Sans Pro" panose="020B0503030403020204" pitchFamily="34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935B876-D0CE-D52A-94D4-154D5DCE76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37689" y="1589488"/>
            <a:ext cx="1401162" cy="2682030"/>
          </a:xfrm>
          <a:prstGeom prst="rect">
            <a:avLst/>
          </a:prstGeom>
          <a:pattFill prst="ltDn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A383E3-E209-F373-A5E4-BDF413666194}"/>
              </a:ext>
            </a:extLst>
          </p:cNvPr>
          <p:cNvSpPr txBox="1"/>
          <p:nvPr/>
        </p:nvSpPr>
        <p:spPr bwMode="gray">
          <a:xfrm>
            <a:off x="4637691" y="1268389"/>
            <a:ext cx="1401159" cy="328513"/>
          </a:xfrm>
          <a:prstGeom prst="rect">
            <a:avLst/>
          </a:prstGeom>
          <a:solidFill>
            <a:srgbClr val="FFC425"/>
          </a:solidFill>
        </p:spPr>
        <p:txBody>
          <a:bodyPr wrap="square" lIns="0" tIns="45720" rIns="0" bIns="0" rtlCol="0" anchor="ctr" anchorCtr="0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ANY CHANGES?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346C1391-8214-4AB0-971A-3ECD34CE6A8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37817" y="1571997"/>
            <a:ext cx="1401033" cy="291125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182880">
            <a:noAutofit/>
          </a:bodyPr>
          <a:lstStyle>
            <a:defPPr>
              <a:defRPr lang="en-US"/>
            </a:defPPr>
            <a:lvl1pPr marL="55563" indent="-55563" defTabSz="1019175" eaLnBrk="0" hangingPunct="0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"/>
              <a:defRPr sz="700" kern="100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r>
              <a:rPr lang="en-US" sz="1200" b="1" kern="600" spc="-40" dirty="0">
                <a:latin typeface="Source Sans Pro" panose="020B0503030403020204" pitchFamily="34" charset="0"/>
              </a:rPr>
              <a:t>Y</a:t>
            </a:r>
          </a:p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r>
              <a:rPr lang="en-US" sz="1200" b="1" kern="600" spc="-40" dirty="0">
                <a:latin typeface="Source Sans Pro" panose="020B0503030403020204" pitchFamily="34" charset="0"/>
              </a:rPr>
              <a:t>Y</a:t>
            </a:r>
          </a:p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r>
              <a:rPr lang="en-US" sz="1200" b="1" kern="600" spc="-40" dirty="0">
                <a:latin typeface="Source Sans Pro" panose="020B0503030403020204" pitchFamily="34" charset="0"/>
              </a:rPr>
              <a:t>Y</a:t>
            </a:r>
          </a:p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r>
              <a:rPr lang="en-US" sz="1200" b="1" kern="600" spc="-40" dirty="0">
                <a:latin typeface="Source Sans Pro" panose="020B0503030403020204" pitchFamily="34" charset="0"/>
              </a:rPr>
              <a:t>Y</a:t>
            </a:r>
          </a:p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endParaRPr lang="en-US" sz="1200" b="1" kern="600" spc="-40" dirty="0">
              <a:latin typeface="Source Sans Pro" panose="020B0503030403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r>
              <a:rPr lang="en-US" sz="1200" b="1" kern="600" spc="-40" dirty="0">
                <a:latin typeface="Source Sans Pro" panose="020B0503030403020204" pitchFamily="34" charset="0"/>
              </a:rPr>
              <a:t>Y</a:t>
            </a:r>
          </a:p>
          <a:p>
            <a:pPr marL="0" indent="0" algn="ctr">
              <a:lnSpc>
                <a:spcPct val="100000"/>
              </a:lnSpc>
              <a:spcAft>
                <a:spcPts val="300"/>
              </a:spcAft>
              <a:buClr>
                <a:srgbClr val="4AAA42"/>
              </a:buClr>
              <a:buSzPct val="90000"/>
              <a:buNone/>
            </a:pPr>
            <a:r>
              <a:rPr lang="en-US" sz="1200" b="1" kern="600" spc="-40" dirty="0">
                <a:latin typeface="Source Sans Pro" panose="020B0503030403020204" pitchFamily="34" charset="0"/>
              </a:rPr>
              <a:t>Y</a:t>
            </a:r>
          </a:p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r>
              <a:rPr lang="en-US" sz="1200" b="1" kern="600" spc="-40" dirty="0">
                <a:latin typeface="Source Sans Pro" panose="020B0503030403020204" pitchFamily="34" charset="0"/>
              </a:rPr>
              <a:t>Y</a:t>
            </a:r>
          </a:p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r>
              <a:rPr lang="en-US" sz="1200" b="1" kern="600" spc="-40" dirty="0">
                <a:latin typeface="Source Sans Pro" panose="020B0503030403020204" pitchFamily="34" charset="0"/>
              </a:rPr>
              <a:t>Y</a:t>
            </a:r>
          </a:p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endParaRPr lang="en-US" sz="1200" b="1" kern="600" spc="-40" dirty="0">
              <a:latin typeface="Source Sans Pro" panose="020B0503030403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r>
              <a:rPr lang="en-US" sz="1200" b="1" kern="600" spc="-40" dirty="0">
                <a:latin typeface="Source Sans Pro" panose="020B0503030403020204" pitchFamily="34" charset="0"/>
              </a:rPr>
              <a:t>Y</a:t>
            </a:r>
          </a:p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endParaRPr lang="en-US" sz="1200" b="1" kern="600" spc="-40" dirty="0">
              <a:latin typeface="Source Sans Pro" panose="020B0503030403020204" pitchFamily="34" charset="0"/>
            </a:endParaRPr>
          </a:p>
          <a:p>
            <a:pPr marL="0" indent="0" algn="ctr">
              <a:lnSpc>
                <a:spcPct val="100000"/>
              </a:lnSpc>
              <a:buClr>
                <a:srgbClr val="4AAA42"/>
              </a:buClr>
              <a:buSzPct val="90000"/>
              <a:buNone/>
            </a:pPr>
            <a:r>
              <a:rPr lang="en-US" sz="1200" b="1" kern="600" spc="-40" dirty="0">
                <a:latin typeface="Source Sans Pro" panose="020B0503030403020204" pitchFamily="34" charset="0"/>
              </a:rPr>
              <a:t>Y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A27711E9-BD89-3701-1D00-A72D0E94CF8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38846" y="1589488"/>
            <a:ext cx="3020281" cy="2682030"/>
          </a:xfrm>
          <a:prstGeom prst="rect">
            <a:avLst/>
          </a:prstGeom>
          <a:pattFill prst="ltDnDiag">
            <a:fgClr>
              <a:schemeClr val="tx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4ED22-E72A-77E0-098D-B41C28A552B8}"/>
              </a:ext>
            </a:extLst>
          </p:cNvPr>
          <p:cNvSpPr txBox="1"/>
          <p:nvPr/>
        </p:nvSpPr>
        <p:spPr bwMode="gray">
          <a:xfrm>
            <a:off x="6038850" y="1268389"/>
            <a:ext cx="3020281" cy="328513"/>
          </a:xfrm>
          <a:prstGeom prst="rect">
            <a:avLst/>
          </a:prstGeom>
          <a:solidFill>
            <a:srgbClr val="7A68AE"/>
          </a:solidFill>
        </p:spPr>
        <p:txBody>
          <a:bodyPr wrap="square" lIns="0" tIns="45720" rIns="0" bIns="0" rtlCol="0" anchor="ctr" anchorCtr="0">
            <a:noAutofit/>
          </a:bodyPr>
          <a:lstStyle/>
          <a:p>
            <a:pPr algn="ctr">
              <a:lnSpc>
                <a:spcPts val="900"/>
              </a:lnSpc>
            </a:pPr>
            <a:r>
              <a:rPr lang="en-US" sz="12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IMPACTED PS ACTIVITIES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4396E2-E063-2D76-3729-F6BF9F6C7F2E}"/>
              </a:ext>
            </a:extLst>
          </p:cNvPr>
          <p:cNvSpPr/>
          <p:nvPr/>
        </p:nvSpPr>
        <p:spPr bwMode="gray">
          <a:xfrm>
            <a:off x="142153" y="4271518"/>
            <a:ext cx="8906725" cy="100913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Source Sans Pro" panose="020B0503030403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07EDA9-54A5-F60B-3F99-49D5E542572B}"/>
              </a:ext>
            </a:extLst>
          </p:cNvPr>
          <p:cNvCxnSpPr>
            <a:cxnSpLocks/>
          </p:cNvCxnSpPr>
          <p:nvPr/>
        </p:nvCxnSpPr>
        <p:spPr>
          <a:xfrm>
            <a:off x="184257" y="3633469"/>
            <a:ext cx="5854589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9117D1-BBC0-025E-C10F-3A04A6D90FBD}"/>
              </a:ext>
            </a:extLst>
          </p:cNvPr>
          <p:cNvCxnSpPr>
            <a:cxnSpLocks/>
          </p:cNvCxnSpPr>
          <p:nvPr/>
        </p:nvCxnSpPr>
        <p:spPr>
          <a:xfrm>
            <a:off x="152399" y="3040379"/>
            <a:ext cx="5886452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0">
            <a:extLst>
              <a:ext uri="{FF2B5EF4-FFF2-40B4-BE49-F238E27FC236}">
                <a16:creationId xmlns:a16="http://schemas.microsoft.com/office/drawing/2014/main" id="{7BDDD61F-4178-9C75-5E16-8E808916EBD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2394" y="3054199"/>
            <a:ext cx="2105790" cy="420520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00"/>
              </a:spcAft>
              <a:buSzPct val="90000"/>
              <a:buNone/>
            </a:pPr>
            <a:r>
              <a:rPr lang="da-DK" altLang="en-US" sz="1200" b="1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rPr>
              <a:t>Risk tolerability criteria</a:t>
            </a: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D83904F2-0999-10C8-F247-D069D609434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4257" y="3647289"/>
            <a:ext cx="2105790" cy="733424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spcBef>
                <a:spcPct val="0"/>
              </a:spcBef>
              <a:spcAft>
                <a:spcPts val="100"/>
              </a:spcAft>
              <a:buSzPct val="90000"/>
              <a:buNone/>
            </a:pPr>
            <a:r>
              <a:rPr lang="da-DK" altLang="en-US" sz="1200" b="1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rPr>
              <a:t>Risk profile</a:t>
            </a:r>
            <a:endParaRPr lang="da-DK" altLang="en-US" sz="1200" kern="600" spc="-4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36F8C7-0F3E-ABB6-6FB0-3513C23D0753}"/>
              </a:ext>
            </a:extLst>
          </p:cNvPr>
          <p:cNvCxnSpPr>
            <a:cxnSpLocks/>
          </p:cNvCxnSpPr>
          <p:nvPr/>
        </p:nvCxnSpPr>
        <p:spPr>
          <a:xfrm>
            <a:off x="2308709" y="2629907"/>
            <a:ext cx="3730137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DD67C-3798-A6D4-DC87-76B590709105}"/>
              </a:ext>
            </a:extLst>
          </p:cNvPr>
          <p:cNvCxnSpPr>
            <a:cxnSpLocks/>
          </p:cNvCxnSpPr>
          <p:nvPr/>
        </p:nvCxnSpPr>
        <p:spPr>
          <a:xfrm>
            <a:off x="2290044" y="1855660"/>
            <a:ext cx="3748806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4E9AC2-905F-D323-4A22-270703952077}"/>
              </a:ext>
            </a:extLst>
          </p:cNvPr>
          <p:cNvCxnSpPr>
            <a:cxnSpLocks/>
          </p:cNvCxnSpPr>
          <p:nvPr/>
        </p:nvCxnSpPr>
        <p:spPr>
          <a:xfrm>
            <a:off x="2300296" y="2058850"/>
            <a:ext cx="373855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3687508-FA41-245F-6D4C-73D05D379A36}"/>
              </a:ext>
            </a:extLst>
          </p:cNvPr>
          <p:cNvCxnSpPr>
            <a:cxnSpLocks/>
          </p:cNvCxnSpPr>
          <p:nvPr/>
        </p:nvCxnSpPr>
        <p:spPr>
          <a:xfrm>
            <a:off x="2290046" y="3238047"/>
            <a:ext cx="3748805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97371A-F6B8-817A-1BDC-7349DA3FD36B}"/>
              </a:ext>
            </a:extLst>
          </p:cNvPr>
          <p:cNvCxnSpPr>
            <a:cxnSpLocks/>
          </p:cNvCxnSpPr>
          <p:nvPr/>
        </p:nvCxnSpPr>
        <p:spPr>
          <a:xfrm>
            <a:off x="2290043" y="3856025"/>
            <a:ext cx="3743313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0">
            <a:extLst>
              <a:ext uri="{FF2B5EF4-FFF2-40B4-BE49-F238E27FC236}">
                <a16:creationId xmlns:a16="http://schemas.microsoft.com/office/drawing/2014/main" id="{C4A35B6D-77E5-6804-3385-E4DC6C7E071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52023" y="2352182"/>
            <a:ext cx="3026872" cy="502636"/>
          </a:xfrm>
          <a:prstGeom prst="rect">
            <a:avLst/>
          </a:prstGeom>
          <a:noFill/>
          <a:ln>
            <a:noFill/>
          </a:ln>
        </p:spPr>
        <p:txBody>
          <a:bodyPr wrap="square" lIns="91440" tIns="91440" rIns="91440" bIns="91440">
            <a:noAutofit/>
          </a:bodyPr>
          <a:lstStyle>
            <a:defPPr>
              <a:defRPr lang="en-US"/>
            </a:defPPr>
            <a:lvl1pPr marL="55563" indent="-55563" defTabSz="1019175" eaLnBrk="0" hangingPunct="0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100000"/>
              <a:buFont typeface="Wingdings 3" panose="05040102010807070707" pitchFamily="18" charset="2"/>
              <a:buChar char=""/>
              <a:defRPr sz="700" kern="1000">
                <a:solidFill>
                  <a:schemeClr val="tx1">
                    <a:lumMod val="75000"/>
                  </a:schemeClr>
                </a:solidFill>
                <a:cs typeface="Times New Roman" pitchFamily="18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latin typeface="Arial" pitchFamily="34" charset="0"/>
                <a:cs typeface="Arial" pitchFamily="34" charset="0"/>
              </a:defRPr>
            </a:lvl9pPr>
          </a:lstStyle>
          <a:p>
            <a:pPr marL="112713" indent="-112713">
              <a:lnSpc>
                <a:spcPct val="100000"/>
              </a:lnSpc>
              <a:buClr>
                <a:srgbClr val="7A68AE"/>
              </a:buClr>
              <a:buSzPct val="90000"/>
            </a:pPr>
            <a:r>
              <a:rPr lang="en-GB" sz="1200" dirty="0">
                <a:effectLst/>
              </a:rPr>
              <a:t>HSE philosophies</a:t>
            </a:r>
            <a:endParaRPr lang="en-US" sz="1400" dirty="0">
              <a:effectLst/>
            </a:endParaRPr>
          </a:p>
          <a:p>
            <a:pPr marL="112713" indent="-112713">
              <a:lnSpc>
                <a:spcPct val="100000"/>
              </a:lnSpc>
              <a:buClr>
                <a:srgbClr val="7A68AE"/>
              </a:buClr>
              <a:buSzPct val="90000"/>
            </a:pPr>
            <a:r>
              <a:rPr lang="en-GB" sz="1200" kern="600" spc="-40" dirty="0">
                <a:latin typeface="Source Sans Pro" panose="020B0503030403020204" pitchFamily="34" charset="0"/>
              </a:rPr>
              <a:t>HAZID/ENVID results</a:t>
            </a:r>
            <a:endParaRPr lang="en-US" sz="1200" kern="600" spc="-40" dirty="0">
              <a:latin typeface="Source Sans Pro" panose="020B0503030403020204" pitchFamily="34" charset="0"/>
            </a:endParaRPr>
          </a:p>
          <a:p>
            <a:pPr marL="112713" indent="-112713">
              <a:lnSpc>
                <a:spcPct val="100000"/>
              </a:lnSpc>
              <a:buClr>
                <a:srgbClr val="7A68AE"/>
              </a:buClr>
              <a:buSzPct val="90000"/>
            </a:pPr>
            <a:r>
              <a:rPr lang="en-GB" sz="1200" kern="600" spc="-40" dirty="0">
                <a:latin typeface="Source Sans Pro" panose="020B0503030403020204" pitchFamily="34" charset="0"/>
              </a:rPr>
              <a:t>HSE studies results</a:t>
            </a:r>
            <a:endParaRPr lang="en-US" sz="1200" kern="600" spc="-40" dirty="0">
              <a:latin typeface="Source Sans Pro" panose="020B0503030403020204" pitchFamily="34" charset="0"/>
            </a:endParaRPr>
          </a:p>
          <a:p>
            <a:pPr marL="112713" indent="-112713">
              <a:lnSpc>
                <a:spcPct val="100000"/>
              </a:lnSpc>
              <a:buClr>
                <a:srgbClr val="7A68AE"/>
              </a:buClr>
              <a:buSzPct val="90000"/>
            </a:pPr>
            <a:r>
              <a:rPr lang="en-GB" sz="1200" kern="600" spc="-40" dirty="0">
                <a:latin typeface="Source Sans Pro" panose="020B0503030403020204" pitchFamily="34" charset="0"/>
              </a:rPr>
              <a:t>Engineered risk reduction measures design and their performance requirements</a:t>
            </a:r>
            <a:endParaRPr lang="en-US" sz="1200" kern="600" spc="-40" dirty="0">
              <a:latin typeface="Source Sans Pro" panose="020B0503030403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1E20904-A1CC-6913-55D1-0B048E85B138}"/>
              </a:ext>
            </a:extLst>
          </p:cNvPr>
          <p:cNvCxnSpPr>
            <a:cxnSpLocks/>
          </p:cNvCxnSpPr>
          <p:nvPr/>
        </p:nvCxnSpPr>
        <p:spPr>
          <a:xfrm>
            <a:off x="2290045" y="2236775"/>
            <a:ext cx="3748805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4D744E-A3C6-DD04-AD0A-31C9D8370A4B}"/>
              </a:ext>
            </a:extLst>
          </p:cNvPr>
          <p:cNvCxnSpPr>
            <a:cxnSpLocks/>
          </p:cNvCxnSpPr>
          <p:nvPr/>
        </p:nvCxnSpPr>
        <p:spPr>
          <a:xfrm>
            <a:off x="2290043" y="2852157"/>
            <a:ext cx="3748803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7CDEF7B-D326-56D1-B5AA-E647BCFD8AD9}"/>
              </a:ext>
            </a:extLst>
          </p:cNvPr>
          <p:cNvSpPr/>
          <p:nvPr/>
        </p:nvSpPr>
        <p:spPr bwMode="gray">
          <a:xfrm>
            <a:off x="2290043" y="1176458"/>
            <a:ext cx="6764325" cy="10091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Source Sans Pro" panose="020B0503030403020204" pitchFamily="34" charset="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2F561CDD-8C2F-4B40-94C4-AF8AEF4CD7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3301727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8B88865-6A89-B976-9A09-8AAC684DFDA0}"/>
              </a:ext>
            </a:extLst>
          </p:cNvPr>
          <p:cNvSpPr txBox="1">
            <a:spLocks/>
          </p:cNvSpPr>
          <p:nvPr/>
        </p:nvSpPr>
        <p:spPr>
          <a:xfrm>
            <a:off x="403986" y="1121723"/>
            <a:ext cx="8465359" cy="352711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r>
              <a:rPr lang="en-GB" sz="2400" dirty="0"/>
              <a:t>Modular Mid-Scale Liquefied Natural Gas (LNG) Solutions 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n-GB" dirty="0"/>
              <a:t>One of the emerging potential solutions to meet the needs of the evolving LNG market and global demand for clean energy</a:t>
            </a:r>
            <a:endParaRPr lang="en-US" dirty="0"/>
          </a:p>
          <a:p>
            <a:pPr marL="342900" marR="0" lvl="1" indent="-342900">
              <a:spcAft>
                <a:spcPts val="600"/>
              </a:spcAft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Benefits</a:t>
            </a:r>
          </a:p>
          <a:p>
            <a:pPr marR="0" lvl="1"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Decrease time to market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Lower total installed cost (TIC)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b="1" dirty="0"/>
              <a:t>Faster and cheaper LNG liquefactions plants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100" dirty="0"/>
              <a:t>Staged investment while generating revenue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100" dirty="0"/>
              <a:t>Flexibility to be installed in different configurations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100" dirty="0"/>
              <a:t>Modules can be installed in different location and type of facility</a:t>
            </a:r>
          </a:p>
          <a:p>
            <a:pPr lvl="1">
              <a:spcAft>
                <a:spcPts val="600"/>
              </a:spcAft>
            </a:pPr>
            <a:endParaRPr lang="en-GB" dirty="0"/>
          </a:p>
          <a:p>
            <a:pPr marL="342900" lvl="1" indent="-342900">
              <a:buFont typeface="Webdings" panose="05030102010509060703" pitchFamily="18" charset="2"/>
              <a:buChar char=""/>
            </a:pPr>
            <a:endParaRPr lang="en-US" dirty="0"/>
          </a:p>
          <a:p>
            <a:endParaRPr lang="en-US" sz="2000" dirty="0"/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B28DC36-73AE-9EE5-A05E-56435B339A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51817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4: Modular Mid-Scale LNG Onshore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08D68760-6212-C4E2-4FEF-6E562C3C8059}"/>
              </a:ext>
            </a:extLst>
          </p:cNvPr>
          <p:cNvSpPr txBox="1">
            <a:spLocks/>
          </p:cNvSpPr>
          <p:nvPr/>
        </p:nvSpPr>
        <p:spPr>
          <a:xfrm>
            <a:off x="2968748" y="4641208"/>
            <a:ext cx="3257550" cy="27432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00" kern="1200">
                <a:solidFill>
                  <a:schemeClr val="tx1">
                    <a:lumMod val="40000"/>
                    <a:lumOff val="60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kern="1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  <a:endParaRPr lang="en-US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FCACDF0-C188-E2D0-AB41-4286293274D0}"/>
              </a:ext>
            </a:extLst>
          </p:cNvPr>
          <p:cNvGraphicFramePr>
            <a:graphicFrameLocks noGrp="1"/>
          </p:cNvGraphicFramePr>
          <p:nvPr/>
        </p:nvGraphicFramePr>
        <p:xfrm>
          <a:off x="378543" y="960351"/>
          <a:ext cx="8490803" cy="39156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67097">
                  <a:extLst>
                    <a:ext uri="{9D8B030D-6E8A-4147-A177-3AD203B41FA5}">
                      <a16:colId xmlns:a16="http://schemas.microsoft.com/office/drawing/2014/main" val="1908775485"/>
                    </a:ext>
                  </a:extLst>
                </a:gridCol>
                <a:gridCol w="1164728">
                  <a:extLst>
                    <a:ext uri="{9D8B030D-6E8A-4147-A177-3AD203B41FA5}">
                      <a16:colId xmlns:a16="http://schemas.microsoft.com/office/drawing/2014/main" val="1707608768"/>
                    </a:ext>
                  </a:extLst>
                </a:gridCol>
                <a:gridCol w="1067591">
                  <a:extLst>
                    <a:ext uri="{9D8B030D-6E8A-4147-A177-3AD203B41FA5}">
                      <a16:colId xmlns:a16="http://schemas.microsoft.com/office/drawing/2014/main" val="2170452755"/>
                    </a:ext>
                  </a:extLst>
                </a:gridCol>
                <a:gridCol w="1174714">
                  <a:extLst>
                    <a:ext uri="{9D8B030D-6E8A-4147-A177-3AD203B41FA5}">
                      <a16:colId xmlns:a16="http://schemas.microsoft.com/office/drawing/2014/main" val="425817743"/>
                    </a:ext>
                  </a:extLst>
                </a:gridCol>
                <a:gridCol w="1103905">
                  <a:extLst>
                    <a:ext uri="{9D8B030D-6E8A-4147-A177-3AD203B41FA5}">
                      <a16:colId xmlns:a16="http://schemas.microsoft.com/office/drawing/2014/main" val="3978431201"/>
                    </a:ext>
                  </a:extLst>
                </a:gridCol>
                <a:gridCol w="1093010">
                  <a:extLst>
                    <a:ext uri="{9D8B030D-6E8A-4147-A177-3AD203B41FA5}">
                      <a16:colId xmlns:a16="http://schemas.microsoft.com/office/drawing/2014/main" val="3276977163"/>
                    </a:ext>
                  </a:extLst>
                </a:gridCol>
                <a:gridCol w="819758">
                  <a:extLst>
                    <a:ext uri="{9D8B030D-6E8A-4147-A177-3AD203B41FA5}">
                      <a16:colId xmlns:a16="http://schemas.microsoft.com/office/drawing/2014/main" val="2216880397"/>
                    </a:ext>
                  </a:extLst>
                </a:gridCol>
              </a:tblGrid>
              <a:tr h="9895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Minimum Process Safety Requirements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Client-specific Requirements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Environmental/ Meteorological Conditions</a:t>
                      </a:r>
                      <a:r>
                        <a:rPr lang="en-GB" sz="1200" baseline="30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Process Technology/ Conditions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Plot layout / arrangement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96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6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73064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F&amp;G detection provisions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02398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Ignition control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14810986"/>
                  </a:ext>
                </a:extLst>
              </a:tr>
              <a:tr h="313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Passive fire and explosion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150812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Cryogenic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2933614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Active fire protection system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09671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Emergency Shutdown system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0779289"/>
                  </a:ext>
                </a:extLst>
              </a:tr>
              <a:tr h="313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Relief Depressurization, and Flare system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22718"/>
                  </a:ext>
                </a:extLst>
              </a:tr>
              <a:tr h="191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Drainage arrangement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35855838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EER arrangement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738445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Lifesaving/ Safety equipment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2171006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Environmental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953407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1ADACEE1-8C61-9664-6DA9-F751D31E0B09}"/>
              </a:ext>
            </a:extLst>
          </p:cNvPr>
          <p:cNvSpPr/>
          <p:nvPr/>
        </p:nvSpPr>
        <p:spPr>
          <a:xfrm>
            <a:off x="4084100" y="1988331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014C53F-5D43-9096-CC95-D1ABFA8DCD01}"/>
              </a:ext>
            </a:extLst>
          </p:cNvPr>
          <p:cNvSpPr/>
          <p:nvPr/>
        </p:nvSpPr>
        <p:spPr>
          <a:xfrm>
            <a:off x="7449294" y="1987387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0AA910F-B459-F1F0-B452-6E31CF5F4A6C}"/>
              </a:ext>
            </a:extLst>
          </p:cNvPr>
          <p:cNvSpPr/>
          <p:nvPr/>
        </p:nvSpPr>
        <p:spPr>
          <a:xfrm>
            <a:off x="8397546" y="1988331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D26DACD-9279-1204-FD0B-C5B2B745A028}"/>
              </a:ext>
            </a:extLst>
          </p:cNvPr>
          <p:cNvSpPr/>
          <p:nvPr/>
        </p:nvSpPr>
        <p:spPr>
          <a:xfrm>
            <a:off x="7449294" y="224557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B92D3B3-A96F-46A0-A639-F0983AB5E9D5}"/>
              </a:ext>
            </a:extLst>
          </p:cNvPr>
          <p:cNvSpPr/>
          <p:nvPr/>
        </p:nvSpPr>
        <p:spPr>
          <a:xfrm>
            <a:off x="4084100" y="224557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28165D-EBDC-7B7C-002C-5679991677A1}"/>
              </a:ext>
            </a:extLst>
          </p:cNvPr>
          <p:cNvSpPr/>
          <p:nvPr/>
        </p:nvSpPr>
        <p:spPr>
          <a:xfrm>
            <a:off x="4084100" y="256002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B6F701-640A-E780-D5B9-957130682391}"/>
              </a:ext>
            </a:extLst>
          </p:cNvPr>
          <p:cNvSpPr/>
          <p:nvPr/>
        </p:nvSpPr>
        <p:spPr>
          <a:xfrm>
            <a:off x="5217371" y="256002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0189FF-5F85-5245-C670-0F4802E61F76}"/>
              </a:ext>
            </a:extLst>
          </p:cNvPr>
          <p:cNvSpPr/>
          <p:nvPr/>
        </p:nvSpPr>
        <p:spPr>
          <a:xfrm>
            <a:off x="7449294" y="256002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78D918-22F3-87D8-DA27-B99FC535AC98}"/>
              </a:ext>
            </a:extLst>
          </p:cNvPr>
          <p:cNvSpPr/>
          <p:nvPr/>
        </p:nvSpPr>
        <p:spPr>
          <a:xfrm>
            <a:off x="8397546" y="256002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F87C6AF-EC7B-8EFB-C5C5-367B716D57B7}"/>
              </a:ext>
            </a:extLst>
          </p:cNvPr>
          <p:cNvSpPr/>
          <p:nvPr/>
        </p:nvSpPr>
        <p:spPr>
          <a:xfrm>
            <a:off x="4084100" y="285720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AAF1B2-69B4-14FA-0438-AF6AE4D4B09A}"/>
              </a:ext>
            </a:extLst>
          </p:cNvPr>
          <p:cNvSpPr/>
          <p:nvPr/>
        </p:nvSpPr>
        <p:spPr>
          <a:xfrm>
            <a:off x="5217267" y="285720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DF59262-3070-2B5E-1A17-1E67AA44C3A4}"/>
              </a:ext>
            </a:extLst>
          </p:cNvPr>
          <p:cNvSpPr/>
          <p:nvPr/>
        </p:nvSpPr>
        <p:spPr>
          <a:xfrm>
            <a:off x="7449294" y="285720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3610121-C9DA-FF0F-4CE6-2CDD1FAA6CC8}"/>
              </a:ext>
            </a:extLst>
          </p:cNvPr>
          <p:cNvSpPr/>
          <p:nvPr/>
        </p:nvSpPr>
        <p:spPr>
          <a:xfrm>
            <a:off x="8397546" y="285720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F75B85-54B8-094C-234F-9CD20413751E}"/>
              </a:ext>
            </a:extLst>
          </p:cNvPr>
          <p:cNvSpPr/>
          <p:nvPr/>
        </p:nvSpPr>
        <p:spPr>
          <a:xfrm>
            <a:off x="8397546" y="309539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1610C66-EBC7-FA5E-58A0-6489187BFCF1}"/>
              </a:ext>
            </a:extLst>
          </p:cNvPr>
          <p:cNvSpPr/>
          <p:nvPr/>
        </p:nvSpPr>
        <p:spPr>
          <a:xfrm>
            <a:off x="8402100" y="3333576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5BA043E-7662-8D84-37BB-0DFEE6FF1C5D}"/>
              </a:ext>
            </a:extLst>
          </p:cNvPr>
          <p:cNvSpPr/>
          <p:nvPr/>
        </p:nvSpPr>
        <p:spPr>
          <a:xfrm>
            <a:off x="8397546" y="364174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D81A1F4-067B-E31D-9975-2ECE9D2DB3C6}"/>
              </a:ext>
            </a:extLst>
          </p:cNvPr>
          <p:cNvSpPr/>
          <p:nvPr/>
        </p:nvSpPr>
        <p:spPr>
          <a:xfrm>
            <a:off x="8397546" y="394991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014CCD2-886F-3E5A-844A-B535032554F3}"/>
              </a:ext>
            </a:extLst>
          </p:cNvPr>
          <p:cNvSpPr/>
          <p:nvPr/>
        </p:nvSpPr>
        <p:spPr>
          <a:xfrm>
            <a:off x="8402100" y="4202449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999A0C1-04D1-C045-20E5-1EFD1271B461}"/>
              </a:ext>
            </a:extLst>
          </p:cNvPr>
          <p:cNvSpPr/>
          <p:nvPr/>
        </p:nvSpPr>
        <p:spPr>
          <a:xfrm>
            <a:off x="8397546" y="4440635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3C69D9D-91BB-8C34-9C77-150790F6B8B5}"/>
              </a:ext>
            </a:extLst>
          </p:cNvPr>
          <p:cNvSpPr/>
          <p:nvPr/>
        </p:nvSpPr>
        <p:spPr>
          <a:xfrm>
            <a:off x="8402100" y="4688993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6CEED1-35A9-D774-BA0A-54CEC6C57782}"/>
              </a:ext>
            </a:extLst>
          </p:cNvPr>
          <p:cNvSpPr/>
          <p:nvPr/>
        </p:nvSpPr>
        <p:spPr>
          <a:xfrm>
            <a:off x="7446922" y="309539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536ECD4-1A11-92E6-FFBB-895CEBED5C94}"/>
              </a:ext>
            </a:extLst>
          </p:cNvPr>
          <p:cNvSpPr/>
          <p:nvPr/>
        </p:nvSpPr>
        <p:spPr>
          <a:xfrm>
            <a:off x="7446922" y="3333576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FBF54AF-8CCD-31E9-21CA-0E7C99AEBF04}"/>
              </a:ext>
            </a:extLst>
          </p:cNvPr>
          <p:cNvSpPr/>
          <p:nvPr/>
        </p:nvSpPr>
        <p:spPr>
          <a:xfrm>
            <a:off x="7445441" y="364174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507CF51-7773-25D2-CA85-B2FB3AC12D78}"/>
              </a:ext>
            </a:extLst>
          </p:cNvPr>
          <p:cNvSpPr/>
          <p:nvPr/>
        </p:nvSpPr>
        <p:spPr>
          <a:xfrm>
            <a:off x="7443910" y="394991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EAEA372-FD80-9B31-92C9-42AF4D7E2089}"/>
              </a:ext>
            </a:extLst>
          </p:cNvPr>
          <p:cNvSpPr/>
          <p:nvPr/>
        </p:nvSpPr>
        <p:spPr>
          <a:xfrm>
            <a:off x="7443910" y="4202449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E273692-83A0-6ABB-3848-D4F015E36363}"/>
              </a:ext>
            </a:extLst>
          </p:cNvPr>
          <p:cNvSpPr/>
          <p:nvPr/>
        </p:nvSpPr>
        <p:spPr>
          <a:xfrm>
            <a:off x="7449294" y="444449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DDBB7EE-5AC9-ED17-F9F3-F04420362F4F}"/>
              </a:ext>
            </a:extLst>
          </p:cNvPr>
          <p:cNvSpPr/>
          <p:nvPr/>
        </p:nvSpPr>
        <p:spPr>
          <a:xfrm>
            <a:off x="2968748" y="3094769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BC023DE-2868-D608-D064-8649F501818A}"/>
              </a:ext>
            </a:extLst>
          </p:cNvPr>
          <p:cNvSpPr/>
          <p:nvPr/>
        </p:nvSpPr>
        <p:spPr>
          <a:xfrm>
            <a:off x="5217371" y="310017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AC52383-F42E-1046-9372-35349421EA81}"/>
              </a:ext>
            </a:extLst>
          </p:cNvPr>
          <p:cNvSpPr/>
          <p:nvPr/>
        </p:nvSpPr>
        <p:spPr>
          <a:xfrm>
            <a:off x="5209021" y="364174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90820C3-8B2C-DA48-CF46-1D2E6C75072D}"/>
              </a:ext>
            </a:extLst>
          </p:cNvPr>
          <p:cNvSpPr/>
          <p:nvPr/>
        </p:nvSpPr>
        <p:spPr>
          <a:xfrm>
            <a:off x="4080371" y="4440635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47A52E2-8F4E-268A-AC68-24B891FAF17A}"/>
              </a:ext>
            </a:extLst>
          </p:cNvPr>
          <p:cNvSpPr/>
          <p:nvPr/>
        </p:nvSpPr>
        <p:spPr>
          <a:xfrm>
            <a:off x="4084100" y="4197496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1BF8C61-001A-8AEB-B153-F3D9C18EDD5A}"/>
              </a:ext>
            </a:extLst>
          </p:cNvPr>
          <p:cNvSpPr/>
          <p:nvPr/>
        </p:nvSpPr>
        <p:spPr>
          <a:xfrm>
            <a:off x="4080371" y="3947118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48392F4-944A-6BE9-BA65-B6FBDE2CAB1A}"/>
              </a:ext>
            </a:extLst>
          </p:cNvPr>
          <p:cNvSpPr/>
          <p:nvPr/>
        </p:nvSpPr>
        <p:spPr>
          <a:xfrm>
            <a:off x="4080371" y="364174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E8D9A9B-950E-DD05-AC89-BE9E96843400}"/>
              </a:ext>
            </a:extLst>
          </p:cNvPr>
          <p:cNvSpPr/>
          <p:nvPr/>
        </p:nvSpPr>
        <p:spPr>
          <a:xfrm>
            <a:off x="4080371" y="309858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A9CC486-7CA2-824C-2F4E-5883EF226126}"/>
              </a:ext>
            </a:extLst>
          </p:cNvPr>
          <p:cNvSpPr/>
          <p:nvPr/>
        </p:nvSpPr>
        <p:spPr>
          <a:xfrm>
            <a:off x="4080371" y="3338713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C7313C4-1D2F-1129-9990-9DA96C07F28C}"/>
              </a:ext>
            </a:extLst>
          </p:cNvPr>
          <p:cNvSpPr/>
          <p:nvPr/>
        </p:nvSpPr>
        <p:spPr>
          <a:xfrm>
            <a:off x="2963714" y="4696413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1A67EBE8-EBF5-4291-03AF-51E6F01D66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35441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Recap and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8B88865-6A89-B976-9A09-8AAC684DFDA0}"/>
              </a:ext>
            </a:extLst>
          </p:cNvPr>
          <p:cNvSpPr txBox="1">
            <a:spLocks/>
          </p:cNvSpPr>
          <p:nvPr/>
        </p:nvSpPr>
        <p:spPr>
          <a:xfrm>
            <a:off x="403986" y="1121723"/>
            <a:ext cx="8465359" cy="35271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20000"/>
              </a:lnSpc>
              <a:buSzPct val="100000"/>
              <a:buFont typeface="Webdings" panose="05030102010509060703" pitchFamily="18" charset="2"/>
              <a:buChar char=""/>
            </a:pPr>
            <a:r>
              <a:rPr lang="en-GB" sz="2400" dirty="0"/>
              <a:t>Modular mid-scale LNG solutions translates to f</a:t>
            </a:r>
            <a:r>
              <a:rPr lang="en-US" sz="2400" dirty="0"/>
              <a:t>aster and cheaper LNG liquefaction plants</a:t>
            </a:r>
          </a:p>
          <a:p>
            <a:pPr marL="342900" marR="0" lvl="1" indent="-342900">
              <a:lnSpc>
                <a:spcPct val="120000"/>
              </a:lnSpc>
              <a:spcAft>
                <a:spcPts val="600"/>
              </a:spcAft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Reference design is available and can be modified to meet project </a:t>
            </a:r>
            <a:br>
              <a:rPr lang="en-US" sz="2400" dirty="0"/>
            </a:br>
            <a:r>
              <a:rPr lang="en-US" sz="2400" dirty="0"/>
              <a:t>specific requirements</a:t>
            </a:r>
          </a:p>
          <a:p>
            <a:pPr marL="342900" marR="0" lvl="1" indent="-342900">
              <a:lnSpc>
                <a:spcPct val="120000"/>
              </a:lnSpc>
              <a:spcAft>
                <a:spcPts val="600"/>
              </a:spcAft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Customized base design can be replicated to meet capacity expansion requirements or can be installed in different facility and location</a:t>
            </a:r>
          </a:p>
          <a:p>
            <a:pPr marL="342900" lvl="1" indent="-342900">
              <a:lnSpc>
                <a:spcPct val="120000"/>
              </a:lnSpc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Process safety features in reference design is limited, hence risk reduction measures are to be made project specific</a:t>
            </a:r>
          </a:p>
          <a:p>
            <a:pPr>
              <a:lnSpc>
                <a:spcPct val="120000"/>
              </a:lnSpc>
              <a:buSzPct val="100000"/>
            </a:pPr>
            <a:endParaRPr lang="en-US" sz="2000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D89C9DF-FC05-2A85-5A85-1A0509218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219737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Recap and Summary(Cont.)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8B88865-6A89-B976-9A09-8AAC684DFDA0}"/>
              </a:ext>
            </a:extLst>
          </p:cNvPr>
          <p:cNvSpPr txBox="1">
            <a:spLocks/>
          </p:cNvSpPr>
          <p:nvPr/>
        </p:nvSpPr>
        <p:spPr>
          <a:xfrm>
            <a:off x="403987" y="1034173"/>
            <a:ext cx="8465359" cy="37730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During replication process, </a:t>
            </a:r>
            <a:r>
              <a:rPr lang="en-US" sz="2400" b="1" dirty="0"/>
              <a:t>gap analysis </a:t>
            </a:r>
            <a:r>
              <a:rPr lang="en-US" sz="2400" dirty="0"/>
              <a:t>shall be undertaken at the onset focusing on the three main drivers.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GB" sz="2400" dirty="0"/>
              <a:t>Minimum process safety requirements 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GB" sz="2400" dirty="0"/>
              <a:t>Applicable risk tolerability criteria </a:t>
            </a:r>
          </a:p>
          <a:p>
            <a:pPr marL="548640" lvl="1">
              <a:spcBef>
                <a:spcPts val="0"/>
              </a:spcBef>
              <a:spcAft>
                <a:spcPts val="300"/>
              </a:spcAft>
            </a:pPr>
            <a:r>
              <a:rPr lang="en-GB" sz="2400" dirty="0"/>
              <a:t>Facility risk profile</a:t>
            </a:r>
            <a:endParaRPr lang="en-US" sz="2400" dirty="0"/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r>
              <a:rPr lang="en-US" sz="2400" dirty="0"/>
              <a:t>Results of gap analysis shall be used to determine which risk reduction measures can be carried over from base design</a:t>
            </a:r>
          </a:p>
          <a:p>
            <a:pPr marL="274320" lvl="1" indent="-274320">
              <a:buSzPct val="100000"/>
              <a:buFont typeface="Webdings" panose="05030102010509060703" pitchFamily="18" charset="2"/>
              <a:buChar char=""/>
            </a:pPr>
            <a:r>
              <a:rPr lang="en-GB" sz="2400" b="1" dirty="0"/>
              <a:t>Risk management framework + gap analysis =  compliant and safe design</a:t>
            </a:r>
            <a:endParaRPr lang="en-US" sz="2400" b="1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9D422E2-9D7B-9ECD-433F-59909657E9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323892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D9923A-211C-802F-4B1C-0B016AED6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854" y="1214310"/>
            <a:ext cx="2558283" cy="253017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869346" y="4894806"/>
            <a:ext cx="274320" cy="248694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E39DF700-FE3D-4E04-BD4B-426002AF4378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8B88865-6A89-B976-9A09-8AAC684DFDA0}"/>
              </a:ext>
            </a:extLst>
          </p:cNvPr>
          <p:cNvSpPr txBox="1">
            <a:spLocks/>
          </p:cNvSpPr>
          <p:nvPr/>
        </p:nvSpPr>
        <p:spPr>
          <a:xfrm>
            <a:off x="0" y="1816274"/>
            <a:ext cx="5593404" cy="2698576"/>
          </a:xfrm>
          <a:prstGeom prst="rect">
            <a:avLst/>
          </a:prstGeom>
        </p:spPr>
        <p:txBody>
          <a:bodyPr vert="horz" lIns="182880" tIns="91440" rIns="91440" bIns="182880" rtlCol="0" anchor="ctr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chemeClr val="bg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1800" dirty="0">
                <a:solidFill>
                  <a:schemeClr val="bg1"/>
                </a:solidFill>
              </a:rPr>
              <a:t>Send me an email at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u="sng" dirty="0">
                <a:solidFill>
                  <a:schemeClr val="bg1"/>
                </a:solidFill>
              </a:rPr>
              <a:t>veronica.christine.balangue-luna@fluor.com</a:t>
            </a:r>
          </a:p>
          <a:p>
            <a:pPr marL="342900" lvl="1" indent="-342900">
              <a:buClr>
                <a:schemeClr val="bg1"/>
              </a:buClr>
              <a:buSzPct val="100000"/>
              <a:buFont typeface="Webdings" panose="05030102010509060703" pitchFamily="18" charset="2"/>
              <a:buChar char=""/>
            </a:pPr>
            <a:r>
              <a:rPr lang="en-US" sz="1800" dirty="0">
                <a:solidFill>
                  <a:schemeClr val="bg1"/>
                </a:solidFill>
              </a:rPr>
              <a:t>Connect with me via Linked In by scanning </a:t>
            </a:r>
            <a:r>
              <a:rPr lang="en-US" sz="1800">
                <a:solidFill>
                  <a:schemeClr val="bg1"/>
                </a:solidFill>
              </a:rPr>
              <a:t>the 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QR </a:t>
            </a:r>
            <a:r>
              <a:rPr lang="en-US" sz="1800" dirty="0">
                <a:solidFill>
                  <a:schemeClr val="bg1"/>
                </a:solidFill>
              </a:rPr>
              <a:t>code</a:t>
            </a:r>
          </a:p>
          <a:p>
            <a:pPr marL="342900" lvl="1" indent="-342900">
              <a:buClr>
                <a:schemeClr val="bg1"/>
              </a:buClr>
              <a:buSzPct val="100000"/>
              <a:buFont typeface="Webdings" panose="05030102010509060703" pitchFamily="18" charset="2"/>
              <a:buChar char=""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  <a:buSzPct val="100000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3949954" cy="1816100"/>
          </a:xfrm>
        </p:spPr>
        <p:txBody>
          <a:bodyPr vert="horz" lIns="457200" tIns="91440" rIns="91440" bIns="91440" rtlCol="0" anchor="ctr" anchorCtr="0">
            <a:normAutofit/>
          </a:bodyPr>
          <a:lstStyle/>
          <a:p>
            <a:r>
              <a:rPr lang="en-US" sz="2800" dirty="0"/>
              <a:t>Any Questions?</a:t>
            </a: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12BDA712-B216-2669-20B9-A39A051126C5}"/>
              </a:ext>
            </a:extLst>
          </p:cNvPr>
          <p:cNvSpPr txBox="1">
            <a:spLocks/>
          </p:cNvSpPr>
          <p:nvPr/>
        </p:nvSpPr>
        <p:spPr>
          <a:xfrm>
            <a:off x="2968748" y="4803133"/>
            <a:ext cx="325755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268733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911F4400-6462-B078-5B10-BEE86D0C11A5}"/>
              </a:ext>
            </a:extLst>
          </p:cNvPr>
          <p:cNvSpPr txBox="1">
            <a:spLocks/>
          </p:cNvSpPr>
          <p:nvPr/>
        </p:nvSpPr>
        <p:spPr>
          <a:xfrm>
            <a:off x="5451665" y="1121723"/>
            <a:ext cx="3528187" cy="37730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Webdings" panose="05030102010509060703" pitchFamily="18" charset="2"/>
              <a:buChar char=""/>
            </a:pPr>
            <a:endParaRPr lang="en-US" sz="2400" dirty="0"/>
          </a:p>
          <a:p>
            <a:pPr marL="342900" lvl="1" indent="-342900">
              <a:buFont typeface="Webdings" panose="05030102010509060703" pitchFamily="18" charset="2"/>
              <a:buChar char=""/>
            </a:pPr>
            <a:endParaRPr lang="en-US" dirty="0"/>
          </a:p>
          <a:p>
            <a:endParaRPr lang="en-US" sz="200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0D258346-C578-3BAC-BF03-D536368777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11586AC-D852-F4DF-A8F0-D28928FB92E0}"/>
              </a:ext>
            </a:extLst>
          </p:cNvPr>
          <p:cNvSpPr/>
          <p:nvPr/>
        </p:nvSpPr>
        <p:spPr>
          <a:xfrm>
            <a:off x="5581355" y="1587734"/>
            <a:ext cx="3207046" cy="2532356"/>
          </a:xfrm>
          <a:prstGeom prst="rightArrow">
            <a:avLst>
              <a:gd name="adj1" fmla="val 50000"/>
              <a:gd name="adj2" fmla="val 41247"/>
            </a:avLst>
          </a:prstGeom>
          <a:solidFill>
            <a:schemeClr val="accent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4AED25-123B-7F4D-0DA8-ECF11C899250}"/>
              </a:ext>
            </a:extLst>
          </p:cNvPr>
          <p:cNvSpPr txBox="1"/>
          <p:nvPr/>
        </p:nvSpPr>
        <p:spPr>
          <a:xfrm>
            <a:off x="7179963" y="2464028"/>
            <a:ext cx="15447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Replicate to increase total plant capacity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429B9DC-0958-690F-2C19-9B64363528DC}"/>
              </a:ext>
            </a:extLst>
          </p:cNvPr>
          <p:cNvSpPr/>
          <p:nvPr/>
        </p:nvSpPr>
        <p:spPr>
          <a:xfrm>
            <a:off x="2968359" y="1587734"/>
            <a:ext cx="3207046" cy="2532356"/>
          </a:xfrm>
          <a:prstGeom prst="rightArrow">
            <a:avLst>
              <a:gd name="adj1" fmla="val 50000"/>
              <a:gd name="adj2" fmla="val 41247"/>
            </a:avLst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6581DC-106F-1974-8B83-F5DA607860FC}"/>
              </a:ext>
            </a:extLst>
          </p:cNvPr>
          <p:cNvSpPr txBox="1"/>
          <p:nvPr/>
        </p:nvSpPr>
        <p:spPr>
          <a:xfrm>
            <a:off x="4533681" y="2484580"/>
            <a:ext cx="146707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Modify to meet Client-specific needs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23B0056-882B-81A4-8A89-FFBF3A52585C}"/>
              </a:ext>
            </a:extLst>
          </p:cNvPr>
          <p:cNvSpPr/>
          <p:nvPr/>
        </p:nvSpPr>
        <p:spPr>
          <a:xfrm>
            <a:off x="419037" y="1587734"/>
            <a:ext cx="3207046" cy="2532356"/>
          </a:xfrm>
          <a:prstGeom prst="rightArrow">
            <a:avLst>
              <a:gd name="adj1" fmla="val 50000"/>
              <a:gd name="adj2" fmla="val 41247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0E2EB1-323A-6E60-23B9-F450A06047C7}"/>
              </a:ext>
            </a:extLst>
          </p:cNvPr>
          <p:cNvSpPr txBox="1"/>
          <p:nvPr/>
        </p:nvSpPr>
        <p:spPr>
          <a:xfrm>
            <a:off x="1714256" y="2571750"/>
            <a:ext cx="1544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ource Sans Pro" panose="020B0503030403020204" pitchFamily="34" charset="0"/>
              </a:rPr>
              <a:t>Reference design as a starting point</a:t>
            </a:r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1FB1C663-3500-56A2-92BA-85E2C85F1B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5773" y="2464028"/>
            <a:ext cx="779768" cy="779768"/>
          </a:xfrm>
          <a:prstGeom prst="rect">
            <a:avLst/>
          </a:prstGeom>
        </p:spPr>
      </p:pic>
      <p:pic>
        <p:nvPicPr>
          <p:cNvPr id="109" name="Graphic 108">
            <a:extLst>
              <a:ext uri="{FF2B5EF4-FFF2-40B4-BE49-F238E27FC236}">
                <a16:creationId xmlns:a16="http://schemas.microsoft.com/office/drawing/2014/main" id="{8439E5D4-91C1-51E1-A960-69174C98D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6805" y="2390776"/>
            <a:ext cx="374240" cy="263808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3AD9655F-CFDF-DB86-FC83-E54865A4C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5723" y="2390776"/>
            <a:ext cx="374240" cy="263808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C6F24DC6-3057-F8DA-BA1D-9CB867BC74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6805" y="2732598"/>
            <a:ext cx="374240" cy="263808"/>
          </a:xfrm>
          <a:prstGeom prst="rect">
            <a:avLst/>
          </a:prstGeom>
        </p:spPr>
      </p:pic>
      <p:pic>
        <p:nvPicPr>
          <p:cNvPr id="112" name="Graphic 111">
            <a:extLst>
              <a:ext uri="{FF2B5EF4-FFF2-40B4-BE49-F238E27FC236}">
                <a16:creationId xmlns:a16="http://schemas.microsoft.com/office/drawing/2014/main" id="{E4E1A6B1-9996-0BF2-324E-EAD9585E1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5723" y="2732598"/>
            <a:ext cx="374240" cy="263808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EE5B363B-31CD-1150-5084-7FC6088B1C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6805" y="3064442"/>
            <a:ext cx="374240" cy="263808"/>
          </a:xfrm>
          <a:prstGeom prst="rect">
            <a:avLst/>
          </a:prstGeom>
        </p:spPr>
      </p:pic>
      <p:pic>
        <p:nvPicPr>
          <p:cNvPr id="114" name="Graphic 113">
            <a:extLst>
              <a:ext uri="{FF2B5EF4-FFF2-40B4-BE49-F238E27FC236}">
                <a16:creationId xmlns:a16="http://schemas.microsoft.com/office/drawing/2014/main" id="{C86E8D14-D474-670B-60D0-FBA50E9072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5723" y="3064442"/>
            <a:ext cx="374240" cy="26380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0B3BA1E-C761-CFBC-94E0-F80654D7C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5824" y="2464028"/>
            <a:ext cx="1047874" cy="738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7F06E9-4A9A-97A5-A101-2C60E0618828}"/>
              </a:ext>
            </a:extLst>
          </p:cNvPr>
          <p:cNvSpPr txBox="1"/>
          <p:nvPr/>
        </p:nvSpPr>
        <p:spPr>
          <a:xfrm>
            <a:off x="549776" y="4068050"/>
            <a:ext cx="457778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dirty="0">
                <a:latin typeface="Source Sans Pro" panose="020B0503030403020204" pitchFamily="34" charset="0"/>
              </a:rPr>
              <a:t>minimal efforts in design and procurement</a:t>
            </a:r>
            <a:endParaRPr lang="en-US" sz="1900" dirty="0">
              <a:latin typeface="Source Sans Pro" panose="020B0503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CDD0E4-754C-B6B8-548E-74F266E2B204}"/>
              </a:ext>
            </a:extLst>
          </p:cNvPr>
          <p:cNvSpPr txBox="1"/>
          <p:nvPr/>
        </p:nvSpPr>
        <p:spPr>
          <a:xfrm>
            <a:off x="4255032" y="4068050"/>
            <a:ext cx="4577786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900" dirty="0">
                <a:latin typeface="Source Sans Pro" panose="020B0503030403020204" pitchFamily="34" charset="0"/>
              </a:rPr>
              <a:t>compressed schedule</a:t>
            </a:r>
            <a:endParaRPr lang="en-US" sz="1900" dirty="0">
              <a:latin typeface="Source Sans Pro" panose="020B05030304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48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1" grpId="0" animBg="1"/>
      <p:bldP spid="22" grpId="0"/>
      <p:bldP spid="8" grpId="0" animBg="1"/>
      <p:bldP spid="1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69899" y="1094235"/>
            <a:ext cx="5673725" cy="3468240"/>
          </a:xfrm>
        </p:spPr>
        <p:txBody>
          <a:bodyPr>
            <a:normAutofit fontScale="70000" lnSpcReduction="20000"/>
          </a:bodyPr>
          <a:lstStyle/>
          <a:p>
            <a:pPr marL="274320" lvl="1" indent="-274320">
              <a:lnSpc>
                <a:spcPct val="120000"/>
              </a:lnSpc>
              <a:buSzPct val="100000"/>
              <a:buFont typeface="Webdings" panose="05030102010509060703" pitchFamily="18" charset="2"/>
              <a:buChar char=""/>
            </a:pPr>
            <a:r>
              <a:rPr lang="en-GB" sz="2400" dirty="0"/>
              <a:t>Mid-scale LNG facilities produce trains in </a:t>
            </a:r>
            <a:br>
              <a:rPr lang="en-GB" sz="2400" dirty="0"/>
            </a:br>
            <a:r>
              <a:rPr lang="en-GB" sz="2400" dirty="0"/>
              <a:t>0.7-3.0 MTPA range </a:t>
            </a:r>
          </a:p>
          <a:p>
            <a:pPr marL="274320" lvl="1" indent="-274320">
              <a:lnSpc>
                <a:spcPct val="120000"/>
              </a:lnSpc>
              <a:buSzPct val="100000"/>
              <a:buFont typeface="Webdings" panose="05030102010509060703" pitchFamily="18" charset="2"/>
              <a:buChar char=""/>
            </a:pPr>
            <a:r>
              <a:rPr lang="en-GB" sz="2400" dirty="0"/>
              <a:t>Utilizes one of the liquefaction technologies available</a:t>
            </a:r>
          </a:p>
          <a:p>
            <a:pPr marL="274320" lvl="1" indent="-274320">
              <a:lnSpc>
                <a:spcPct val="120000"/>
              </a:lnSpc>
              <a:buSzPct val="100000"/>
              <a:buFont typeface="Webdings" panose="05030102010509060703" pitchFamily="18" charset="2"/>
              <a:buChar char=""/>
            </a:pPr>
            <a:r>
              <a:rPr lang="en-GB" sz="2400" dirty="0"/>
              <a:t>Reference design </a:t>
            </a:r>
          </a:p>
          <a:p>
            <a:pPr marL="548640" lvl="1" indent="-2286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GB" sz="2400" dirty="0"/>
              <a:t>Typical conceptual and front-end engineering </a:t>
            </a:r>
            <a:br>
              <a:rPr lang="en-GB" sz="2400" dirty="0"/>
            </a:br>
            <a:r>
              <a:rPr lang="en-GB" sz="2400" dirty="0"/>
              <a:t>design (FEED) deliverables</a:t>
            </a:r>
          </a:p>
          <a:p>
            <a:pPr marL="548640" lvl="1" indent="-2286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GB" sz="2400" dirty="0"/>
              <a:t>Considered minimal intial overall facility needs</a:t>
            </a:r>
          </a:p>
          <a:p>
            <a:pPr marL="548640" lvl="1" indent="-2286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GB" sz="2400" dirty="0"/>
              <a:t>Layouts maximized modular content</a:t>
            </a:r>
          </a:p>
          <a:p>
            <a:pPr marL="548640" lvl="1" indent="-2286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GB" sz="2400" dirty="0"/>
              <a:t>Land-based but adaptable to marine facilities</a:t>
            </a:r>
          </a:p>
          <a:p>
            <a:pPr marL="548640" lvl="1" indent="-2286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Calibri" panose="020F0502020204030204" pitchFamily="34" charset="0"/>
              <a:buChar char="–"/>
            </a:pPr>
            <a:r>
              <a:rPr lang="en-GB" sz="2400" dirty="0"/>
              <a:t>Based on a readily available and understood feedstock ang climatic conditions</a:t>
            </a:r>
          </a:p>
          <a:p>
            <a:pPr marL="571500" lvl="2" indent="-342900">
              <a:lnSpc>
                <a:spcPct val="120000"/>
              </a:lnSpc>
              <a:buFont typeface="Webdings" panose="05030102010509060703" pitchFamily="18" charset="2"/>
              <a:buChar char=""/>
            </a:pPr>
            <a:endParaRPr lang="en-GB" sz="24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69900" y="29057"/>
            <a:ext cx="8255246" cy="958381"/>
          </a:xfrm>
        </p:spPr>
        <p:txBody>
          <a:bodyPr/>
          <a:lstStyle/>
          <a:p>
            <a:r>
              <a:rPr lang="en-GB" sz="2800" dirty="0"/>
              <a:t>Overview of Modular Mid-Scale LNG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6329205" y="3507702"/>
            <a:ext cx="287174" cy="210381"/>
          </a:xfrm>
          <a:prstGeom prst="rect">
            <a:avLst/>
          </a:prstGeom>
        </p:spPr>
      </p:pic>
      <p:pic>
        <p:nvPicPr>
          <p:cNvPr id="2" name="object 10">
            <a:extLst>
              <a:ext uri="{FF2B5EF4-FFF2-40B4-BE49-F238E27FC236}">
                <a16:creationId xmlns:a16="http://schemas.microsoft.com/office/drawing/2014/main" id="{49683197-F9A5-3300-8A3B-0CBA760F98CB}"/>
              </a:ext>
            </a:extLst>
          </p:cNvPr>
          <p:cNvPicPr/>
          <p:nvPr/>
        </p:nvPicPr>
        <p:blipFill rotWithShape="1">
          <a:blip r:embed="rId4" cstate="print"/>
          <a:srcRect t="9862" b="18227"/>
          <a:stretch/>
        </p:blipFill>
        <p:spPr>
          <a:xfrm>
            <a:off x="6226298" y="1094235"/>
            <a:ext cx="2917368" cy="11665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object 13">
            <a:extLst>
              <a:ext uri="{FF2B5EF4-FFF2-40B4-BE49-F238E27FC236}">
                <a16:creationId xmlns:a16="http://schemas.microsoft.com/office/drawing/2014/main" id="{43AE0E07-1E54-427C-7551-77AFF554A0F3}"/>
              </a:ext>
            </a:extLst>
          </p:cNvPr>
          <p:cNvPicPr/>
          <p:nvPr/>
        </p:nvPicPr>
        <p:blipFill rotWithShape="1">
          <a:blip r:embed="rId5" cstate="print"/>
          <a:srcRect t="606" b="36906"/>
          <a:stretch/>
        </p:blipFill>
        <p:spPr>
          <a:xfrm>
            <a:off x="6226298" y="2284212"/>
            <a:ext cx="2917702" cy="98149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object 12">
            <a:extLst>
              <a:ext uri="{FF2B5EF4-FFF2-40B4-BE49-F238E27FC236}">
                <a16:creationId xmlns:a16="http://schemas.microsoft.com/office/drawing/2014/main" id="{236AEB7B-78D5-C66B-02A0-495C70A0CD1F}"/>
              </a:ext>
            </a:extLst>
          </p:cNvPr>
          <p:cNvPicPr/>
          <p:nvPr/>
        </p:nvPicPr>
        <p:blipFill rotWithShape="1">
          <a:blip r:embed="rId6" cstate="print"/>
          <a:srcRect t="12461" b="17063"/>
          <a:stretch/>
        </p:blipFill>
        <p:spPr bwMode="auto">
          <a:xfrm>
            <a:off x="6226298" y="3300057"/>
            <a:ext cx="2917702" cy="1526493"/>
          </a:xfrm>
          <a:prstGeom prst="rect">
            <a:avLst/>
          </a:prstGeom>
          <a:ln w="28575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3FAF67E9-601A-BEDB-78E2-4B14FF8773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245338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B6CB36B7-12AE-D8F8-A15C-925AA7E2A3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Safety Features Incorporated in </a:t>
            </a:r>
            <a:br>
              <a:rPr lang="en-GB" dirty="0"/>
            </a:br>
            <a:r>
              <a:rPr lang="en-GB" dirty="0"/>
              <a:t>Reference Design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979A633E-A5E0-A204-88F8-A618A2F7BCB7}"/>
              </a:ext>
            </a:extLst>
          </p:cNvPr>
          <p:cNvSpPr txBox="1">
            <a:spLocks/>
          </p:cNvSpPr>
          <p:nvPr/>
        </p:nvSpPr>
        <p:spPr>
          <a:xfrm>
            <a:off x="313176" y="1148747"/>
            <a:ext cx="4962157" cy="36273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ebdings" panose="05030102010509060703" pitchFamily="18" charset="2"/>
              <a:buChar char=""/>
              <a:tabLst>
                <a:tab pos="1600200" algn="l"/>
              </a:tabLst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5715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–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800100" indent="-22542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1600200" algn="l"/>
              </a:tabLst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r>
              <a:rPr lang="en-GB" sz="2400" dirty="0"/>
              <a:t>Hazard identification initiated</a:t>
            </a:r>
          </a:p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r>
              <a:rPr lang="en-GB" sz="2400" dirty="0"/>
              <a:t>Safety features integral to the process design incorporated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dirty="0"/>
              <a:t>ISD concepts incorporation maximized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GB" sz="2000" dirty="0"/>
              <a:t>Preventive and mitigative measures in process design incorporated</a:t>
            </a:r>
          </a:p>
          <a:p>
            <a:pPr marL="342900" lvl="1" indent="-342900">
              <a:buSzPct val="100000"/>
              <a:buFont typeface="Webdings" panose="05030102010509060703" pitchFamily="18" charset="2"/>
              <a:buChar char=""/>
            </a:pPr>
            <a:r>
              <a:rPr lang="en-GB" sz="2400" dirty="0"/>
              <a:t>Other risk reduction measures</a:t>
            </a: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Calibri" panose="020F0502020204030204" pitchFamily="34" charset="0"/>
              <a:buChar char="–"/>
            </a:pPr>
            <a:r>
              <a:rPr lang="en-GB" dirty="0"/>
              <a:t>Need to be site specific</a:t>
            </a:r>
            <a:endParaRPr lang="en-GB" sz="2400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F88BC49-64A8-E634-085C-E4C4692C4262}"/>
              </a:ext>
            </a:extLst>
          </p:cNvPr>
          <p:cNvGrpSpPr/>
          <p:nvPr/>
        </p:nvGrpSpPr>
        <p:grpSpPr>
          <a:xfrm>
            <a:off x="7224644" y="3730125"/>
            <a:ext cx="1736026" cy="1265899"/>
            <a:chOff x="7285020" y="3418114"/>
            <a:chExt cx="1736026" cy="1265899"/>
          </a:xfrm>
        </p:grpSpPr>
        <p:sp>
          <p:nvSpPr>
            <p:cNvPr id="107" name="Text Box 10">
              <a:extLst>
                <a:ext uri="{FF2B5EF4-FFF2-40B4-BE49-F238E27FC236}">
                  <a16:creationId xmlns:a16="http://schemas.microsoft.com/office/drawing/2014/main" id="{AF5FCA76-795D-FA98-7E69-91A042D0AAA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308282" y="3709444"/>
              <a:ext cx="1712764" cy="883260"/>
            </a:xfrm>
            <a:prstGeom prst="rect">
              <a:avLst/>
            </a:prstGeom>
            <a:pattFill prst="ltDnDiag">
              <a:fgClr>
                <a:schemeClr val="tx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73152" tIns="64008" rIns="64008" bIns="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55563" indent="-55563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"/>
              </a:pPr>
              <a:endParaRPr lang="en-US" altLang="en-US" sz="1000" kern="10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51F47C9-C080-F1F9-B099-FD41200AAA9D}"/>
                </a:ext>
              </a:extLst>
            </p:cNvPr>
            <p:cNvSpPr txBox="1"/>
            <p:nvPr/>
          </p:nvSpPr>
          <p:spPr bwMode="gray">
            <a:xfrm>
              <a:off x="7308281" y="3418114"/>
              <a:ext cx="1712763" cy="297248"/>
            </a:xfrm>
            <a:prstGeom prst="rect">
              <a:avLst/>
            </a:prstGeom>
            <a:solidFill>
              <a:srgbClr val="F58025"/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AMINE</a:t>
              </a:r>
            </a:p>
          </p:txBody>
        </p:sp>
        <p:sp>
          <p:nvSpPr>
            <p:cNvPr id="109" name="Text Box 10">
              <a:extLst>
                <a:ext uri="{FF2B5EF4-FFF2-40B4-BE49-F238E27FC236}">
                  <a16:creationId xmlns:a16="http://schemas.microsoft.com/office/drawing/2014/main" id="{8FBC1DC9-7E76-4075-02EC-6F2D4D03CCF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285020" y="3716207"/>
              <a:ext cx="882538" cy="8029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chemeClr val="accent5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Corrosive to skin</a:t>
              </a:r>
            </a:p>
            <a:p>
              <a:pPr marL="112713" indent="-112713">
                <a:lnSpc>
                  <a:spcPct val="100000"/>
                </a:lnSpc>
                <a:buClr>
                  <a:schemeClr val="accent5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Toxic to environment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B932109-70B5-75DE-B603-1F86F81DE303}"/>
                </a:ext>
              </a:extLst>
            </p:cNvPr>
            <p:cNvSpPr/>
            <p:nvPr/>
          </p:nvSpPr>
          <p:spPr bwMode="gray">
            <a:xfrm>
              <a:off x="7308282" y="4592704"/>
              <a:ext cx="1712764" cy="9130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ource Sans Pro" panose="020B0503030403020204" pitchFamily="34" charset="0"/>
              </a:endParaRPr>
            </a:p>
          </p:txBody>
        </p:sp>
        <p:sp>
          <p:nvSpPr>
            <p:cNvPr id="111" name="Text Box 10">
              <a:extLst>
                <a:ext uri="{FF2B5EF4-FFF2-40B4-BE49-F238E27FC236}">
                  <a16:creationId xmlns:a16="http://schemas.microsoft.com/office/drawing/2014/main" id="{2B6EDA24-5271-9B17-5148-D77E8A7BE6B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075595" y="3709443"/>
              <a:ext cx="945451" cy="754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chemeClr val="accent5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Personnel impact</a:t>
              </a:r>
            </a:p>
            <a:p>
              <a:pPr marL="112713" indent="-112713">
                <a:lnSpc>
                  <a:spcPct val="100000"/>
                </a:lnSpc>
                <a:buClr>
                  <a:schemeClr val="accent5"/>
                </a:buClr>
                <a:buSzPct val="90000"/>
              </a:pPr>
              <a:r>
                <a:rPr lang="da-DK" altLang="en-US" sz="9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rPr>
                <a:t>Environmental Impact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478C68C6-BADB-6C54-176C-8F7AEBAFA421}"/>
                </a:ext>
              </a:extLst>
            </p:cNvPr>
            <p:cNvCxnSpPr/>
            <p:nvPr/>
          </p:nvCxnSpPr>
          <p:spPr>
            <a:xfrm>
              <a:off x="8094645" y="3770376"/>
              <a:ext cx="0" cy="6096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D334F70-3D06-5EDB-7EA8-F35C7774A0D5}"/>
              </a:ext>
            </a:extLst>
          </p:cNvPr>
          <p:cNvGrpSpPr/>
          <p:nvPr/>
        </p:nvGrpSpPr>
        <p:grpSpPr>
          <a:xfrm>
            <a:off x="7254775" y="2389050"/>
            <a:ext cx="1751731" cy="1277093"/>
            <a:chOff x="5523763" y="3418114"/>
            <a:chExt cx="1751731" cy="1277093"/>
          </a:xfrm>
        </p:grpSpPr>
        <p:sp>
          <p:nvSpPr>
            <p:cNvPr id="103" name="Text Box 10">
              <a:extLst>
                <a:ext uri="{FF2B5EF4-FFF2-40B4-BE49-F238E27FC236}">
                  <a16:creationId xmlns:a16="http://schemas.microsoft.com/office/drawing/2014/main" id="{951F2CBE-9B17-AE26-A4E0-53C2F5079E5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529829" y="3709444"/>
              <a:ext cx="1712764" cy="883260"/>
            </a:xfrm>
            <a:prstGeom prst="rect">
              <a:avLst/>
            </a:prstGeom>
            <a:pattFill prst="ltDnDiag">
              <a:fgClr>
                <a:schemeClr val="tx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73152" tIns="64008" rIns="64008" bIns="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55563" indent="-55563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"/>
              </a:pPr>
              <a:endParaRPr lang="en-US" altLang="en-US" sz="1000" kern="10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BBEF283-7429-CE0D-E32C-882E0E950973}"/>
                </a:ext>
              </a:extLst>
            </p:cNvPr>
            <p:cNvSpPr txBox="1"/>
            <p:nvPr/>
          </p:nvSpPr>
          <p:spPr bwMode="gray">
            <a:xfrm>
              <a:off x="5529829" y="3418114"/>
              <a:ext cx="1712764" cy="297248"/>
            </a:xfrm>
            <a:prstGeom prst="rect">
              <a:avLst/>
            </a:prstGeom>
            <a:solidFill>
              <a:srgbClr val="7A68AE"/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HEAVY HC</a:t>
              </a:r>
            </a:p>
          </p:txBody>
        </p:sp>
        <p:sp>
          <p:nvSpPr>
            <p:cNvPr id="105" name="Text Box 10">
              <a:extLst>
                <a:ext uri="{FF2B5EF4-FFF2-40B4-BE49-F238E27FC236}">
                  <a16:creationId xmlns:a16="http://schemas.microsoft.com/office/drawing/2014/main" id="{311EAAF1-A3B6-ECA5-CC6B-5BCDA1ACF5F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529831" y="3715363"/>
              <a:ext cx="901701" cy="6096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7A68AE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Flammable liquid</a:t>
              </a:r>
            </a:p>
            <a:p>
              <a:pPr marL="112713" indent="-112713">
                <a:lnSpc>
                  <a:spcPct val="100000"/>
                </a:lnSpc>
                <a:buClr>
                  <a:srgbClr val="7A68AE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Harmful to environment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22C2DD-A721-E7EA-E72A-9D73BE4B55B9}"/>
                </a:ext>
              </a:extLst>
            </p:cNvPr>
            <p:cNvSpPr/>
            <p:nvPr/>
          </p:nvSpPr>
          <p:spPr bwMode="gray">
            <a:xfrm>
              <a:off x="5523763" y="4603898"/>
              <a:ext cx="1712764" cy="9130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ource Sans Pro" panose="020B0503030403020204" pitchFamily="34" charset="0"/>
              </a:endParaRPr>
            </a:p>
          </p:txBody>
        </p:sp>
        <p:sp>
          <p:nvSpPr>
            <p:cNvPr id="113" name="Text Box 10">
              <a:extLst>
                <a:ext uri="{FF2B5EF4-FFF2-40B4-BE49-F238E27FC236}">
                  <a16:creationId xmlns:a16="http://schemas.microsoft.com/office/drawing/2014/main" id="{AF5EA672-F188-A29F-F65F-A18E7AAE6BC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319584" y="3716207"/>
              <a:ext cx="955910" cy="6787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7A68AE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Fire</a:t>
              </a:r>
              <a:br>
                <a:rPr lang="da-DK" altLang="en-US" sz="900" kern="600" spc="-40" dirty="0">
                  <a:latin typeface="Source Sans Pro" panose="020B0503030403020204" pitchFamily="34" charset="0"/>
                </a:rPr>
              </a:br>
              <a:endParaRPr lang="da-DK" altLang="en-US" sz="900" kern="600" spc="-40" dirty="0">
                <a:latin typeface="Source Sans Pro" panose="020B0503030403020204" pitchFamily="34" charset="0"/>
              </a:endParaRPr>
            </a:p>
            <a:p>
              <a:pPr marL="112713" indent="-112713">
                <a:lnSpc>
                  <a:spcPct val="100000"/>
                </a:lnSpc>
                <a:buClr>
                  <a:srgbClr val="7A68AE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Environmental impact</a:t>
              </a:r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150E174-E303-7D3D-AF72-A74DE98B0347}"/>
                </a:ext>
              </a:extLst>
            </p:cNvPr>
            <p:cNvCxnSpPr/>
            <p:nvPr/>
          </p:nvCxnSpPr>
          <p:spPr>
            <a:xfrm>
              <a:off x="6348392" y="3785402"/>
              <a:ext cx="0" cy="609600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A843662-0D03-6AD0-9AC9-2FC2F01D5B55}"/>
              </a:ext>
            </a:extLst>
          </p:cNvPr>
          <p:cNvGrpSpPr/>
          <p:nvPr/>
        </p:nvGrpSpPr>
        <p:grpSpPr>
          <a:xfrm>
            <a:off x="5458664" y="2389050"/>
            <a:ext cx="1723894" cy="1273580"/>
            <a:chOff x="3751376" y="3418114"/>
            <a:chExt cx="1723894" cy="127358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54539CF-9EBB-D9C8-2BDD-E51B6D433D33}"/>
                </a:ext>
              </a:extLst>
            </p:cNvPr>
            <p:cNvGrpSpPr/>
            <p:nvPr/>
          </p:nvGrpSpPr>
          <p:grpSpPr bwMode="gray">
            <a:xfrm>
              <a:off x="3751377" y="3418114"/>
              <a:ext cx="1712765" cy="1196813"/>
              <a:chOff x="3709039" y="2086927"/>
              <a:chExt cx="1712765" cy="1154163"/>
            </a:xfrm>
          </p:grpSpPr>
          <p:sp>
            <p:nvSpPr>
              <p:cNvPr id="122" name="Text Box 10">
                <a:extLst>
                  <a:ext uri="{FF2B5EF4-FFF2-40B4-BE49-F238E27FC236}">
                    <a16:creationId xmlns:a16="http://schemas.microsoft.com/office/drawing/2014/main" id="{C6CA4F5C-02EA-ADCF-7696-60D89DF20E9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709040" y="2367875"/>
                <a:ext cx="1712764" cy="873215"/>
              </a:xfrm>
              <a:prstGeom prst="rect">
                <a:avLst/>
              </a:prstGeom>
              <a:pattFill prst="ltDnDiag">
                <a:fgClr>
                  <a:schemeClr val="tx1">
                    <a:lumMod val="20000"/>
                    <a:lumOff val="80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wrap="square" lIns="73152" tIns="64008" rIns="64008" bIns="0">
                <a:noAutofit/>
              </a:bodyPr>
              <a:lstStyle>
                <a:lvl1pPr marL="127000" indent="-1270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Font typeface="Arial" pitchFamily="34" charset="0"/>
                  <a:buChar char="♦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55563" indent="-55563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90000"/>
                  <a:buFont typeface="Wingdings 3" panose="05040102010807070707" pitchFamily="18" charset="2"/>
                  <a:buChar char=""/>
                </a:pPr>
                <a:endParaRPr lang="en-US" altLang="en-US" sz="1000" kern="100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AA5D2CA0-7BB5-CB1E-DE9B-768180E6E19B}"/>
                  </a:ext>
                </a:extLst>
              </p:cNvPr>
              <p:cNvSpPr txBox="1"/>
              <p:nvPr/>
            </p:nvSpPr>
            <p:spPr bwMode="gray">
              <a:xfrm>
                <a:off x="3709039" y="2086927"/>
                <a:ext cx="1712763" cy="286655"/>
              </a:xfrm>
              <a:prstGeom prst="rect">
                <a:avLst/>
              </a:prstGeom>
              <a:solidFill>
                <a:srgbClr val="FFC425"/>
              </a:solidFill>
            </p:spPr>
            <p:txBody>
              <a:bodyPr wrap="square" lIns="0" tIns="45720" rIns="0" bIns="0" rtlCol="0" anchor="ctr" anchorCtr="0">
                <a:no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n-US" sz="1200" b="1" dirty="0">
                    <a:solidFill>
                      <a:schemeClr val="bg1"/>
                    </a:solidFill>
                    <a:latin typeface="Source Sans Pro" panose="020B0503030403020204" pitchFamily="34" charset="0"/>
                  </a:rPr>
                  <a:t>REFRIGERANT</a:t>
                </a:r>
              </a:p>
            </p:txBody>
          </p:sp>
          <p:sp>
            <p:nvSpPr>
              <p:cNvPr id="124" name="Text Box 10">
                <a:extLst>
                  <a:ext uri="{FF2B5EF4-FFF2-40B4-BE49-F238E27FC236}">
                    <a16:creationId xmlns:a16="http://schemas.microsoft.com/office/drawing/2014/main" id="{FDC7F840-1B37-1206-7F03-DCAA5E93AEC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3709140" y="2374397"/>
                <a:ext cx="847492" cy="8666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91440" rIns="91440" bIns="182880">
                <a:noAutofit/>
              </a:bodyPr>
              <a:lstStyle>
                <a:defPPr>
                  <a:defRPr lang="en-US"/>
                </a:defPPr>
                <a:lvl1pPr marL="55563" indent="-55563" defTabSz="1019175" eaLnBrk="0" hangingPunct="0">
                  <a:lnSpc>
                    <a:spcPts val="900"/>
                  </a:lnSpc>
                  <a:spcBef>
                    <a:spcPct val="0"/>
                  </a:spcBef>
                  <a:spcAft>
                    <a:spcPts val="100"/>
                  </a:spcAft>
                  <a:buClr>
                    <a:schemeClr val="accent1"/>
                  </a:buClr>
                  <a:buSzPct val="100000"/>
                  <a:buFont typeface="Wingdings 3" panose="05040102010807070707" pitchFamily="18" charset="2"/>
                  <a:buChar char=""/>
                  <a:defRPr sz="700" kern="1000">
                    <a:solidFill>
                      <a:schemeClr val="tx1">
                        <a:lumMod val="75000"/>
                      </a:schemeClr>
                    </a:solidFill>
                    <a:cs typeface="Times New Roman" pitchFamily="18" charset="0"/>
                  </a:defRPr>
                </a:lvl1pPr>
                <a:lvl2pPr marL="742950" indent="-28575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600">
                    <a:latin typeface="Arial" pitchFamily="34" charset="0"/>
                    <a:cs typeface="Arial" pitchFamily="34" charset="0"/>
                  </a:defRPr>
                </a:lvl2pPr>
                <a:lvl3pPr marL="11430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•"/>
                  <a:defRPr sz="1600">
                    <a:latin typeface="Arial" pitchFamily="34" charset="0"/>
                    <a:cs typeface="Arial" pitchFamily="34" charset="0"/>
                  </a:defRPr>
                </a:lvl3pPr>
                <a:lvl4pPr marL="16002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–"/>
                  <a:defRPr sz="1400">
                    <a:latin typeface="Arial" pitchFamily="34" charset="0"/>
                    <a:cs typeface="Arial" pitchFamily="34" charset="0"/>
                  </a:defRPr>
                </a:lvl4pPr>
                <a:lvl5pPr marL="2057400" indent="-228600" defTabSz="1019175" eaLnBrk="0" hangingPunct="0">
                  <a:spcBef>
                    <a:spcPts val="300"/>
                  </a:spcBef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1019175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rgbClr val="0096D7"/>
                  </a:buClr>
                  <a:buChar char="»"/>
                  <a:defRPr sz="1400"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112713" indent="-112713">
                  <a:lnSpc>
                    <a:spcPct val="100000"/>
                  </a:lnSpc>
                  <a:buClr>
                    <a:srgbClr val="FFC425"/>
                  </a:buClr>
                  <a:buSzPct val="90000"/>
                </a:pPr>
                <a:r>
                  <a:rPr lang="da-DK" altLang="en-US" sz="900" kern="600" spc="-40" dirty="0">
                    <a:latin typeface="Source Sans Pro" panose="020B0503030403020204" pitchFamily="34" charset="0"/>
                  </a:rPr>
                  <a:t>Flammable liquid/vapor</a:t>
                </a:r>
              </a:p>
              <a:p>
                <a:pPr marL="112713" indent="-112713">
                  <a:lnSpc>
                    <a:spcPct val="100000"/>
                  </a:lnSpc>
                  <a:buClr>
                    <a:srgbClr val="FFC425"/>
                  </a:buClr>
                  <a:buSzPct val="90000"/>
                </a:pPr>
                <a:r>
                  <a:rPr lang="da-DK" altLang="en-US" sz="900" kern="600" spc="-40" dirty="0">
                    <a:solidFill>
                      <a:schemeClr val="tx1">
                        <a:lumMod val="75000"/>
                      </a:schemeClr>
                    </a:solidFill>
                    <a:latin typeface="Source Sans Pro" panose="020B0503030403020204" pitchFamily="34" charset="0"/>
                    <a:cs typeface="Times New Roman" pitchFamily="18" charset="0"/>
                  </a:rPr>
                  <a:t>Low temperature</a:t>
                </a:r>
              </a:p>
              <a:p>
                <a:pPr marL="112713" indent="-112713">
                  <a:lnSpc>
                    <a:spcPct val="100000"/>
                  </a:lnSpc>
                  <a:buClr>
                    <a:srgbClr val="FFC425"/>
                  </a:buClr>
                  <a:buSzPct val="90000"/>
                </a:pPr>
                <a:r>
                  <a:rPr lang="da-DK" altLang="en-US" sz="900" kern="600" spc="-40" dirty="0">
                    <a:latin typeface="Source Sans Pro" panose="020B0503030403020204" pitchFamily="34" charset="0"/>
                  </a:rPr>
                  <a:t>Asphyxiant</a:t>
                </a:r>
                <a:endParaRPr lang="da-DK" altLang="en-US" sz="9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115" name="Text Box 10">
              <a:extLst>
                <a:ext uri="{FF2B5EF4-FFF2-40B4-BE49-F238E27FC236}">
                  <a16:creationId xmlns:a16="http://schemas.microsoft.com/office/drawing/2014/main" id="{74494DB5-2002-D393-C68D-01C3DF31C03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595792" y="3709444"/>
              <a:ext cx="879478" cy="8987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18288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FFC425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Fire, VCE, BLEVE</a:t>
              </a:r>
            </a:p>
            <a:p>
              <a:pPr marL="112713" indent="-112713">
                <a:lnSpc>
                  <a:spcPct val="100000"/>
                </a:lnSpc>
                <a:buClr>
                  <a:srgbClr val="FFC425"/>
                </a:buClr>
                <a:buSzPct val="90000"/>
              </a:pPr>
              <a:r>
                <a:rPr lang="da-DK" altLang="en-US" sz="9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rPr>
                <a:t>Personnel impact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6330E08-5523-1B86-006A-23E372548B75}"/>
                </a:ext>
              </a:extLst>
            </p:cNvPr>
            <p:cNvSpPr/>
            <p:nvPr/>
          </p:nvSpPr>
          <p:spPr bwMode="gray">
            <a:xfrm>
              <a:off x="3751376" y="4600385"/>
              <a:ext cx="1712764" cy="9130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ource Sans Pro" panose="020B0503030403020204" pitchFamily="34" charset="0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C5A514-8BAB-5F75-9686-EF15CDFB576D}"/>
                </a:ext>
              </a:extLst>
            </p:cNvPr>
            <p:cNvCxnSpPr>
              <a:cxnSpLocks/>
            </p:cNvCxnSpPr>
            <p:nvPr/>
          </p:nvCxnSpPr>
          <p:spPr>
            <a:xfrm>
              <a:off x="4595792" y="3785402"/>
              <a:ext cx="0" cy="763339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4427A5E-0896-A5E0-6751-D21255A04DBF}"/>
              </a:ext>
            </a:extLst>
          </p:cNvPr>
          <p:cNvGrpSpPr/>
          <p:nvPr/>
        </p:nvGrpSpPr>
        <p:grpSpPr>
          <a:xfrm>
            <a:off x="7246334" y="1063581"/>
            <a:ext cx="1749744" cy="1273579"/>
            <a:chOff x="1972926" y="3418114"/>
            <a:chExt cx="1749744" cy="1273579"/>
          </a:xfrm>
        </p:grpSpPr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5B007036-51B4-1BE4-7EDF-B5EA695B79A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72926" y="3709444"/>
              <a:ext cx="1712764" cy="905484"/>
            </a:xfrm>
            <a:prstGeom prst="rect">
              <a:avLst/>
            </a:prstGeom>
            <a:pattFill prst="ltDnDiag">
              <a:fgClr>
                <a:schemeClr val="tx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73152" tIns="64008" rIns="64008" bIns="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55563" indent="-55563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"/>
              </a:pPr>
              <a:endParaRPr lang="en-US" altLang="en-US" sz="1000" kern="10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ABE92C-2C50-C4BB-42F7-1C212E952E2B}"/>
                </a:ext>
              </a:extLst>
            </p:cNvPr>
            <p:cNvSpPr txBox="1"/>
            <p:nvPr/>
          </p:nvSpPr>
          <p:spPr bwMode="gray">
            <a:xfrm>
              <a:off x="1972926" y="3418114"/>
              <a:ext cx="1712764" cy="297248"/>
            </a:xfrm>
            <a:prstGeom prst="rect">
              <a:avLst/>
            </a:prstGeom>
            <a:solidFill>
              <a:srgbClr val="4AAA42"/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LIQUEFIED NATURAL GAS</a:t>
              </a:r>
            </a:p>
          </p:txBody>
        </p:sp>
        <p:sp>
          <p:nvSpPr>
            <p:cNvPr id="27" name="Text Box 10">
              <a:extLst>
                <a:ext uri="{FF2B5EF4-FFF2-40B4-BE49-F238E27FC236}">
                  <a16:creationId xmlns:a16="http://schemas.microsoft.com/office/drawing/2014/main" id="{2C9796C3-441A-BDDD-408F-4119469579B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72929" y="3715364"/>
              <a:ext cx="913278" cy="8995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Flammable liquid/vapor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Cryogenic temperature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da-DK" altLang="en-US" sz="9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rPr>
                <a:t>Asphyxiant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3BD2180-5C9E-FAD4-B533-359909133489}"/>
                </a:ext>
              </a:extLst>
            </p:cNvPr>
            <p:cNvSpPr/>
            <p:nvPr/>
          </p:nvSpPr>
          <p:spPr bwMode="gray">
            <a:xfrm>
              <a:off x="1974498" y="4600384"/>
              <a:ext cx="1712764" cy="9130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ource Sans Pro" panose="020B0503030403020204" pitchFamily="34" charset="0"/>
              </a:endParaRPr>
            </a:p>
          </p:txBody>
        </p:sp>
        <p:sp>
          <p:nvSpPr>
            <p:cNvPr id="118" name="Text Box 10">
              <a:extLst>
                <a:ext uri="{FF2B5EF4-FFF2-40B4-BE49-F238E27FC236}">
                  <a16:creationId xmlns:a16="http://schemas.microsoft.com/office/drawing/2014/main" id="{7FC54195-6844-20CA-A5D9-72A9C6CF1E9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10746" y="3687220"/>
              <a:ext cx="911924" cy="9054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Fire, VCE, BLEVE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Asset  impact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Personnel impact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DDA49544-C37E-C0E8-B526-68D067CAFFBE}"/>
                </a:ext>
              </a:extLst>
            </p:cNvPr>
            <p:cNvCxnSpPr>
              <a:cxnSpLocks/>
            </p:cNvCxnSpPr>
            <p:nvPr/>
          </p:nvCxnSpPr>
          <p:spPr>
            <a:xfrm>
              <a:off x="2801218" y="3777134"/>
              <a:ext cx="0" cy="763339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4840F9D-E6CD-8B83-D669-1C33CAD509A9}"/>
              </a:ext>
            </a:extLst>
          </p:cNvPr>
          <p:cNvGrpSpPr/>
          <p:nvPr/>
        </p:nvGrpSpPr>
        <p:grpSpPr>
          <a:xfrm>
            <a:off x="5464687" y="1063581"/>
            <a:ext cx="1717871" cy="1265898"/>
            <a:chOff x="174000" y="3418114"/>
            <a:chExt cx="1717871" cy="1265898"/>
          </a:xfrm>
        </p:grpSpPr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556A33DD-669A-DCBC-98D6-3FFDF13CDA2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9107" y="3709444"/>
              <a:ext cx="1712764" cy="894454"/>
            </a:xfrm>
            <a:prstGeom prst="rect">
              <a:avLst/>
            </a:prstGeom>
            <a:pattFill prst="ltDnDiag">
              <a:fgClr>
                <a:schemeClr val="tx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73152" tIns="64008" rIns="64008" bIns="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55563" indent="-55563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"/>
              </a:pPr>
              <a:endParaRPr lang="en-US" altLang="en-US" sz="1000" kern="10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1C7DCD-B9C0-039B-6C0D-84CB2FFFFA39}"/>
                </a:ext>
              </a:extLst>
            </p:cNvPr>
            <p:cNvSpPr txBox="1"/>
            <p:nvPr/>
          </p:nvSpPr>
          <p:spPr bwMode="gray">
            <a:xfrm>
              <a:off x="179107" y="3418114"/>
              <a:ext cx="1712764" cy="297248"/>
            </a:xfrm>
            <a:prstGeom prst="rect">
              <a:avLst/>
            </a:prstGeom>
            <a:solidFill>
              <a:srgbClr val="0096D7"/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12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NATURAL GAS</a:t>
              </a:r>
            </a:p>
          </p:txBody>
        </p:sp>
        <p:sp>
          <p:nvSpPr>
            <p:cNvPr id="20" name="Text Box 10">
              <a:extLst>
                <a:ext uri="{FF2B5EF4-FFF2-40B4-BE49-F238E27FC236}">
                  <a16:creationId xmlns:a16="http://schemas.microsoft.com/office/drawing/2014/main" id="{1B6907C5-488B-D9FE-F6C5-BBB8CA6664D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9107" y="3715363"/>
              <a:ext cx="851275" cy="888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r>
                <a:rPr lang="da-DK" altLang="en-US" sz="9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rPr>
                <a:t>Flammable vapor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BD11826-631E-C497-F9FD-A0A47ADBB843}"/>
                </a:ext>
              </a:extLst>
            </p:cNvPr>
            <p:cNvSpPr/>
            <p:nvPr/>
          </p:nvSpPr>
          <p:spPr bwMode="gray">
            <a:xfrm>
              <a:off x="174000" y="4592703"/>
              <a:ext cx="1712764" cy="9130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ource Sans Pro" panose="020B0503030403020204" pitchFamily="34" charset="0"/>
              </a:endParaRPr>
            </a:p>
          </p:txBody>
        </p:sp>
        <p:sp>
          <p:nvSpPr>
            <p:cNvPr id="120" name="Text Box 10">
              <a:extLst>
                <a:ext uri="{FF2B5EF4-FFF2-40B4-BE49-F238E27FC236}">
                  <a16:creationId xmlns:a16="http://schemas.microsoft.com/office/drawing/2014/main" id="{4653892F-FDF7-34B0-72FC-46466F438F3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30382" y="3715363"/>
              <a:ext cx="851275" cy="8885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spcBef>
                  <a:spcPct val="0"/>
                </a:spcBef>
                <a:spcAft>
                  <a:spcPts val="100"/>
                </a:spcAft>
                <a:buSzPct val="90000"/>
                <a:buFont typeface="Wingdings 3" panose="05040102010807070707" pitchFamily="18" charset="2"/>
                <a:buChar char=""/>
              </a:pPr>
              <a:r>
                <a:rPr lang="da-DK" altLang="en-US" sz="900" kern="600" spc="-40" dirty="0">
                  <a:solidFill>
                    <a:schemeClr val="tx1">
                      <a:lumMod val="75000"/>
                    </a:schemeClr>
                  </a:solidFill>
                  <a:latin typeface="Source Sans Pro" panose="020B0503030403020204" pitchFamily="34" charset="0"/>
                  <a:cs typeface="Times New Roman" pitchFamily="18" charset="0"/>
                </a:rPr>
                <a:t>Fire, VCE</a:t>
              </a:r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3DBF03B-1989-A2C1-A3DF-67F005082755}"/>
                </a:ext>
              </a:extLst>
            </p:cNvPr>
            <p:cNvCxnSpPr>
              <a:cxnSpLocks/>
            </p:cNvCxnSpPr>
            <p:nvPr/>
          </p:nvCxnSpPr>
          <p:spPr>
            <a:xfrm>
              <a:off x="997930" y="3785402"/>
              <a:ext cx="0" cy="763339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432F4E3-B4DB-DC08-9EF2-B9BEB617D9CE}"/>
              </a:ext>
            </a:extLst>
          </p:cNvPr>
          <p:cNvGrpSpPr/>
          <p:nvPr/>
        </p:nvGrpSpPr>
        <p:grpSpPr>
          <a:xfrm>
            <a:off x="5458330" y="3730125"/>
            <a:ext cx="1749744" cy="1273579"/>
            <a:chOff x="1972926" y="3418114"/>
            <a:chExt cx="1749744" cy="1273579"/>
          </a:xfrm>
        </p:grpSpPr>
        <p:sp>
          <p:nvSpPr>
            <p:cNvPr id="131" name="Text Box 10">
              <a:extLst>
                <a:ext uri="{FF2B5EF4-FFF2-40B4-BE49-F238E27FC236}">
                  <a16:creationId xmlns:a16="http://schemas.microsoft.com/office/drawing/2014/main" id="{9D5E7436-BA32-B608-FA27-795D63D4028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72926" y="3709444"/>
              <a:ext cx="1712764" cy="905484"/>
            </a:xfrm>
            <a:prstGeom prst="rect">
              <a:avLst/>
            </a:prstGeom>
            <a:pattFill prst="ltDnDiag">
              <a:fgClr>
                <a:schemeClr val="tx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</p:spPr>
          <p:txBody>
            <a:bodyPr wrap="square" lIns="73152" tIns="64008" rIns="64008" bIns="0">
              <a:noAutofit/>
            </a:bodyPr>
            <a:lstStyle>
              <a:lvl1pPr marL="127000" indent="-127000" defTabSz="1019175" eaLnBrk="0" hangingPunct="0">
                <a:spcBef>
                  <a:spcPts val="300"/>
                </a:spcBef>
                <a:buClr>
                  <a:srgbClr val="0096D7"/>
                </a:buClr>
                <a:buFont typeface="Arial" pitchFamily="34" charset="0"/>
                <a:buChar char="♦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55563" indent="-55563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90000"/>
                <a:buFont typeface="Wingdings 3" panose="05040102010807070707" pitchFamily="18" charset="2"/>
                <a:buChar char=""/>
              </a:pPr>
              <a:endParaRPr lang="en-US" altLang="en-US" sz="1000" kern="100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B25EAE3-FBA4-EBA4-DB3A-E261A6A371B6}"/>
                </a:ext>
              </a:extLst>
            </p:cNvPr>
            <p:cNvSpPr txBox="1"/>
            <p:nvPr/>
          </p:nvSpPr>
          <p:spPr bwMode="gray">
            <a:xfrm>
              <a:off x="1972926" y="3418114"/>
              <a:ext cx="1712764" cy="297248"/>
            </a:xfrm>
            <a:prstGeom prst="rect">
              <a:avLst/>
            </a:prstGeom>
            <a:solidFill>
              <a:srgbClr val="4CD0BB"/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en-US" sz="1100" b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HYDROGEN SULFIDE</a:t>
              </a:r>
            </a:p>
          </p:txBody>
        </p:sp>
        <p:sp>
          <p:nvSpPr>
            <p:cNvPr id="133" name="Text Box 10">
              <a:extLst>
                <a:ext uri="{FF2B5EF4-FFF2-40B4-BE49-F238E27FC236}">
                  <a16:creationId xmlns:a16="http://schemas.microsoft.com/office/drawing/2014/main" id="{FD7B7F19-EEB3-302C-7A15-468F38F9A9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72929" y="3715364"/>
              <a:ext cx="913278" cy="8995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Acute toxic gas</a:t>
              </a:r>
            </a:p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AC37504-A1B5-8CB6-7A2E-97F0A4B06BFB}"/>
                </a:ext>
              </a:extLst>
            </p:cNvPr>
            <p:cNvSpPr/>
            <p:nvPr/>
          </p:nvSpPr>
          <p:spPr bwMode="gray">
            <a:xfrm>
              <a:off x="1974498" y="4600384"/>
              <a:ext cx="1712764" cy="91309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Source Sans Pro" panose="020B0503030403020204" pitchFamily="34" charset="0"/>
              </a:endParaRPr>
            </a:p>
          </p:txBody>
        </p:sp>
        <p:sp>
          <p:nvSpPr>
            <p:cNvPr id="135" name="Text Box 10">
              <a:extLst>
                <a:ext uri="{FF2B5EF4-FFF2-40B4-BE49-F238E27FC236}">
                  <a16:creationId xmlns:a16="http://schemas.microsoft.com/office/drawing/2014/main" id="{8DC4FB36-98A2-B441-3640-03DAAD74EEF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810746" y="3687220"/>
              <a:ext cx="911924" cy="9054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91440" rIns="91440" bIns="91440">
              <a:noAutofit/>
            </a:bodyPr>
            <a:lstStyle>
              <a:defPPr>
                <a:defRPr lang="en-US"/>
              </a:defPPr>
              <a:lvl1pPr marL="55563" indent="-55563" defTabSz="1019175" eaLnBrk="0" hangingPunct="0">
                <a:lnSpc>
                  <a:spcPts val="900"/>
                </a:lnSpc>
                <a:spcBef>
                  <a:spcPct val="0"/>
                </a:spcBef>
                <a:spcAft>
                  <a:spcPts val="100"/>
                </a:spcAft>
                <a:buClr>
                  <a:schemeClr val="accent1"/>
                </a:buClr>
                <a:buSzPct val="100000"/>
                <a:buFont typeface="Wingdings 3" panose="05040102010807070707" pitchFamily="18" charset="2"/>
                <a:buChar char=""/>
                <a:defRPr sz="700" kern="1000">
                  <a:solidFill>
                    <a:schemeClr val="tx1">
                      <a:lumMod val="75000"/>
                    </a:schemeClr>
                  </a:solidFill>
                  <a:cs typeface="Times New Roman" pitchFamily="18" charset="0"/>
                </a:defRPr>
              </a:lvl1pPr>
              <a:lvl2pPr marL="742950" indent="-28575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600">
                  <a:latin typeface="Arial" pitchFamily="34" charset="0"/>
                  <a:cs typeface="Arial" pitchFamily="34" charset="0"/>
                </a:defRPr>
              </a:lvl2pPr>
              <a:lvl3pPr marL="11430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•"/>
                <a:defRPr sz="1600">
                  <a:latin typeface="Arial" pitchFamily="34" charset="0"/>
                  <a:cs typeface="Arial" pitchFamily="34" charset="0"/>
                </a:defRPr>
              </a:lvl3pPr>
              <a:lvl4pPr marL="16002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–"/>
                <a:defRPr sz="1400">
                  <a:latin typeface="Arial" pitchFamily="34" charset="0"/>
                  <a:cs typeface="Arial" pitchFamily="34" charset="0"/>
                </a:defRPr>
              </a:lvl4pPr>
              <a:lvl5pPr marL="2057400" indent="-228600" defTabSz="1019175" eaLnBrk="0" hangingPunct="0">
                <a:spcBef>
                  <a:spcPts val="300"/>
                </a:spcBef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5pPr>
              <a:lvl6pPr marL="25146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6pPr>
              <a:lvl7pPr marL="29718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7pPr>
              <a:lvl8pPr marL="34290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8pPr>
              <a:lvl9pPr marL="3886200" indent="-228600" defTabSz="1019175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0096D7"/>
                </a:buClr>
                <a:buChar char="»"/>
                <a:defRPr sz="1400">
                  <a:latin typeface="Arial" pitchFamily="34" charset="0"/>
                  <a:cs typeface="Arial" pitchFamily="34" charset="0"/>
                </a:defRPr>
              </a:lvl9pPr>
            </a:lstStyle>
            <a:p>
              <a:pPr marL="112713" indent="-112713">
                <a:lnSpc>
                  <a:spcPct val="100000"/>
                </a:lnSpc>
                <a:buClr>
                  <a:srgbClr val="4AAA42"/>
                </a:buClr>
                <a:buSzPct val="90000"/>
              </a:pPr>
              <a:r>
                <a:rPr lang="da-DK" altLang="en-US" sz="900" kern="600" spc="-40" dirty="0">
                  <a:latin typeface="Source Sans Pro" panose="020B0503030403020204" pitchFamily="34" charset="0"/>
                </a:rPr>
                <a:t>Personnel exposure to toxic gas</a:t>
              </a:r>
              <a:endParaRPr lang="da-DK" altLang="en-US" sz="1050" kern="600" spc="-40" dirty="0">
                <a:solidFill>
                  <a:schemeClr val="tx1">
                    <a:lumMod val="75000"/>
                  </a:schemeClr>
                </a:solidFill>
                <a:latin typeface="Source Sans Pro" panose="020B0503030403020204" pitchFamily="34" charset="0"/>
                <a:cs typeface="Times New Roman" pitchFamily="18" charset="0"/>
              </a:endParaRPr>
            </a:p>
          </p:txBody>
        </p: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3B042A70-1683-44EC-EE99-7147F768EE56}"/>
                </a:ext>
              </a:extLst>
            </p:cNvPr>
            <p:cNvCxnSpPr>
              <a:cxnSpLocks/>
            </p:cNvCxnSpPr>
            <p:nvPr/>
          </p:nvCxnSpPr>
          <p:spPr>
            <a:xfrm>
              <a:off x="2801218" y="3777134"/>
              <a:ext cx="0" cy="763339"/>
            </a:xfrm>
            <a:prstGeom prst="lin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752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 During the Replication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5B052-591F-0DEC-3FE1-043CDBC09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1437" y="1261077"/>
            <a:ext cx="6313275" cy="32831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21BBEE-44AC-4561-2F41-312911716DCA}"/>
              </a:ext>
            </a:extLst>
          </p:cNvPr>
          <p:cNvSpPr txBox="1"/>
          <p:nvPr/>
        </p:nvSpPr>
        <p:spPr>
          <a:xfrm>
            <a:off x="1514475" y="1656171"/>
            <a:ext cx="301942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</a:rPr>
              <a:t>To copy?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</a:rPr>
              <a:t>or 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latin typeface="Source Sans Pro" panose="020B0503030403020204" pitchFamily="34" charset="0"/>
            </a:endParaRP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</a:rPr>
              <a:t>Not to copy?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B503C36-A018-22BD-E103-5AFFA44C86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r>
              <a:rPr lang="en-US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03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7B678-D0FD-01C8-3B65-F6467AB4F0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Risk Management during the Base Design Development and Replication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CC146C-6EB6-DBA7-7FFC-58418FE60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625" y="1137278"/>
            <a:ext cx="5348749" cy="35785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77F459-8B97-594E-C05B-944A141AE8EA}"/>
              </a:ext>
            </a:extLst>
          </p:cNvPr>
          <p:cNvSpPr/>
          <p:nvPr/>
        </p:nvSpPr>
        <p:spPr>
          <a:xfrm>
            <a:off x="3590926" y="1352550"/>
            <a:ext cx="1943100" cy="647700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72887B-286E-1E92-1BBD-BB8BA0281A4D}"/>
              </a:ext>
            </a:extLst>
          </p:cNvPr>
          <p:cNvSpPr/>
          <p:nvPr/>
        </p:nvSpPr>
        <p:spPr>
          <a:xfrm>
            <a:off x="3600449" y="2090859"/>
            <a:ext cx="1943100" cy="1709616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prstClr val="white"/>
              </a:solidFill>
            </a:endParaRP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60B12C4C-FAE2-DE7D-763B-8845ACA47F23}"/>
              </a:ext>
            </a:extLst>
          </p:cNvPr>
          <p:cNvSpPr/>
          <p:nvPr/>
        </p:nvSpPr>
        <p:spPr>
          <a:xfrm>
            <a:off x="6560399" y="1137278"/>
            <a:ext cx="2296886" cy="539122"/>
          </a:xfrm>
          <a:prstGeom prst="borderCallout1">
            <a:avLst>
              <a:gd name="adj1" fmla="val 55095"/>
              <a:gd name="adj2" fmla="val 672"/>
              <a:gd name="adj3" fmla="val 100386"/>
              <a:gd name="adj4" fmla="val -49234"/>
            </a:avLst>
          </a:prstGeom>
          <a:solidFill>
            <a:schemeClr val="tx1">
              <a:lumMod val="20000"/>
              <a:lumOff val="80000"/>
            </a:scheme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Minimum Expectations</a:t>
            </a:r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026598B4-13BF-5B59-30A4-74B5A98AEAB8}"/>
              </a:ext>
            </a:extLst>
          </p:cNvPr>
          <p:cNvSpPr/>
          <p:nvPr/>
        </p:nvSpPr>
        <p:spPr>
          <a:xfrm>
            <a:off x="286714" y="1828800"/>
            <a:ext cx="2296886" cy="539122"/>
          </a:xfrm>
          <a:prstGeom prst="borderCallout1">
            <a:avLst>
              <a:gd name="adj1" fmla="val 111631"/>
              <a:gd name="adj2" fmla="val 149961"/>
              <a:gd name="adj3" fmla="val 53945"/>
              <a:gd name="adj4" fmla="val 100529"/>
            </a:avLst>
          </a:prstGeom>
          <a:solidFill>
            <a:schemeClr val="tx1">
              <a:lumMod val="20000"/>
              <a:lumOff val="80000"/>
            </a:schemeClr>
          </a:solidFill>
          <a:ln w="349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Critical Input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1514BF-496A-BFB0-FB8C-0FB400E9B650}"/>
              </a:ext>
            </a:extLst>
          </p:cNvPr>
          <p:cNvSpPr txBox="1"/>
          <p:nvPr/>
        </p:nvSpPr>
        <p:spPr>
          <a:xfrm>
            <a:off x="1897625" y="4633196"/>
            <a:ext cx="534874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GB" sz="900" i="1" dirty="0">
                <a:latin typeface="Source Sans Pro" panose="020B0503030403020204" pitchFamily="34" charset="0"/>
              </a:rPr>
              <a:t>Reference: Risk Management Process (IOGP, 2018)</a:t>
            </a:r>
            <a:endParaRPr lang="en-US" sz="900" i="1" dirty="0">
              <a:latin typeface="Source Sans Pro" panose="020B05030304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586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 During the Replication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F586CAA-19D6-83F1-8A37-A6BCA041A4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820217"/>
              </p:ext>
            </p:extLst>
          </p:nvPr>
        </p:nvGraphicFramePr>
        <p:xfrm>
          <a:off x="856410" y="1117145"/>
          <a:ext cx="7497016" cy="3378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389BEA1C-41BB-31BF-C209-82388A0126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64473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10">
            <a:extLst>
              <a:ext uri="{FF2B5EF4-FFF2-40B4-BE49-F238E27FC236}">
                <a16:creationId xmlns:a16="http://schemas.microsoft.com/office/drawing/2014/main" id="{D1A90349-CA49-F157-FA3F-2AE741B7D0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718" y="4457666"/>
            <a:ext cx="8554557" cy="235392"/>
          </a:xfrm>
          <a:prstGeom prst="rect">
            <a:avLst/>
          </a:prstGeom>
          <a:pattFill prst="ltDn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74" name="Text Box 10">
            <a:extLst>
              <a:ext uri="{FF2B5EF4-FFF2-40B4-BE49-F238E27FC236}">
                <a16:creationId xmlns:a16="http://schemas.microsoft.com/office/drawing/2014/main" id="{D0EC9E58-6086-6AEA-FDC2-C987609BD58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254" y="4199109"/>
            <a:ext cx="8554557" cy="255982"/>
          </a:xfrm>
          <a:prstGeom prst="rect">
            <a:avLst/>
          </a:prstGeom>
          <a:pattFill prst="ltDnDiag">
            <a:fgClr>
              <a:schemeClr val="tx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75" name="Text Box 10">
            <a:extLst>
              <a:ext uri="{FF2B5EF4-FFF2-40B4-BE49-F238E27FC236}">
                <a16:creationId xmlns:a16="http://schemas.microsoft.com/office/drawing/2014/main" id="{143CFC27-7488-58D6-0125-F69FA2996E7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254" y="3963535"/>
            <a:ext cx="8554557" cy="235392"/>
          </a:xfrm>
          <a:prstGeom prst="rect">
            <a:avLst/>
          </a:prstGeom>
          <a:pattFill prst="ltDn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72" name="Text Box 10">
            <a:extLst>
              <a:ext uri="{FF2B5EF4-FFF2-40B4-BE49-F238E27FC236}">
                <a16:creationId xmlns:a16="http://schemas.microsoft.com/office/drawing/2014/main" id="{F38D934C-4B38-F0A3-6541-7C10D109CE8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253" y="3714554"/>
            <a:ext cx="8554557" cy="255982"/>
          </a:xfrm>
          <a:prstGeom prst="rect">
            <a:avLst/>
          </a:prstGeom>
          <a:pattFill prst="ltDnDiag">
            <a:fgClr>
              <a:schemeClr val="tx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73" name="Text Box 10">
            <a:extLst>
              <a:ext uri="{FF2B5EF4-FFF2-40B4-BE49-F238E27FC236}">
                <a16:creationId xmlns:a16="http://schemas.microsoft.com/office/drawing/2014/main" id="{F6B70722-590E-8270-2C53-5E31BC463F7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253" y="3363548"/>
            <a:ext cx="8554557" cy="349541"/>
          </a:xfrm>
          <a:prstGeom prst="rect">
            <a:avLst/>
          </a:prstGeom>
          <a:pattFill prst="ltDn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70" name="Text Box 10">
            <a:extLst>
              <a:ext uri="{FF2B5EF4-FFF2-40B4-BE49-F238E27FC236}">
                <a16:creationId xmlns:a16="http://schemas.microsoft.com/office/drawing/2014/main" id="{0700DB79-48D9-B3CD-015D-0E818C5D186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254" y="3109947"/>
            <a:ext cx="8554557" cy="255982"/>
          </a:xfrm>
          <a:prstGeom prst="rect">
            <a:avLst/>
          </a:prstGeom>
          <a:pattFill prst="ltDnDiag">
            <a:fgClr>
              <a:schemeClr val="tx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71" name="Text Box 10">
            <a:extLst>
              <a:ext uri="{FF2B5EF4-FFF2-40B4-BE49-F238E27FC236}">
                <a16:creationId xmlns:a16="http://schemas.microsoft.com/office/drawing/2014/main" id="{9D645BA0-8498-2704-C1E0-77AA6512BCB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254" y="2874373"/>
            <a:ext cx="8554557" cy="235392"/>
          </a:xfrm>
          <a:prstGeom prst="rect">
            <a:avLst/>
          </a:prstGeom>
          <a:pattFill prst="ltDn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54" name="Text Box 10">
            <a:extLst>
              <a:ext uri="{FF2B5EF4-FFF2-40B4-BE49-F238E27FC236}">
                <a16:creationId xmlns:a16="http://schemas.microsoft.com/office/drawing/2014/main" id="{1BCDA736-F21E-2D7A-F39F-101B0C12D5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253" y="2620089"/>
            <a:ext cx="8554557" cy="251094"/>
          </a:xfrm>
          <a:prstGeom prst="rect">
            <a:avLst/>
          </a:prstGeom>
          <a:pattFill prst="ltDnDiag">
            <a:fgClr>
              <a:schemeClr val="tx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69" name="Text Box 10">
            <a:extLst>
              <a:ext uri="{FF2B5EF4-FFF2-40B4-BE49-F238E27FC236}">
                <a16:creationId xmlns:a16="http://schemas.microsoft.com/office/drawing/2014/main" id="{25D18003-FF8F-5B8F-35A2-7BC20DAF7E5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254" y="2254869"/>
            <a:ext cx="8554557" cy="365220"/>
          </a:xfrm>
          <a:prstGeom prst="rect">
            <a:avLst/>
          </a:prstGeom>
          <a:pattFill prst="ltDn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50" name="Text Box 10">
            <a:extLst>
              <a:ext uri="{FF2B5EF4-FFF2-40B4-BE49-F238E27FC236}">
                <a16:creationId xmlns:a16="http://schemas.microsoft.com/office/drawing/2014/main" id="{7F0A1A79-D921-DA73-5D10-988CDF7CC9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254" y="2008934"/>
            <a:ext cx="8554557" cy="255982"/>
          </a:xfrm>
          <a:prstGeom prst="rect">
            <a:avLst/>
          </a:prstGeom>
          <a:pattFill prst="ltDnDiag">
            <a:fgClr>
              <a:schemeClr val="tx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11B4B3D1-DE53-1B6E-9995-54C11570E4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5254" y="1773360"/>
            <a:ext cx="8554557" cy="235392"/>
          </a:xfrm>
          <a:prstGeom prst="rect">
            <a:avLst/>
          </a:prstGeom>
          <a:pattFill prst="ltDn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wrap="square" lIns="73152" tIns="64008" rIns="64008" bIns="0">
            <a:noAutofit/>
          </a:bodyPr>
          <a:lstStyle>
            <a:lvl1pPr marL="127000" indent="-127000" defTabSz="1019175" eaLnBrk="0" hangingPunct="0">
              <a:spcBef>
                <a:spcPts val="300"/>
              </a:spcBef>
              <a:buClr>
                <a:srgbClr val="0096D7"/>
              </a:buClr>
              <a:buFont typeface="Arial" pitchFamily="34" charset="0"/>
              <a:buChar char="♦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–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19175" eaLnBrk="0" hangingPunct="0">
              <a:spcBef>
                <a:spcPts val="300"/>
              </a:spcBef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19175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96D7"/>
              </a:buClr>
              <a:buChar char="»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55563" indent="-55563">
              <a:lnSpc>
                <a:spcPts val="900"/>
              </a:lnSpc>
              <a:spcBef>
                <a:spcPct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Wingdings 3" panose="05040102010807070707" pitchFamily="18" charset="2"/>
              <a:buChar char=""/>
            </a:pPr>
            <a:endParaRPr lang="en-US" altLang="en-US" sz="1050" kern="1000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Considerations during the Replication Process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9DF700-FE3D-4E04-BD4B-426002AF437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A75ABBC-6C38-D498-9FEC-D387C2D2498B}"/>
              </a:ext>
            </a:extLst>
          </p:cNvPr>
          <p:cNvGraphicFramePr>
            <a:graphicFrameLocks noGrp="1"/>
          </p:cNvGraphicFramePr>
          <p:nvPr/>
        </p:nvGraphicFramePr>
        <p:xfrm>
          <a:off x="379008" y="780787"/>
          <a:ext cx="8490803" cy="391562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67097">
                  <a:extLst>
                    <a:ext uri="{9D8B030D-6E8A-4147-A177-3AD203B41FA5}">
                      <a16:colId xmlns:a16="http://schemas.microsoft.com/office/drawing/2014/main" val="1908775485"/>
                    </a:ext>
                  </a:extLst>
                </a:gridCol>
                <a:gridCol w="1164728">
                  <a:extLst>
                    <a:ext uri="{9D8B030D-6E8A-4147-A177-3AD203B41FA5}">
                      <a16:colId xmlns:a16="http://schemas.microsoft.com/office/drawing/2014/main" val="1707608768"/>
                    </a:ext>
                  </a:extLst>
                </a:gridCol>
                <a:gridCol w="1067591">
                  <a:extLst>
                    <a:ext uri="{9D8B030D-6E8A-4147-A177-3AD203B41FA5}">
                      <a16:colId xmlns:a16="http://schemas.microsoft.com/office/drawing/2014/main" val="2170452755"/>
                    </a:ext>
                  </a:extLst>
                </a:gridCol>
                <a:gridCol w="1174714">
                  <a:extLst>
                    <a:ext uri="{9D8B030D-6E8A-4147-A177-3AD203B41FA5}">
                      <a16:colId xmlns:a16="http://schemas.microsoft.com/office/drawing/2014/main" val="425817743"/>
                    </a:ext>
                  </a:extLst>
                </a:gridCol>
                <a:gridCol w="1103905">
                  <a:extLst>
                    <a:ext uri="{9D8B030D-6E8A-4147-A177-3AD203B41FA5}">
                      <a16:colId xmlns:a16="http://schemas.microsoft.com/office/drawing/2014/main" val="3978431201"/>
                    </a:ext>
                  </a:extLst>
                </a:gridCol>
                <a:gridCol w="1093010">
                  <a:extLst>
                    <a:ext uri="{9D8B030D-6E8A-4147-A177-3AD203B41FA5}">
                      <a16:colId xmlns:a16="http://schemas.microsoft.com/office/drawing/2014/main" val="3276977163"/>
                    </a:ext>
                  </a:extLst>
                </a:gridCol>
                <a:gridCol w="819758">
                  <a:extLst>
                    <a:ext uri="{9D8B030D-6E8A-4147-A177-3AD203B41FA5}">
                      <a16:colId xmlns:a16="http://schemas.microsoft.com/office/drawing/2014/main" val="2216880397"/>
                    </a:ext>
                  </a:extLst>
                </a:gridCol>
              </a:tblGrid>
              <a:tr h="98954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Minimum Process Safety Requirements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5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Client-specific Requirements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5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Environmental/ Meteorological Conditions</a:t>
                      </a:r>
                      <a:r>
                        <a:rPr lang="en-GB" sz="1200" baseline="300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5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Process Technology/ Conditions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5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Plot layout / arrangement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5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bg1"/>
                          </a:solidFill>
                          <a:effectLst/>
                        </a:rPr>
                        <a:t>Facility Type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F5C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173064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F&amp;G detection provisions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102398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Ignition control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810986"/>
                  </a:ext>
                </a:extLst>
              </a:tr>
              <a:tr h="313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Passive fire and explosion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150812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Cryogenic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33614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Active fire protection system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009671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Emergency Shutdown system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79289"/>
                  </a:ext>
                </a:extLst>
              </a:tr>
              <a:tr h="313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Relief Depressurization, and Flare system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aseline="300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22718"/>
                  </a:ext>
                </a:extLst>
              </a:tr>
              <a:tr h="1913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Drainage arrangement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855838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EER arrangement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738445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Lifesaving/ Safety equipment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171006"/>
                  </a:ext>
                </a:extLst>
              </a:tr>
              <a:tr h="1566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Environmental protection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953407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FFED7143-AE8E-23A1-E7C9-95C6BD3B5C60}"/>
              </a:ext>
            </a:extLst>
          </p:cNvPr>
          <p:cNvSpPr/>
          <p:nvPr/>
        </p:nvSpPr>
        <p:spPr>
          <a:xfrm>
            <a:off x="2969213" y="1808767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354BBD-53EC-8F3D-198D-86B193071DDE}"/>
              </a:ext>
            </a:extLst>
          </p:cNvPr>
          <p:cNvSpPr/>
          <p:nvPr/>
        </p:nvSpPr>
        <p:spPr>
          <a:xfrm>
            <a:off x="4084565" y="1808767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608B15-113A-8690-EF91-F911866AB442}"/>
              </a:ext>
            </a:extLst>
          </p:cNvPr>
          <p:cNvSpPr/>
          <p:nvPr/>
        </p:nvSpPr>
        <p:spPr>
          <a:xfrm>
            <a:off x="5209486" y="1808767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5E88C1-41DB-BB94-73C9-1EFC51C797FE}"/>
              </a:ext>
            </a:extLst>
          </p:cNvPr>
          <p:cNvSpPr/>
          <p:nvPr/>
        </p:nvSpPr>
        <p:spPr>
          <a:xfrm>
            <a:off x="6310131" y="1800203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7D658D5-4190-34E2-60FB-AFEE5ABDA65C}"/>
              </a:ext>
            </a:extLst>
          </p:cNvPr>
          <p:cNvSpPr/>
          <p:nvPr/>
        </p:nvSpPr>
        <p:spPr>
          <a:xfrm>
            <a:off x="7449759" y="1807823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1D78148-39A2-3832-1491-1ECAFD1FBF9C}"/>
              </a:ext>
            </a:extLst>
          </p:cNvPr>
          <p:cNvSpPr/>
          <p:nvPr/>
        </p:nvSpPr>
        <p:spPr>
          <a:xfrm>
            <a:off x="8398011" y="1808767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B52754-C8A7-E66C-66FC-DDEE971A4AD9}"/>
              </a:ext>
            </a:extLst>
          </p:cNvPr>
          <p:cNvSpPr/>
          <p:nvPr/>
        </p:nvSpPr>
        <p:spPr>
          <a:xfrm>
            <a:off x="8398011" y="207229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E84DC48-A4A2-D1D7-2E03-85C6B6BBB3B7}"/>
              </a:ext>
            </a:extLst>
          </p:cNvPr>
          <p:cNvSpPr/>
          <p:nvPr/>
        </p:nvSpPr>
        <p:spPr>
          <a:xfrm>
            <a:off x="7449759" y="206601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56A608-9584-F4F6-6092-351403F2F7FB}"/>
              </a:ext>
            </a:extLst>
          </p:cNvPr>
          <p:cNvSpPr/>
          <p:nvPr/>
        </p:nvSpPr>
        <p:spPr>
          <a:xfrm>
            <a:off x="6310131" y="207229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DAFB652-A794-C003-F739-1032A55B8B93}"/>
              </a:ext>
            </a:extLst>
          </p:cNvPr>
          <p:cNvSpPr/>
          <p:nvPr/>
        </p:nvSpPr>
        <p:spPr>
          <a:xfrm>
            <a:off x="4084565" y="206601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70ED0C-DF91-0128-07CE-C1B955E476E7}"/>
              </a:ext>
            </a:extLst>
          </p:cNvPr>
          <p:cNvSpPr/>
          <p:nvPr/>
        </p:nvSpPr>
        <p:spPr>
          <a:xfrm>
            <a:off x="2969213" y="206601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324ADF4-9C77-7220-8E40-D0AA8C07C851}"/>
              </a:ext>
            </a:extLst>
          </p:cNvPr>
          <p:cNvSpPr/>
          <p:nvPr/>
        </p:nvSpPr>
        <p:spPr>
          <a:xfrm>
            <a:off x="2969213" y="238046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8CAF58-8BEE-8420-6C90-CD6A1EBD7E4E}"/>
              </a:ext>
            </a:extLst>
          </p:cNvPr>
          <p:cNvSpPr/>
          <p:nvPr/>
        </p:nvSpPr>
        <p:spPr>
          <a:xfrm>
            <a:off x="4084565" y="238046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5E29F5-27A8-490E-C852-C71039B617A6}"/>
              </a:ext>
            </a:extLst>
          </p:cNvPr>
          <p:cNvSpPr/>
          <p:nvPr/>
        </p:nvSpPr>
        <p:spPr>
          <a:xfrm>
            <a:off x="5217836" y="238046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C0DBAE-DF25-0239-6305-D97F65C00784}"/>
              </a:ext>
            </a:extLst>
          </p:cNvPr>
          <p:cNvSpPr/>
          <p:nvPr/>
        </p:nvSpPr>
        <p:spPr>
          <a:xfrm>
            <a:off x="6312131" y="238046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A4BBA0-C9B9-F8A1-2A27-0A6022A2DFAC}"/>
              </a:ext>
            </a:extLst>
          </p:cNvPr>
          <p:cNvSpPr/>
          <p:nvPr/>
        </p:nvSpPr>
        <p:spPr>
          <a:xfrm>
            <a:off x="7449759" y="238046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2FCE3BE-D216-47FC-216F-9ADD0948B5D1}"/>
              </a:ext>
            </a:extLst>
          </p:cNvPr>
          <p:cNvSpPr/>
          <p:nvPr/>
        </p:nvSpPr>
        <p:spPr>
          <a:xfrm>
            <a:off x="8398011" y="238046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293C14-59CC-CA5E-6F5C-A66DC7718296}"/>
              </a:ext>
            </a:extLst>
          </p:cNvPr>
          <p:cNvSpPr/>
          <p:nvPr/>
        </p:nvSpPr>
        <p:spPr>
          <a:xfrm>
            <a:off x="4084565" y="267764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11FE79B-4099-6B0A-9582-99FFE1C826D2}"/>
              </a:ext>
            </a:extLst>
          </p:cNvPr>
          <p:cNvSpPr/>
          <p:nvPr/>
        </p:nvSpPr>
        <p:spPr>
          <a:xfrm>
            <a:off x="5217732" y="267764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3DB74D1-22D3-0A09-3AAA-0A6B5A1B78F8}"/>
              </a:ext>
            </a:extLst>
          </p:cNvPr>
          <p:cNvSpPr/>
          <p:nvPr/>
        </p:nvSpPr>
        <p:spPr>
          <a:xfrm>
            <a:off x="6310131" y="267764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6BB518-6623-A52D-4A5A-A305AC686CD1}"/>
              </a:ext>
            </a:extLst>
          </p:cNvPr>
          <p:cNvSpPr/>
          <p:nvPr/>
        </p:nvSpPr>
        <p:spPr>
          <a:xfrm>
            <a:off x="7449759" y="267764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1E7BBA-9892-9C89-04A7-214F2D5E26C2}"/>
              </a:ext>
            </a:extLst>
          </p:cNvPr>
          <p:cNvSpPr/>
          <p:nvPr/>
        </p:nvSpPr>
        <p:spPr>
          <a:xfrm>
            <a:off x="8398011" y="267764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972EAF3-5220-2C90-3011-10BA151BC2D3}"/>
              </a:ext>
            </a:extLst>
          </p:cNvPr>
          <p:cNvSpPr/>
          <p:nvPr/>
        </p:nvSpPr>
        <p:spPr>
          <a:xfrm>
            <a:off x="8398011" y="2915826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EA1BC48-78EE-B179-1686-0D4F9DDE6A05}"/>
              </a:ext>
            </a:extLst>
          </p:cNvPr>
          <p:cNvSpPr/>
          <p:nvPr/>
        </p:nvSpPr>
        <p:spPr>
          <a:xfrm>
            <a:off x="8402565" y="315401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FE45EE-031C-30E1-1B46-F8118F06F75A}"/>
              </a:ext>
            </a:extLst>
          </p:cNvPr>
          <p:cNvSpPr/>
          <p:nvPr/>
        </p:nvSpPr>
        <p:spPr>
          <a:xfrm>
            <a:off x="8398011" y="346218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A6DC74E-28C2-A824-0A3A-BD846CDFCF07}"/>
              </a:ext>
            </a:extLst>
          </p:cNvPr>
          <p:cNvSpPr/>
          <p:nvPr/>
        </p:nvSpPr>
        <p:spPr>
          <a:xfrm>
            <a:off x="8398011" y="3770348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B916F33-0F91-D7AD-6439-840A3D5BC6BD}"/>
              </a:ext>
            </a:extLst>
          </p:cNvPr>
          <p:cNvSpPr/>
          <p:nvPr/>
        </p:nvSpPr>
        <p:spPr>
          <a:xfrm>
            <a:off x="8402565" y="4022885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356202B-246D-4BF4-F1E1-061DA2E273A4}"/>
              </a:ext>
            </a:extLst>
          </p:cNvPr>
          <p:cNvSpPr/>
          <p:nvPr/>
        </p:nvSpPr>
        <p:spPr>
          <a:xfrm>
            <a:off x="8398011" y="4261071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ED1D41-B68B-3EDA-C32E-F930AEC17EB1}"/>
              </a:ext>
            </a:extLst>
          </p:cNvPr>
          <p:cNvSpPr/>
          <p:nvPr/>
        </p:nvSpPr>
        <p:spPr>
          <a:xfrm>
            <a:off x="8402565" y="4509429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19F6902-BE91-FAC7-AFD5-FDEF720F5B7D}"/>
              </a:ext>
            </a:extLst>
          </p:cNvPr>
          <p:cNvSpPr/>
          <p:nvPr/>
        </p:nvSpPr>
        <p:spPr>
          <a:xfrm>
            <a:off x="7447387" y="2915826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00894A5-698D-F57C-7B0D-230DEDEABFDE}"/>
              </a:ext>
            </a:extLst>
          </p:cNvPr>
          <p:cNvSpPr/>
          <p:nvPr/>
        </p:nvSpPr>
        <p:spPr>
          <a:xfrm>
            <a:off x="7447387" y="315401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29F8326-714E-B8AA-AA75-0880B5126FDE}"/>
              </a:ext>
            </a:extLst>
          </p:cNvPr>
          <p:cNvSpPr/>
          <p:nvPr/>
        </p:nvSpPr>
        <p:spPr>
          <a:xfrm>
            <a:off x="7445906" y="346218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E5021AA-7F81-F3ED-A23A-1263ABC0D329}"/>
              </a:ext>
            </a:extLst>
          </p:cNvPr>
          <p:cNvSpPr/>
          <p:nvPr/>
        </p:nvSpPr>
        <p:spPr>
          <a:xfrm>
            <a:off x="7444375" y="3770348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12CC291-C281-5771-70F9-CDA832EA114B}"/>
              </a:ext>
            </a:extLst>
          </p:cNvPr>
          <p:cNvSpPr/>
          <p:nvPr/>
        </p:nvSpPr>
        <p:spPr>
          <a:xfrm>
            <a:off x="7444375" y="4022885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407841A-9EAE-8314-B069-B96A97B8075A}"/>
              </a:ext>
            </a:extLst>
          </p:cNvPr>
          <p:cNvSpPr/>
          <p:nvPr/>
        </p:nvSpPr>
        <p:spPr>
          <a:xfrm>
            <a:off x="7449759" y="4264926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8E2A451-AA24-8E5A-FF52-BCC22CA9118C}"/>
              </a:ext>
            </a:extLst>
          </p:cNvPr>
          <p:cNvSpPr/>
          <p:nvPr/>
        </p:nvSpPr>
        <p:spPr>
          <a:xfrm>
            <a:off x="2969213" y="2915205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5B5F2B9-0608-1FCC-F929-E9C12483E09A}"/>
              </a:ext>
            </a:extLst>
          </p:cNvPr>
          <p:cNvSpPr/>
          <p:nvPr/>
        </p:nvSpPr>
        <p:spPr>
          <a:xfrm>
            <a:off x="6310131" y="2915826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3A773D2-2DD3-E5AB-E622-06E67C94BEFF}"/>
              </a:ext>
            </a:extLst>
          </p:cNvPr>
          <p:cNvSpPr/>
          <p:nvPr/>
        </p:nvSpPr>
        <p:spPr>
          <a:xfrm>
            <a:off x="6310131" y="315401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240F538-0A02-A8E4-CD8C-2584E0047997}"/>
              </a:ext>
            </a:extLst>
          </p:cNvPr>
          <p:cNvSpPr/>
          <p:nvPr/>
        </p:nvSpPr>
        <p:spPr>
          <a:xfrm>
            <a:off x="6310131" y="346218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AADE4A8-FDBC-2165-3E72-4AB3B77483FD}"/>
              </a:ext>
            </a:extLst>
          </p:cNvPr>
          <p:cNvSpPr/>
          <p:nvPr/>
        </p:nvSpPr>
        <p:spPr>
          <a:xfrm>
            <a:off x="6310131" y="3770348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22083A3-CF12-AD1D-655B-C66E94258591}"/>
              </a:ext>
            </a:extLst>
          </p:cNvPr>
          <p:cNvSpPr/>
          <p:nvPr/>
        </p:nvSpPr>
        <p:spPr>
          <a:xfrm>
            <a:off x="6310131" y="4022885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EC2A088-AC60-83F8-62F7-F6CF6B319C90}"/>
              </a:ext>
            </a:extLst>
          </p:cNvPr>
          <p:cNvSpPr/>
          <p:nvPr/>
        </p:nvSpPr>
        <p:spPr>
          <a:xfrm>
            <a:off x="6310131" y="4261071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F5F69A5-9AC9-9882-08A2-8053E1E44549}"/>
              </a:ext>
            </a:extLst>
          </p:cNvPr>
          <p:cNvSpPr/>
          <p:nvPr/>
        </p:nvSpPr>
        <p:spPr>
          <a:xfrm>
            <a:off x="6310131" y="4510877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AF5246B-34B6-C46B-E376-C67FFBDBE758}"/>
              </a:ext>
            </a:extLst>
          </p:cNvPr>
          <p:cNvSpPr/>
          <p:nvPr/>
        </p:nvSpPr>
        <p:spPr>
          <a:xfrm>
            <a:off x="5217836" y="292061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693904D-F8FD-7880-1D8B-CEACE281543C}"/>
              </a:ext>
            </a:extLst>
          </p:cNvPr>
          <p:cNvSpPr/>
          <p:nvPr/>
        </p:nvSpPr>
        <p:spPr>
          <a:xfrm>
            <a:off x="5209486" y="346218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62D637E-692B-0807-50D8-19EE2100C57A}"/>
              </a:ext>
            </a:extLst>
          </p:cNvPr>
          <p:cNvSpPr/>
          <p:nvPr/>
        </p:nvSpPr>
        <p:spPr>
          <a:xfrm>
            <a:off x="5220464" y="401968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40B2B51D-16F3-3592-12D4-EDB0ADBF2C02}"/>
              </a:ext>
            </a:extLst>
          </p:cNvPr>
          <p:cNvSpPr/>
          <p:nvPr/>
        </p:nvSpPr>
        <p:spPr>
          <a:xfrm>
            <a:off x="5220464" y="4264926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F172EB2-4E21-C8DB-E302-E4715A820B7C}"/>
              </a:ext>
            </a:extLst>
          </p:cNvPr>
          <p:cNvSpPr/>
          <p:nvPr/>
        </p:nvSpPr>
        <p:spPr>
          <a:xfrm>
            <a:off x="5220464" y="4510877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92950D-BF91-88FD-178D-FED0294EFE3C}"/>
              </a:ext>
            </a:extLst>
          </p:cNvPr>
          <p:cNvSpPr/>
          <p:nvPr/>
        </p:nvSpPr>
        <p:spPr>
          <a:xfrm>
            <a:off x="4080836" y="4261071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5DEDFF2-8E4B-0135-B0E8-D96682848B7D}"/>
              </a:ext>
            </a:extLst>
          </p:cNvPr>
          <p:cNvSpPr/>
          <p:nvPr/>
        </p:nvSpPr>
        <p:spPr>
          <a:xfrm>
            <a:off x="4084565" y="4017932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4F21EB6-E089-1E19-ACC0-B6B8F873C31C}"/>
              </a:ext>
            </a:extLst>
          </p:cNvPr>
          <p:cNvSpPr/>
          <p:nvPr/>
        </p:nvSpPr>
        <p:spPr>
          <a:xfrm>
            <a:off x="4080836" y="376755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2E03CC1-7A6A-AC02-CE08-126E74088337}"/>
              </a:ext>
            </a:extLst>
          </p:cNvPr>
          <p:cNvSpPr/>
          <p:nvPr/>
        </p:nvSpPr>
        <p:spPr>
          <a:xfrm>
            <a:off x="4080836" y="346218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ACDAB46-A64E-9F03-D80F-978B00BE8D44}"/>
              </a:ext>
            </a:extLst>
          </p:cNvPr>
          <p:cNvSpPr/>
          <p:nvPr/>
        </p:nvSpPr>
        <p:spPr>
          <a:xfrm>
            <a:off x="4080836" y="2919020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5CDBE4F-1F17-A94F-5620-068A697490BE}"/>
              </a:ext>
            </a:extLst>
          </p:cNvPr>
          <p:cNvSpPr/>
          <p:nvPr/>
        </p:nvSpPr>
        <p:spPr>
          <a:xfrm>
            <a:off x="4080836" y="3159149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A6B8EF4-DAF0-52BB-5014-62ED3B3A48F0}"/>
              </a:ext>
            </a:extLst>
          </p:cNvPr>
          <p:cNvSpPr/>
          <p:nvPr/>
        </p:nvSpPr>
        <p:spPr>
          <a:xfrm>
            <a:off x="2969213" y="3767554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52BB815-DEA7-40EB-B945-7A6C73D04275}"/>
              </a:ext>
            </a:extLst>
          </p:cNvPr>
          <p:cNvSpPr/>
          <p:nvPr/>
        </p:nvSpPr>
        <p:spPr>
          <a:xfrm>
            <a:off x="2975286" y="4022885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40B792A-B445-F1E5-B7BF-5EDF7320F3E5}"/>
              </a:ext>
            </a:extLst>
          </p:cNvPr>
          <p:cNvSpPr/>
          <p:nvPr/>
        </p:nvSpPr>
        <p:spPr>
          <a:xfrm>
            <a:off x="2966189" y="4259606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D78F233-13F5-E35D-BF0B-CB8BC9800FE4}"/>
              </a:ext>
            </a:extLst>
          </p:cNvPr>
          <p:cNvSpPr/>
          <p:nvPr/>
        </p:nvSpPr>
        <p:spPr>
          <a:xfrm>
            <a:off x="2964179" y="4516849"/>
            <a:ext cx="140212" cy="144780"/>
          </a:xfrm>
          <a:prstGeom prst="ellipse">
            <a:avLst/>
          </a:prstGeom>
          <a:solidFill>
            <a:srgbClr val="5A87BF"/>
          </a:solidFill>
          <a:ln w="12700"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effectLst/>
                <a:sym typeface="Wingdings" panose="05000000000000000000" pitchFamily="2" charset="2"/>
              </a:rPr>
              <a:t></a:t>
            </a:r>
            <a:endParaRPr lang="en-US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4E8CFF6B-248F-5BDC-3E8A-FE1B3CB064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68748" y="4803133"/>
            <a:ext cx="3257550" cy="274320"/>
          </a:xfrm>
        </p:spPr>
        <p:txBody>
          <a:bodyPr/>
          <a:lstStyle/>
          <a:p>
            <a:pPr algn="ctr"/>
            <a:r>
              <a:rPr lang="en-US" sz="600" kern="100" dirty="0">
                <a:solidFill>
                  <a:schemeClr val="tx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2023 Fluor. All Rights Reserved. Fluor is a registered service mark of Fluor Corporation.</a:t>
            </a:r>
          </a:p>
        </p:txBody>
      </p:sp>
    </p:spTree>
    <p:extLst>
      <p:ext uri="{BB962C8B-B14F-4D97-AF65-F5344CB8AC3E}">
        <p14:creationId xmlns:p14="http://schemas.microsoft.com/office/powerpoint/2010/main" val="73516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4.7|8.6|22.7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3|13.7"/>
</p:tagLst>
</file>

<file path=ppt/theme/theme1.xml><?xml version="1.0" encoding="utf-8"?>
<a:theme xmlns:a="http://schemas.openxmlformats.org/drawingml/2006/main" name="MKTG-09A_AV20200018">
  <a:themeElements>
    <a:clrScheme name="MKTG-09A">
      <a:dk1>
        <a:srgbClr val="4C565D"/>
      </a:dk1>
      <a:lt1>
        <a:sysClr val="window" lastClr="FFFFFF"/>
      </a:lt1>
      <a:dk2>
        <a:srgbClr val="00467F"/>
      </a:dk2>
      <a:lt2>
        <a:srgbClr val="EEECE1"/>
      </a:lt2>
      <a:accent1>
        <a:srgbClr val="0096D7"/>
      </a:accent1>
      <a:accent2>
        <a:srgbClr val="98002E"/>
      </a:accent2>
      <a:accent3>
        <a:srgbClr val="4AAA42"/>
      </a:accent3>
      <a:accent4>
        <a:srgbClr val="7A68AE"/>
      </a:accent4>
      <a:accent5>
        <a:srgbClr val="FFC425"/>
      </a:accent5>
      <a:accent6>
        <a:srgbClr val="F58025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0000"/>
            <a:lumOff val="40000"/>
          </a:schemeClr>
        </a:solidFill>
        <a:ln w="12700">
          <a:noFill/>
        </a:ln>
      </a:spPr>
      <a:bodyPr rtlCol="0" anchor="ctr"/>
      <a:lstStyle>
        <a:defPPr>
          <a:defRPr sz="900" b="1" dirty="0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>
              <a:lumMod val="40000"/>
              <a:lumOff val="6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 template.potx  -  Read-Only" id="{BCB32175-2349-4571-A2CA-95E0C7C6CE57}" vid="{9B85B4C2-BCE3-4596-AECD-CAE9A8F99B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</documentManagement>
</p:properties>
</file>

<file path=customXml/itemProps1.xml><?xml version="1.0" encoding="utf-8"?>
<ds:datastoreItem xmlns:ds="http://schemas.openxmlformats.org/officeDocument/2006/customXml" ds:itemID="{2D0CBB64-0684-4631-B13E-1CC6F3B2EC33}"/>
</file>

<file path=customXml/itemProps2.xml><?xml version="1.0" encoding="utf-8"?>
<ds:datastoreItem xmlns:ds="http://schemas.openxmlformats.org/officeDocument/2006/customXml" ds:itemID="{FC1178A8-611E-41E7-BAC6-587426E3C06E}"/>
</file>

<file path=customXml/itemProps3.xml><?xml version="1.0" encoding="utf-8"?>
<ds:datastoreItem xmlns:ds="http://schemas.openxmlformats.org/officeDocument/2006/customXml" ds:itemID="{9E28F0DE-B4B7-48E9-9D89-DA863A67539A}"/>
</file>

<file path=docProps/app.xml><?xml version="1.0" encoding="utf-8"?>
<Properties xmlns="http://schemas.openxmlformats.org/officeDocument/2006/extended-properties" xmlns:vt="http://schemas.openxmlformats.org/officeDocument/2006/docPropsVTypes">
  <Template>Chemical Engineers in Process Safety in Design</Template>
  <TotalTime>5873</TotalTime>
  <Words>2057</Words>
  <Application>Microsoft Office PowerPoint</Application>
  <PresentationFormat>On-screen Show (16:9)</PresentationFormat>
  <Paragraphs>651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Source Sans Pro</vt:lpstr>
      <vt:lpstr>Times New Roman</vt:lpstr>
      <vt:lpstr>Webdings</vt:lpstr>
      <vt:lpstr>Wingdings</vt:lpstr>
      <vt:lpstr>Wingdings 3</vt:lpstr>
      <vt:lpstr>MKTG-09A_AV20200018</vt:lpstr>
      <vt:lpstr>Good Practices on Effectively Managing Process Safety Issues When Replicating a Modular Mid-Scale LNG Design</vt:lpstr>
      <vt:lpstr>Introduction and Objectives</vt:lpstr>
      <vt:lpstr>Introduction and Objectives</vt:lpstr>
      <vt:lpstr>Overview of Modular Mid-Scale LNG Solutions</vt:lpstr>
      <vt:lpstr>Process Safety Features Incorporated in  Reference Design</vt:lpstr>
      <vt:lpstr>Considerations During the Replication Process</vt:lpstr>
      <vt:lpstr>Risk Management during the Base Design Development and Replication Process</vt:lpstr>
      <vt:lpstr>Considerations During the Replication Process</vt:lpstr>
      <vt:lpstr>Considerations during the Replication Process</vt:lpstr>
      <vt:lpstr>Case Studies</vt:lpstr>
      <vt:lpstr>Case Study 1: Modular Mid-Scale LNG on Jack-Up Rigs</vt:lpstr>
      <vt:lpstr>Case Study 2: Modular Mid-Scale LNG on Fixed  Jacketed Platforms</vt:lpstr>
      <vt:lpstr>Case Study 2: Modular Mid-Scale LNG on Fixed Jacketed Platforms</vt:lpstr>
      <vt:lpstr>Case Study 2: Modular Mid-Scale LNG on Fixed Jacketed Platforms</vt:lpstr>
      <vt:lpstr>Case Study 3: Modular Mid-Scale LNG on Cylindrical Floating Unit</vt:lpstr>
      <vt:lpstr>Case Study 3: Modular Mid-Scale LNG on Sevan Unit</vt:lpstr>
      <vt:lpstr>Case Study 3: Modular Mid-Scale LNG on Sevan Unit</vt:lpstr>
      <vt:lpstr>Case Study 4: Modular Mid-Scale LNG Onshore</vt:lpstr>
      <vt:lpstr>Case Study 4: Modular Mid-Scale LNG Onshore</vt:lpstr>
      <vt:lpstr>Case Study 4: Modular Mid-Scale LNG Onshore</vt:lpstr>
      <vt:lpstr>Recap and Summary</vt:lpstr>
      <vt:lpstr>Recap and Summary(Cont.)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Johnrich Ramos</dc:creator>
  <cp:keywords>Fluor MKTG-09; AV20210044</cp:keywords>
  <cp:lastModifiedBy>Veronica Christine Balangue-Luna</cp:lastModifiedBy>
  <cp:revision>129</cp:revision>
  <cp:lastPrinted>2019-02-14T22:00:31Z</cp:lastPrinted>
  <dcterms:created xsi:type="dcterms:W3CDTF">2023-03-13T00:10:06Z</dcterms:created>
  <dcterms:modified xsi:type="dcterms:W3CDTF">2023-10-17T00:23:53Z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9d746c0-3369-42be-bf83-6862f3f56ae7_Enabled">
    <vt:lpwstr>true</vt:lpwstr>
  </property>
  <property fmtid="{D5CDD505-2E9C-101B-9397-08002B2CF9AE}" pid="3" name="MSIP_Label_e9d746c0-3369-42be-bf83-6862f3f56ae7_SetDate">
    <vt:lpwstr>2021-03-29T14:30:57Z</vt:lpwstr>
  </property>
  <property fmtid="{D5CDD505-2E9C-101B-9397-08002B2CF9AE}" pid="4" name="MSIP_Label_e9d746c0-3369-42be-bf83-6862f3f56ae7_Method">
    <vt:lpwstr>Standard</vt:lpwstr>
  </property>
  <property fmtid="{D5CDD505-2E9C-101B-9397-08002B2CF9AE}" pid="5" name="MSIP_Label_e9d746c0-3369-42be-bf83-6862f3f56ae7_Name">
    <vt:lpwstr>Fluor General</vt:lpwstr>
  </property>
  <property fmtid="{D5CDD505-2E9C-101B-9397-08002B2CF9AE}" pid="6" name="MSIP_Label_e9d746c0-3369-42be-bf83-6862f3f56ae7_SiteId">
    <vt:lpwstr>75864cfe-f26d-419c-b69d-c638695b5533</vt:lpwstr>
  </property>
  <property fmtid="{D5CDD505-2E9C-101B-9397-08002B2CF9AE}" pid="7" name="MSIP_Label_e9d746c0-3369-42be-bf83-6862f3f56ae7_ActionId">
    <vt:lpwstr>59c9c838-1d61-4d2e-8e4b-faa932bf2f3d</vt:lpwstr>
  </property>
  <property fmtid="{D5CDD505-2E9C-101B-9397-08002B2CF9AE}" pid="8" name="MSIP_Label_e9d746c0-3369-42be-bf83-6862f3f56ae7_ContentBits">
    <vt:lpwstr>0</vt:lpwstr>
  </property>
  <property fmtid="{D5CDD505-2E9C-101B-9397-08002B2CF9AE}" pid="9" name="ContentTypeId">
    <vt:lpwstr>0x0101000646A3490C442E41AC9620621F1F21BE</vt:lpwstr>
  </property>
  <property fmtid="{D5CDD505-2E9C-101B-9397-08002B2CF9AE}" pid="10" name="Order">
    <vt:r8>27519600</vt:r8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MediaServiceImageTags">
    <vt:lpwstr/>
  </property>
</Properties>
</file>