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diagrams/data1.xml" ContentType="application/vnd.openxmlformats-officedocument.drawingml.diagramData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layout9.xml" ContentType="application/vnd.openxmlformats-officedocument.drawingml.diagramLayout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notesMasters/notesMaster1.xml" ContentType="application/vnd.openxmlformats-officedocument.presentationml.notesMaster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1.xml" ContentType="application/vnd.openxmlformats-officedocument.theme+xml"/>
  <Override PartName="/ppt/theme/theme2.xml" ContentType="application/vnd.openxmlformats-officedocument.theme+xml"/>
  <Override PartName="/ppt/diagrams/quickStyle6.xml" ContentType="application/vnd.openxmlformats-officedocument.drawingml.diagramStyl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6.xml" ContentType="application/vnd.openxmlformats-officedocument.drawingml.diagramLayout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layout2.xml" ContentType="application/vnd.openxmlformats-officedocument.drawingml.diagramLayout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quickStyle2.xml" ContentType="application/vnd.openxmlformats-officedocument.drawingml.diagramStyle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colors2.xml" ContentType="application/vnd.openxmlformats-officedocument.drawingml.diagramColor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2.xml" ContentType="application/vnd.openxmlformats-officedocument.customXmlProperties+xml"/>
  <Override PartName="/customXml/itemProps8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1.xml" ContentType="application/vnd.openxmlformats-officedocument.presentationml.tag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1"/>
  </p:sldMasterIdLst>
  <p:notesMasterIdLst>
    <p:notesMasterId r:id="rId30"/>
  </p:notesMasterIdLst>
  <p:sldIdLst>
    <p:sldId id="352" r:id="rId12"/>
    <p:sldId id="355" r:id="rId13"/>
    <p:sldId id="421" r:id="rId14"/>
    <p:sldId id="340" r:id="rId15"/>
    <p:sldId id="463" r:id="rId16"/>
    <p:sldId id="464" r:id="rId17"/>
    <p:sldId id="422" r:id="rId18"/>
    <p:sldId id="469" r:id="rId19"/>
    <p:sldId id="470" r:id="rId20"/>
    <p:sldId id="471" r:id="rId21"/>
    <p:sldId id="472" r:id="rId22"/>
    <p:sldId id="473" r:id="rId23"/>
    <p:sldId id="474" r:id="rId24"/>
    <p:sldId id="475" r:id="rId25"/>
    <p:sldId id="476" r:id="rId26"/>
    <p:sldId id="477" r:id="rId27"/>
    <p:sldId id="478" r:id="rId28"/>
    <p:sldId id="42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0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76" autoAdjust="0"/>
    <p:restoredTop sz="95226" autoAdjust="0"/>
  </p:normalViewPr>
  <p:slideViewPr>
    <p:cSldViewPr snapToGrid="0">
      <p:cViewPr>
        <p:scale>
          <a:sx n="75" d="100"/>
          <a:sy n="75" d="100"/>
        </p:scale>
        <p:origin x="608" y="-24"/>
      </p:cViewPr>
      <p:guideLst>
        <p:guide orient="horz" pos="3906"/>
        <p:guide pos="3840"/>
      </p:guideLst>
    </p:cSldViewPr>
  </p:slideViewPr>
  <p:outlineViewPr>
    <p:cViewPr>
      <p:scale>
        <a:sx n="33" d="100"/>
        <a:sy n="33" d="100"/>
      </p:scale>
      <p:origin x="0" y="-52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tableStyles" Target="tableStyles.xml"/><Relationship Id="rId7" Type="http://schemas.openxmlformats.org/officeDocument/2006/relationships/customXml" Target="../customXml/item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1.xml"/><Relationship Id="rId24" Type="http://schemas.openxmlformats.org/officeDocument/2006/relationships/slide" Target="slides/slide13.xml"/><Relationship Id="rId32" Type="http://schemas.openxmlformats.org/officeDocument/2006/relationships/viewProps" Target="viewProps.xml"/><Relationship Id="rId37" Type="http://schemas.openxmlformats.org/officeDocument/2006/relationships/customXml" Target="../customXml/item13.xml"/><Relationship Id="rId5" Type="http://schemas.openxmlformats.org/officeDocument/2006/relationships/customXml" Target="../customXml/item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customXml" Target="../customXml/item12.xml"/><Relationship Id="rId10" Type="http://schemas.openxmlformats.org/officeDocument/2006/relationships/customXml" Target="../customXml/item10.xml"/><Relationship Id="rId19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notesMaster" Target="notesMasters/notesMaster1.xml"/><Relationship Id="rId35" Type="http://schemas.openxmlformats.org/officeDocument/2006/relationships/customXml" Target="../customXml/item11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7C22D8-832D-49A9-A589-C377FA2816F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4F75120-4D99-4E3A-BE49-B884B837543E}">
      <dgm:prSet phldrT="[Text]"/>
      <dgm:spPr/>
      <dgm:t>
        <a:bodyPr/>
        <a:lstStyle/>
        <a:p>
          <a:pPr>
            <a:buClr>
              <a:schemeClr val="tx2"/>
            </a:buClr>
            <a:buFont typeface="Wingdings" panose="05000000000000000000" pitchFamily="2" charset="2"/>
            <a:buChar char="§"/>
          </a:pPr>
          <a:r>
            <a:rPr lang="en-GB" b="0" dirty="0">
              <a:latin typeface="+mj-lt"/>
            </a:rPr>
            <a:t>Introductions</a:t>
          </a:r>
        </a:p>
      </dgm:t>
    </dgm:pt>
    <dgm:pt modelId="{BE1B76BE-8E5D-41B2-95E3-470895A19EB7}" type="parTrans" cxnId="{2BEF8684-8624-4F59-B55F-ECDD69B36BFC}">
      <dgm:prSet/>
      <dgm:spPr/>
      <dgm:t>
        <a:bodyPr/>
        <a:lstStyle/>
        <a:p>
          <a:endParaRPr lang="en-GB" b="0">
            <a:latin typeface="+mj-lt"/>
          </a:endParaRPr>
        </a:p>
      </dgm:t>
    </dgm:pt>
    <dgm:pt modelId="{DC4BA08A-7E34-4240-ACF3-D562CEE1072B}" type="sibTrans" cxnId="{2BEF8684-8624-4F59-B55F-ECDD69B36BFC}">
      <dgm:prSet/>
      <dgm:spPr/>
      <dgm:t>
        <a:bodyPr/>
        <a:lstStyle/>
        <a:p>
          <a:endParaRPr lang="en-GB" b="0">
            <a:latin typeface="+mj-lt"/>
          </a:endParaRPr>
        </a:p>
      </dgm:t>
    </dgm:pt>
    <dgm:pt modelId="{25DC0AE0-3628-4BC1-A1AE-4E47E8623917}">
      <dgm:prSet/>
      <dgm:spPr/>
      <dgm:t>
        <a:bodyPr/>
        <a:lstStyle/>
        <a:p>
          <a:r>
            <a:rPr lang="en-GB" b="0" dirty="0">
              <a:latin typeface="+mj-lt"/>
            </a:rPr>
            <a:t>Background</a:t>
          </a:r>
        </a:p>
      </dgm:t>
    </dgm:pt>
    <dgm:pt modelId="{7FA521B1-565C-4D5E-ABC3-629E7FB51331}" type="parTrans" cxnId="{C94F9AFB-DAFD-4AAE-8B1B-BC7E7DC32820}">
      <dgm:prSet/>
      <dgm:spPr/>
      <dgm:t>
        <a:bodyPr/>
        <a:lstStyle/>
        <a:p>
          <a:endParaRPr lang="en-GB" b="0">
            <a:latin typeface="+mj-lt"/>
          </a:endParaRPr>
        </a:p>
      </dgm:t>
    </dgm:pt>
    <dgm:pt modelId="{AF47A721-4306-40DE-BE3D-C32A5B964198}" type="sibTrans" cxnId="{C94F9AFB-DAFD-4AAE-8B1B-BC7E7DC32820}">
      <dgm:prSet/>
      <dgm:spPr/>
      <dgm:t>
        <a:bodyPr/>
        <a:lstStyle/>
        <a:p>
          <a:endParaRPr lang="en-GB" b="0">
            <a:latin typeface="+mj-lt"/>
          </a:endParaRPr>
        </a:p>
      </dgm:t>
    </dgm:pt>
    <dgm:pt modelId="{2D86CC9B-75DD-4411-AEE9-CB655B5AD20F}">
      <dgm:prSet/>
      <dgm:spPr/>
      <dgm:t>
        <a:bodyPr/>
        <a:lstStyle/>
        <a:p>
          <a:r>
            <a:rPr lang="en-GB" b="0" i="0" dirty="0">
              <a:effectLst/>
              <a:latin typeface="+mj-lt"/>
            </a:rPr>
            <a:t>Data Collection</a:t>
          </a:r>
          <a:endParaRPr lang="en-GB" b="0" dirty="0">
            <a:latin typeface="+mj-lt"/>
          </a:endParaRPr>
        </a:p>
      </dgm:t>
    </dgm:pt>
    <dgm:pt modelId="{E633C594-E694-4A14-87B6-2A14B7B4E5CA}" type="parTrans" cxnId="{B143E34A-C5B2-43D9-BF9F-483904D92FBA}">
      <dgm:prSet/>
      <dgm:spPr/>
      <dgm:t>
        <a:bodyPr/>
        <a:lstStyle/>
        <a:p>
          <a:endParaRPr lang="en-GB" b="0">
            <a:latin typeface="+mj-lt"/>
          </a:endParaRPr>
        </a:p>
      </dgm:t>
    </dgm:pt>
    <dgm:pt modelId="{017F4B88-09F1-4D39-8D70-46B6EE466B17}" type="sibTrans" cxnId="{B143E34A-C5B2-43D9-BF9F-483904D92FBA}">
      <dgm:prSet/>
      <dgm:spPr/>
      <dgm:t>
        <a:bodyPr/>
        <a:lstStyle/>
        <a:p>
          <a:endParaRPr lang="en-GB" b="0">
            <a:latin typeface="+mj-lt"/>
          </a:endParaRPr>
        </a:p>
      </dgm:t>
    </dgm:pt>
    <dgm:pt modelId="{6EEC607B-D23C-46BF-886B-B49C872E6C5F}">
      <dgm:prSet/>
      <dgm:spPr/>
      <dgm:t>
        <a:bodyPr/>
        <a:lstStyle/>
        <a:p>
          <a:r>
            <a:rPr lang="en-GB" b="0" i="0" dirty="0">
              <a:effectLst/>
              <a:latin typeface="+mj-lt"/>
            </a:rPr>
            <a:t>Data Analysis</a:t>
          </a:r>
          <a:endParaRPr lang="en-GB" b="0" dirty="0">
            <a:latin typeface="+mj-lt"/>
          </a:endParaRPr>
        </a:p>
      </dgm:t>
    </dgm:pt>
    <dgm:pt modelId="{901B56F3-41C9-4AF6-9598-C833AEF4CC60}" type="parTrans" cxnId="{0868F2E9-F5D1-4B68-AEE4-A49AF0CF09C8}">
      <dgm:prSet/>
      <dgm:spPr/>
      <dgm:t>
        <a:bodyPr/>
        <a:lstStyle/>
        <a:p>
          <a:endParaRPr lang="en-GB" b="0">
            <a:latin typeface="+mj-lt"/>
          </a:endParaRPr>
        </a:p>
      </dgm:t>
    </dgm:pt>
    <dgm:pt modelId="{152B4785-65E5-45B2-B3C0-39E68E7DADA6}" type="sibTrans" cxnId="{0868F2E9-F5D1-4B68-AEE4-A49AF0CF09C8}">
      <dgm:prSet/>
      <dgm:spPr/>
      <dgm:t>
        <a:bodyPr/>
        <a:lstStyle/>
        <a:p>
          <a:endParaRPr lang="en-GB" b="0">
            <a:latin typeface="+mj-lt"/>
          </a:endParaRPr>
        </a:p>
      </dgm:t>
    </dgm:pt>
    <dgm:pt modelId="{EAF1BAA3-48A2-431B-AFFB-6E2FC1CEBF5D}">
      <dgm:prSet phldrT="[Text]"/>
      <dgm:spPr/>
      <dgm:t>
        <a:bodyPr/>
        <a:lstStyle/>
        <a:p>
          <a:pPr>
            <a:buClr>
              <a:schemeClr val="tx2"/>
            </a:buClr>
            <a:buFont typeface="Wingdings" panose="05000000000000000000" pitchFamily="2" charset="2"/>
            <a:buChar char="§"/>
          </a:pPr>
          <a:r>
            <a:rPr lang="en-GB" b="0" i="0">
              <a:effectLst/>
              <a:latin typeface="+mj-lt"/>
            </a:rPr>
            <a:t>Results and Conclusion</a:t>
          </a:r>
          <a:endParaRPr lang="en-GB" b="0" dirty="0">
            <a:latin typeface="+mj-lt"/>
          </a:endParaRPr>
        </a:p>
      </dgm:t>
    </dgm:pt>
    <dgm:pt modelId="{8B59705F-1EA8-48ED-86BC-07A59A5C384A}" type="parTrans" cxnId="{145CB185-923E-4F6A-998C-319457E3A672}">
      <dgm:prSet/>
      <dgm:spPr/>
      <dgm:t>
        <a:bodyPr/>
        <a:lstStyle/>
        <a:p>
          <a:endParaRPr lang="en-GB" b="0">
            <a:latin typeface="+mj-lt"/>
          </a:endParaRPr>
        </a:p>
      </dgm:t>
    </dgm:pt>
    <dgm:pt modelId="{DB2DF624-072B-4626-A548-A8F027DDB85E}" type="sibTrans" cxnId="{145CB185-923E-4F6A-998C-319457E3A672}">
      <dgm:prSet/>
      <dgm:spPr/>
      <dgm:t>
        <a:bodyPr/>
        <a:lstStyle/>
        <a:p>
          <a:endParaRPr lang="en-GB" b="0">
            <a:latin typeface="+mj-lt"/>
          </a:endParaRPr>
        </a:p>
      </dgm:t>
    </dgm:pt>
    <dgm:pt modelId="{482ED537-55E2-4EFE-A2DD-019221CFFAA9}" type="pres">
      <dgm:prSet presAssocID="{057C22D8-832D-49A9-A589-C377FA2816FE}" presName="outerComposite" presStyleCnt="0">
        <dgm:presLayoutVars>
          <dgm:chMax val="5"/>
          <dgm:dir/>
          <dgm:resizeHandles val="exact"/>
        </dgm:presLayoutVars>
      </dgm:prSet>
      <dgm:spPr/>
    </dgm:pt>
    <dgm:pt modelId="{D0FAE3BB-E98C-43C7-B6FB-69D85A2A3DBC}" type="pres">
      <dgm:prSet presAssocID="{057C22D8-832D-49A9-A589-C377FA2816FE}" presName="dummyMaxCanvas" presStyleCnt="0">
        <dgm:presLayoutVars/>
      </dgm:prSet>
      <dgm:spPr/>
    </dgm:pt>
    <dgm:pt modelId="{664E24BE-406E-4ABF-8D0F-83BED97CB58F}" type="pres">
      <dgm:prSet presAssocID="{057C22D8-832D-49A9-A589-C377FA2816FE}" presName="FiveNodes_1" presStyleLbl="node1" presStyleIdx="0" presStyleCnt="5">
        <dgm:presLayoutVars>
          <dgm:bulletEnabled val="1"/>
        </dgm:presLayoutVars>
      </dgm:prSet>
      <dgm:spPr/>
    </dgm:pt>
    <dgm:pt modelId="{97CEA679-E275-4BD3-9348-FC351428F90F}" type="pres">
      <dgm:prSet presAssocID="{057C22D8-832D-49A9-A589-C377FA2816FE}" presName="FiveNodes_2" presStyleLbl="node1" presStyleIdx="1" presStyleCnt="5">
        <dgm:presLayoutVars>
          <dgm:bulletEnabled val="1"/>
        </dgm:presLayoutVars>
      </dgm:prSet>
      <dgm:spPr/>
    </dgm:pt>
    <dgm:pt modelId="{C91C11D6-DD86-4402-9625-146A1D54997E}" type="pres">
      <dgm:prSet presAssocID="{057C22D8-832D-49A9-A589-C377FA2816FE}" presName="FiveNodes_3" presStyleLbl="node1" presStyleIdx="2" presStyleCnt="5">
        <dgm:presLayoutVars>
          <dgm:bulletEnabled val="1"/>
        </dgm:presLayoutVars>
      </dgm:prSet>
      <dgm:spPr/>
    </dgm:pt>
    <dgm:pt modelId="{E81A928E-8E7C-49A9-8339-551E8A2D38D6}" type="pres">
      <dgm:prSet presAssocID="{057C22D8-832D-49A9-A589-C377FA2816FE}" presName="FiveNodes_4" presStyleLbl="node1" presStyleIdx="3" presStyleCnt="5">
        <dgm:presLayoutVars>
          <dgm:bulletEnabled val="1"/>
        </dgm:presLayoutVars>
      </dgm:prSet>
      <dgm:spPr/>
    </dgm:pt>
    <dgm:pt modelId="{EC007AAC-23E7-449E-B320-9FFDE13FFB49}" type="pres">
      <dgm:prSet presAssocID="{057C22D8-832D-49A9-A589-C377FA2816FE}" presName="FiveNodes_5" presStyleLbl="node1" presStyleIdx="4" presStyleCnt="5">
        <dgm:presLayoutVars>
          <dgm:bulletEnabled val="1"/>
        </dgm:presLayoutVars>
      </dgm:prSet>
      <dgm:spPr/>
    </dgm:pt>
    <dgm:pt modelId="{B497B8BD-4D69-45B2-AB45-9448123ACBFC}" type="pres">
      <dgm:prSet presAssocID="{057C22D8-832D-49A9-A589-C377FA2816FE}" presName="FiveConn_1-2" presStyleLbl="fgAccFollowNode1" presStyleIdx="0" presStyleCnt="4">
        <dgm:presLayoutVars>
          <dgm:bulletEnabled val="1"/>
        </dgm:presLayoutVars>
      </dgm:prSet>
      <dgm:spPr/>
    </dgm:pt>
    <dgm:pt modelId="{E56DA529-6075-43DC-82E2-5D83789E1274}" type="pres">
      <dgm:prSet presAssocID="{057C22D8-832D-49A9-A589-C377FA2816FE}" presName="FiveConn_2-3" presStyleLbl="fgAccFollowNode1" presStyleIdx="1" presStyleCnt="4">
        <dgm:presLayoutVars>
          <dgm:bulletEnabled val="1"/>
        </dgm:presLayoutVars>
      </dgm:prSet>
      <dgm:spPr/>
    </dgm:pt>
    <dgm:pt modelId="{5881CEAC-2E9C-406E-A8D9-FE23A557F52E}" type="pres">
      <dgm:prSet presAssocID="{057C22D8-832D-49A9-A589-C377FA2816FE}" presName="FiveConn_3-4" presStyleLbl="fgAccFollowNode1" presStyleIdx="2" presStyleCnt="4">
        <dgm:presLayoutVars>
          <dgm:bulletEnabled val="1"/>
        </dgm:presLayoutVars>
      </dgm:prSet>
      <dgm:spPr/>
    </dgm:pt>
    <dgm:pt modelId="{20FCE108-EC24-42CA-BDB9-1B0B5D61EF08}" type="pres">
      <dgm:prSet presAssocID="{057C22D8-832D-49A9-A589-C377FA2816FE}" presName="FiveConn_4-5" presStyleLbl="fgAccFollowNode1" presStyleIdx="3" presStyleCnt="4">
        <dgm:presLayoutVars>
          <dgm:bulletEnabled val="1"/>
        </dgm:presLayoutVars>
      </dgm:prSet>
      <dgm:spPr/>
    </dgm:pt>
    <dgm:pt modelId="{1EED1C05-A93E-4A14-A5C7-56E2A7934B1B}" type="pres">
      <dgm:prSet presAssocID="{057C22D8-832D-49A9-A589-C377FA2816FE}" presName="FiveNodes_1_text" presStyleLbl="node1" presStyleIdx="4" presStyleCnt="5">
        <dgm:presLayoutVars>
          <dgm:bulletEnabled val="1"/>
        </dgm:presLayoutVars>
      </dgm:prSet>
      <dgm:spPr/>
    </dgm:pt>
    <dgm:pt modelId="{7CA5320B-911D-472D-8534-8EA80C1ECE7F}" type="pres">
      <dgm:prSet presAssocID="{057C22D8-832D-49A9-A589-C377FA2816FE}" presName="FiveNodes_2_text" presStyleLbl="node1" presStyleIdx="4" presStyleCnt="5">
        <dgm:presLayoutVars>
          <dgm:bulletEnabled val="1"/>
        </dgm:presLayoutVars>
      </dgm:prSet>
      <dgm:spPr/>
    </dgm:pt>
    <dgm:pt modelId="{49FB04FA-38CB-4E0D-953C-1D3E8F6B1521}" type="pres">
      <dgm:prSet presAssocID="{057C22D8-832D-49A9-A589-C377FA2816FE}" presName="FiveNodes_3_text" presStyleLbl="node1" presStyleIdx="4" presStyleCnt="5">
        <dgm:presLayoutVars>
          <dgm:bulletEnabled val="1"/>
        </dgm:presLayoutVars>
      </dgm:prSet>
      <dgm:spPr/>
    </dgm:pt>
    <dgm:pt modelId="{AC6EBB13-AB76-4562-A65E-FE5DAAAC4057}" type="pres">
      <dgm:prSet presAssocID="{057C22D8-832D-49A9-A589-C377FA2816FE}" presName="FiveNodes_4_text" presStyleLbl="node1" presStyleIdx="4" presStyleCnt="5">
        <dgm:presLayoutVars>
          <dgm:bulletEnabled val="1"/>
        </dgm:presLayoutVars>
      </dgm:prSet>
      <dgm:spPr/>
    </dgm:pt>
    <dgm:pt modelId="{933AEEC2-1FE3-47A3-B4AE-588AC3E1BE4B}" type="pres">
      <dgm:prSet presAssocID="{057C22D8-832D-49A9-A589-C377FA2816FE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0CD6A904-F32F-4E09-99F8-E8C1AECAC853}" type="presOf" srcId="{EAF1BAA3-48A2-431B-AFFB-6E2FC1CEBF5D}" destId="{933AEEC2-1FE3-47A3-B4AE-588AC3E1BE4B}" srcOrd="1" destOrd="0" presId="urn:microsoft.com/office/officeart/2005/8/layout/vProcess5"/>
    <dgm:cxn modelId="{0D423507-69E2-4BB8-B256-0FC17DB3E4CF}" type="presOf" srcId="{25DC0AE0-3628-4BC1-A1AE-4E47E8623917}" destId="{7CA5320B-911D-472D-8534-8EA80C1ECE7F}" srcOrd="1" destOrd="0" presId="urn:microsoft.com/office/officeart/2005/8/layout/vProcess5"/>
    <dgm:cxn modelId="{C7D9D411-865C-465B-BABD-16799810AB01}" type="presOf" srcId="{94F75120-4D99-4E3A-BE49-B884B837543E}" destId="{664E24BE-406E-4ABF-8D0F-83BED97CB58F}" srcOrd="0" destOrd="0" presId="urn:microsoft.com/office/officeart/2005/8/layout/vProcess5"/>
    <dgm:cxn modelId="{8AE0CE5F-559F-45DE-B1F5-4B641B781FBA}" type="presOf" srcId="{DC4BA08A-7E34-4240-ACF3-D562CEE1072B}" destId="{B497B8BD-4D69-45B2-AB45-9448123ACBFC}" srcOrd="0" destOrd="0" presId="urn:microsoft.com/office/officeart/2005/8/layout/vProcess5"/>
    <dgm:cxn modelId="{BBBACB6A-9782-4676-8F32-4AFEE08E0199}" type="presOf" srcId="{25DC0AE0-3628-4BC1-A1AE-4E47E8623917}" destId="{97CEA679-E275-4BD3-9348-FC351428F90F}" srcOrd="0" destOrd="0" presId="urn:microsoft.com/office/officeart/2005/8/layout/vProcess5"/>
    <dgm:cxn modelId="{B143E34A-C5B2-43D9-BF9F-483904D92FBA}" srcId="{057C22D8-832D-49A9-A589-C377FA2816FE}" destId="{2D86CC9B-75DD-4411-AEE9-CB655B5AD20F}" srcOrd="2" destOrd="0" parTransId="{E633C594-E694-4A14-87B6-2A14B7B4E5CA}" sibTransId="{017F4B88-09F1-4D39-8D70-46B6EE466B17}"/>
    <dgm:cxn modelId="{A59B3852-8534-4DE7-BD0E-D67B021D88C1}" type="presOf" srcId="{94F75120-4D99-4E3A-BE49-B884B837543E}" destId="{1EED1C05-A93E-4A14-A5C7-56E2A7934B1B}" srcOrd="1" destOrd="0" presId="urn:microsoft.com/office/officeart/2005/8/layout/vProcess5"/>
    <dgm:cxn modelId="{55D4CB72-0062-4AE8-8A8A-FBB0320C88D7}" type="presOf" srcId="{EAF1BAA3-48A2-431B-AFFB-6E2FC1CEBF5D}" destId="{EC007AAC-23E7-449E-B320-9FFDE13FFB49}" srcOrd="0" destOrd="0" presId="urn:microsoft.com/office/officeart/2005/8/layout/vProcess5"/>
    <dgm:cxn modelId="{AB3E8C74-4CB4-42EA-9217-DFD66E8130BF}" type="presOf" srcId="{6EEC607B-D23C-46BF-886B-B49C872E6C5F}" destId="{AC6EBB13-AB76-4562-A65E-FE5DAAAC4057}" srcOrd="1" destOrd="0" presId="urn:microsoft.com/office/officeart/2005/8/layout/vProcess5"/>
    <dgm:cxn modelId="{E97B797B-337A-4D71-BE8E-BD2EFD432BA8}" type="presOf" srcId="{057C22D8-832D-49A9-A589-C377FA2816FE}" destId="{482ED537-55E2-4EFE-A2DD-019221CFFAA9}" srcOrd="0" destOrd="0" presId="urn:microsoft.com/office/officeart/2005/8/layout/vProcess5"/>
    <dgm:cxn modelId="{2BEF8684-8624-4F59-B55F-ECDD69B36BFC}" srcId="{057C22D8-832D-49A9-A589-C377FA2816FE}" destId="{94F75120-4D99-4E3A-BE49-B884B837543E}" srcOrd="0" destOrd="0" parTransId="{BE1B76BE-8E5D-41B2-95E3-470895A19EB7}" sibTransId="{DC4BA08A-7E34-4240-ACF3-D562CEE1072B}"/>
    <dgm:cxn modelId="{F2B76085-6CA8-4E79-9158-128C3CE5FE40}" type="presOf" srcId="{6EEC607B-D23C-46BF-886B-B49C872E6C5F}" destId="{E81A928E-8E7C-49A9-8339-551E8A2D38D6}" srcOrd="0" destOrd="0" presId="urn:microsoft.com/office/officeart/2005/8/layout/vProcess5"/>
    <dgm:cxn modelId="{145CB185-923E-4F6A-998C-319457E3A672}" srcId="{057C22D8-832D-49A9-A589-C377FA2816FE}" destId="{EAF1BAA3-48A2-431B-AFFB-6E2FC1CEBF5D}" srcOrd="4" destOrd="0" parTransId="{8B59705F-1EA8-48ED-86BC-07A59A5C384A}" sibTransId="{DB2DF624-072B-4626-A548-A8F027DDB85E}"/>
    <dgm:cxn modelId="{FF9E7BB1-0C67-4154-A93D-1B2097573C00}" type="presOf" srcId="{152B4785-65E5-45B2-B3C0-39E68E7DADA6}" destId="{20FCE108-EC24-42CA-BDB9-1B0B5D61EF08}" srcOrd="0" destOrd="0" presId="urn:microsoft.com/office/officeart/2005/8/layout/vProcess5"/>
    <dgm:cxn modelId="{80C9ECB4-4586-4932-9AC0-3D9CDB295514}" type="presOf" srcId="{017F4B88-09F1-4D39-8D70-46B6EE466B17}" destId="{5881CEAC-2E9C-406E-A8D9-FE23A557F52E}" srcOrd="0" destOrd="0" presId="urn:microsoft.com/office/officeart/2005/8/layout/vProcess5"/>
    <dgm:cxn modelId="{7B57A9B6-5BE5-485E-BCB0-B03C7B4BBED3}" type="presOf" srcId="{2D86CC9B-75DD-4411-AEE9-CB655B5AD20F}" destId="{C91C11D6-DD86-4402-9625-146A1D54997E}" srcOrd="0" destOrd="0" presId="urn:microsoft.com/office/officeart/2005/8/layout/vProcess5"/>
    <dgm:cxn modelId="{A65134C5-65BC-4B58-BCFD-859B052655F2}" type="presOf" srcId="{AF47A721-4306-40DE-BE3D-C32A5B964198}" destId="{E56DA529-6075-43DC-82E2-5D83789E1274}" srcOrd="0" destOrd="0" presId="urn:microsoft.com/office/officeart/2005/8/layout/vProcess5"/>
    <dgm:cxn modelId="{B76CC7CA-B0ED-403B-BEAF-329F1D273C33}" type="presOf" srcId="{2D86CC9B-75DD-4411-AEE9-CB655B5AD20F}" destId="{49FB04FA-38CB-4E0D-953C-1D3E8F6B1521}" srcOrd="1" destOrd="0" presId="urn:microsoft.com/office/officeart/2005/8/layout/vProcess5"/>
    <dgm:cxn modelId="{0868F2E9-F5D1-4B68-AEE4-A49AF0CF09C8}" srcId="{057C22D8-832D-49A9-A589-C377FA2816FE}" destId="{6EEC607B-D23C-46BF-886B-B49C872E6C5F}" srcOrd="3" destOrd="0" parTransId="{901B56F3-41C9-4AF6-9598-C833AEF4CC60}" sibTransId="{152B4785-65E5-45B2-B3C0-39E68E7DADA6}"/>
    <dgm:cxn modelId="{C94F9AFB-DAFD-4AAE-8B1B-BC7E7DC32820}" srcId="{057C22D8-832D-49A9-A589-C377FA2816FE}" destId="{25DC0AE0-3628-4BC1-A1AE-4E47E8623917}" srcOrd="1" destOrd="0" parTransId="{7FA521B1-565C-4D5E-ABC3-629E7FB51331}" sibTransId="{AF47A721-4306-40DE-BE3D-C32A5B964198}"/>
    <dgm:cxn modelId="{91B94DE9-B42F-40A1-ABEB-6A75EB076556}" type="presParOf" srcId="{482ED537-55E2-4EFE-A2DD-019221CFFAA9}" destId="{D0FAE3BB-E98C-43C7-B6FB-69D85A2A3DBC}" srcOrd="0" destOrd="0" presId="urn:microsoft.com/office/officeart/2005/8/layout/vProcess5"/>
    <dgm:cxn modelId="{1057237F-F97E-404A-B4FC-2616EAC43818}" type="presParOf" srcId="{482ED537-55E2-4EFE-A2DD-019221CFFAA9}" destId="{664E24BE-406E-4ABF-8D0F-83BED97CB58F}" srcOrd="1" destOrd="0" presId="urn:microsoft.com/office/officeart/2005/8/layout/vProcess5"/>
    <dgm:cxn modelId="{DFBB486B-705E-46A1-944A-EAB6D017A28A}" type="presParOf" srcId="{482ED537-55E2-4EFE-A2DD-019221CFFAA9}" destId="{97CEA679-E275-4BD3-9348-FC351428F90F}" srcOrd="2" destOrd="0" presId="urn:microsoft.com/office/officeart/2005/8/layout/vProcess5"/>
    <dgm:cxn modelId="{EED055B6-627A-48A4-B6B5-1C0F76126AD4}" type="presParOf" srcId="{482ED537-55E2-4EFE-A2DD-019221CFFAA9}" destId="{C91C11D6-DD86-4402-9625-146A1D54997E}" srcOrd="3" destOrd="0" presId="urn:microsoft.com/office/officeart/2005/8/layout/vProcess5"/>
    <dgm:cxn modelId="{DAEEAC6E-6186-449A-A0CA-B8D07BC35BC3}" type="presParOf" srcId="{482ED537-55E2-4EFE-A2DD-019221CFFAA9}" destId="{E81A928E-8E7C-49A9-8339-551E8A2D38D6}" srcOrd="4" destOrd="0" presId="urn:microsoft.com/office/officeart/2005/8/layout/vProcess5"/>
    <dgm:cxn modelId="{EA1FF884-863A-42DA-B74C-452219785BA7}" type="presParOf" srcId="{482ED537-55E2-4EFE-A2DD-019221CFFAA9}" destId="{EC007AAC-23E7-449E-B320-9FFDE13FFB49}" srcOrd="5" destOrd="0" presId="urn:microsoft.com/office/officeart/2005/8/layout/vProcess5"/>
    <dgm:cxn modelId="{21AB4EF0-1D92-4E19-87C2-FC1AC2E77FC6}" type="presParOf" srcId="{482ED537-55E2-4EFE-A2DD-019221CFFAA9}" destId="{B497B8BD-4D69-45B2-AB45-9448123ACBFC}" srcOrd="6" destOrd="0" presId="urn:microsoft.com/office/officeart/2005/8/layout/vProcess5"/>
    <dgm:cxn modelId="{D5A4CCC1-7F31-463E-BA95-A6012CBF5250}" type="presParOf" srcId="{482ED537-55E2-4EFE-A2DD-019221CFFAA9}" destId="{E56DA529-6075-43DC-82E2-5D83789E1274}" srcOrd="7" destOrd="0" presId="urn:microsoft.com/office/officeart/2005/8/layout/vProcess5"/>
    <dgm:cxn modelId="{142C5940-F68B-4A0A-9AB2-FF32AA0E4784}" type="presParOf" srcId="{482ED537-55E2-4EFE-A2DD-019221CFFAA9}" destId="{5881CEAC-2E9C-406E-A8D9-FE23A557F52E}" srcOrd="8" destOrd="0" presId="urn:microsoft.com/office/officeart/2005/8/layout/vProcess5"/>
    <dgm:cxn modelId="{EB6B0478-1650-4B95-BD3F-E420C1412598}" type="presParOf" srcId="{482ED537-55E2-4EFE-A2DD-019221CFFAA9}" destId="{20FCE108-EC24-42CA-BDB9-1B0B5D61EF08}" srcOrd="9" destOrd="0" presId="urn:microsoft.com/office/officeart/2005/8/layout/vProcess5"/>
    <dgm:cxn modelId="{048809E3-DFED-4BC2-AF98-6498C2E5741A}" type="presParOf" srcId="{482ED537-55E2-4EFE-A2DD-019221CFFAA9}" destId="{1EED1C05-A93E-4A14-A5C7-56E2A7934B1B}" srcOrd="10" destOrd="0" presId="urn:microsoft.com/office/officeart/2005/8/layout/vProcess5"/>
    <dgm:cxn modelId="{21BE804E-7F28-4A96-AB5E-07BD5FB5F59F}" type="presParOf" srcId="{482ED537-55E2-4EFE-A2DD-019221CFFAA9}" destId="{7CA5320B-911D-472D-8534-8EA80C1ECE7F}" srcOrd="11" destOrd="0" presId="urn:microsoft.com/office/officeart/2005/8/layout/vProcess5"/>
    <dgm:cxn modelId="{B1C8A453-862E-442F-B02F-B697058AB381}" type="presParOf" srcId="{482ED537-55E2-4EFE-A2DD-019221CFFAA9}" destId="{49FB04FA-38CB-4E0D-953C-1D3E8F6B1521}" srcOrd="12" destOrd="0" presId="urn:microsoft.com/office/officeart/2005/8/layout/vProcess5"/>
    <dgm:cxn modelId="{1629FEFF-4401-4A73-8564-B40757819E6A}" type="presParOf" srcId="{482ED537-55E2-4EFE-A2DD-019221CFFAA9}" destId="{AC6EBB13-AB76-4562-A65E-FE5DAAAC4057}" srcOrd="13" destOrd="0" presId="urn:microsoft.com/office/officeart/2005/8/layout/vProcess5"/>
    <dgm:cxn modelId="{2543F66D-705A-424B-ADF1-3C6854D7BCEB}" type="presParOf" srcId="{482ED537-55E2-4EFE-A2DD-019221CFFAA9}" destId="{933AEEC2-1FE3-47A3-B4AE-588AC3E1BE4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EA7CD3-3D19-4D60-A868-C160A75641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</dgm:pt>
    <dgm:pt modelId="{62ECEBA9-C8AA-4201-ADEF-E064C123B2B3}">
      <dgm:prSet phldrT="[Text]" custT="1"/>
      <dgm:spPr/>
      <dgm:t>
        <a:bodyPr/>
        <a:lstStyle/>
        <a:p>
          <a:pPr algn="ctr"/>
          <a:r>
            <a:rPr lang="en-GB" sz="1800" u="sng" dirty="0"/>
            <a:t>Geographical Distribution and Manufacturer Analysis</a:t>
          </a:r>
          <a:endParaRPr lang="en-GB" sz="1800" b="1" i="0" dirty="0"/>
        </a:p>
      </dgm:t>
    </dgm:pt>
    <dgm:pt modelId="{A05C2ECA-E6A8-49B7-BBBA-68D057D8C22E}" type="parTrans" cxnId="{76466DB2-5C4E-4843-B77A-67E415E9A546}">
      <dgm:prSet/>
      <dgm:spPr/>
      <dgm:t>
        <a:bodyPr/>
        <a:lstStyle/>
        <a:p>
          <a:endParaRPr lang="en-GB" sz="1400" i="0"/>
        </a:p>
      </dgm:t>
    </dgm:pt>
    <dgm:pt modelId="{3C5CF967-D605-47EB-ACC8-20F8665EBD12}" type="sibTrans" cxnId="{76466DB2-5C4E-4843-B77A-67E415E9A546}">
      <dgm:prSet/>
      <dgm:spPr/>
      <dgm:t>
        <a:bodyPr/>
        <a:lstStyle/>
        <a:p>
          <a:endParaRPr lang="en-GB" sz="1400" i="0"/>
        </a:p>
      </dgm:t>
    </dgm:pt>
    <dgm:pt modelId="{F8484811-FBD3-477E-8E58-B794597FB85F}" type="pres">
      <dgm:prSet presAssocID="{C1EA7CD3-3D19-4D60-A868-C160A75641D1}" presName="linear" presStyleCnt="0">
        <dgm:presLayoutVars>
          <dgm:animLvl val="lvl"/>
          <dgm:resizeHandles val="exact"/>
        </dgm:presLayoutVars>
      </dgm:prSet>
      <dgm:spPr/>
    </dgm:pt>
    <dgm:pt modelId="{EC18502F-5C9D-42E1-AFF7-974CC40ECC25}" type="pres">
      <dgm:prSet presAssocID="{62ECEBA9-C8AA-4201-ADEF-E064C123B2B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9909799-64AF-4449-A26D-19DC4D67DB26}" type="presOf" srcId="{C1EA7CD3-3D19-4D60-A868-C160A75641D1}" destId="{F8484811-FBD3-477E-8E58-B794597FB85F}" srcOrd="0" destOrd="0" presId="urn:microsoft.com/office/officeart/2005/8/layout/vList2"/>
    <dgm:cxn modelId="{76466DB2-5C4E-4843-B77A-67E415E9A546}" srcId="{C1EA7CD3-3D19-4D60-A868-C160A75641D1}" destId="{62ECEBA9-C8AA-4201-ADEF-E064C123B2B3}" srcOrd="0" destOrd="0" parTransId="{A05C2ECA-E6A8-49B7-BBBA-68D057D8C22E}" sibTransId="{3C5CF967-D605-47EB-ACC8-20F8665EBD12}"/>
    <dgm:cxn modelId="{D0DC63E5-8C7C-4BC9-A487-6EC347F5821A}" type="presOf" srcId="{62ECEBA9-C8AA-4201-ADEF-E064C123B2B3}" destId="{EC18502F-5C9D-42E1-AFF7-974CC40ECC25}" srcOrd="0" destOrd="0" presId="urn:microsoft.com/office/officeart/2005/8/layout/vList2"/>
    <dgm:cxn modelId="{F8FF6853-8A84-445D-8FEE-8734870DD184}" type="presParOf" srcId="{F8484811-FBD3-477E-8E58-B794597FB85F}" destId="{EC18502F-5C9D-42E1-AFF7-974CC40ECC2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7F0398-6FF6-4F9A-8F42-85F8AFF90217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CF563B81-0833-44FD-8FFC-EC3C30D2A226}">
      <dgm:prSet phldrT="[Text]"/>
      <dgm:spPr/>
      <dgm:t>
        <a:bodyPr/>
        <a:lstStyle/>
        <a:p>
          <a:r>
            <a:rPr lang="en-GB" dirty="0"/>
            <a:t>Wind turbine incidents are a global concern, affecting regions across North America, Europe, Asia, South America, Australia, and more..</a:t>
          </a:r>
          <a:endParaRPr lang="en-GB" dirty="0">
            <a:solidFill>
              <a:schemeClr val="tx1"/>
            </a:solidFill>
          </a:endParaRPr>
        </a:p>
      </dgm:t>
    </dgm:pt>
    <dgm:pt modelId="{F063159D-F361-46A1-A194-93297D9DFCF8}" type="parTrans" cxnId="{93B7301E-FA8B-4A79-BD28-9B80291D47BC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5CBFC5B-0E88-4032-8AC8-C3E5081E9EB5}" type="sibTrans" cxnId="{93B7301E-FA8B-4A79-BD28-9B80291D47BC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CB2848FC-B8E0-43B0-9AE5-A366B897AE5F}">
      <dgm:prSet/>
      <dgm:spPr/>
      <dgm:t>
        <a:bodyPr/>
        <a:lstStyle/>
        <a:p>
          <a:r>
            <a:rPr lang="en-GB" dirty="0"/>
            <a:t>Notably, the United States leads in the number of reported incidents, emphasizing the need for rigorous safety measures in North America, given its prominent position in the wind energy sector. </a:t>
          </a:r>
          <a:endParaRPr lang="en-GB" dirty="0">
            <a:solidFill>
              <a:schemeClr val="tx1"/>
            </a:solidFill>
          </a:endParaRPr>
        </a:p>
      </dgm:t>
    </dgm:pt>
    <dgm:pt modelId="{0BBC0A42-E709-48F6-803E-CDA005D5982F}" type="parTrans" cxnId="{BE3F722C-B0C9-47EE-9D71-1BD4A6F3F80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EDD3C53-49ED-4D80-8950-50BC3E42DFCA}" type="sibTrans" cxnId="{BE3F722C-B0C9-47EE-9D71-1BD4A6F3F80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234A617-F543-4767-A2EE-711D1201453F}">
      <dgm:prSet/>
      <dgm:spPr/>
      <dgm:t>
        <a:bodyPr/>
        <a:lstStyle/>
        <a:p>
          <a:r>
            <a:rPr lang="en-GB" dirty="0"/>
            <a:t>Germany and other European countries also play significant roles, highlighting the importance of region-specific safety measures</a:t>
          </a:r>
          <a:endParaRPr lang="en-GB" dirty="0">
            <a:solidFill>
              <a:schemeClr val="tx1"/>
            </a:solidFill>
          </a:endParaRPr>
        </a:p>
      </dgm:t>
    </dgm:pt>
    <dgm:pt modelId="{BD50D83A-C77D-4CAE-8C8E-689706490222}" type="parTrans" cxnId="{FB0FACAF-9EE5-4173-BA93-C1B5A1E79B2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4BAB9E75-F8B6-4146-A6F7-000B2494113D}" type="sibTrans" cxnId="{FB0FACAF-9EE5-4173-BA93-C1B5A1E79B2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488A7B76-9030-4778-AE01-281D70265D13}" type="pres">
      <dgm:prSet presAssocID="{7C7F0398-6FF6-4F9A-8F42-85F8AFF90217}" presName="diagram" presStyleCnt="0">
        <dgm:presLayoutVars>
          <dgm:dir/>
          <dgm:resizeHandles val="exact"/>
        </dgm:presLayoutVars>
      </dgm:prSet>
      <dgm:spPr/>
    </dgm:pt>
    <dgm:pt modelId="{53CB290C-E0C9-4CCF-A354-3CBB6B70D3CD}" type="pres">
      <dgm:prSet presAssocID="{CF563B81-0833-44FD-8FFC-EC3C30D2A226}" presName="node" presStyleLbl="node1" presStyleIdx="0" presStyleCnt="3" custScaleX="215883">
        <dgm:presLayoutVars>
          <dgm:bulletEnabled val="1"/>
        </dgm:presLayoutVars>
      </dgm:prSet>
      <dgm:spPr/>
    </dgm:pt>
    <dgm:pt modelId="{7E602016-8D63-4615-B88E-CD2FFF1F0C9E}" type="pres">
      <dgm:prSet presAssocID="{F5CBFC5B-0E88-4032-8AC8-C3E5081E9EB5}" presName="sibTrans" presStyleCnt="0"/>
      <dgm:spPr/>
    </dgm:pt>
    <dgm:pt modelId="{0F0C51E8-9F2B-49B9-B450-0152D446495C}" type="pres">
      <dgm:prSet presAssocID="{CB2848FC-B8E0-43B0-9AE5-A366B897AE5F}" presName="node" presStyleLbl="node1" presStyleIdx="1" presStyleCnt="3" custScaleX="215883">
        <dgm:presLayoutVars>
          <dgm:bulletEnabled val="1"/>
        </dgm:presLayoutVars>
      </dgm:prSet>
      <dgm:spPr/>
    </dgm:pt>
    <dgm:pt modelId="{22CB7C33-5E02-42D5-A3CE-19675D78D78F}" type="pres">
      <dgm:prSet presAssocID="{3EDD3C53-49ED-4D80-8950-50BC3E42DFCA}" presName="sibTrans" presStyleCnt="0"/>
      <dgm:spPr/>
    </dgm:pt>
    <dgm:pt modelId="{0F6EB8E9-DB48-47EC-AAFC-1768E09C0394}" type="pres">
      <dgm:prSet presAssocID="{5234A617-F543-4767-A2EE-711D1201453F}" presName="node" presStyleLbl="node1" presStyleIdx="2" presStyleCnt="3" custScaleX="215883">
        <dgm:presLayoutVars>
          <dgm:bulletEnabled val="1"/>
        </dgm:presLayoutVars>
      </dgm:prSet>
      <dgm:spPr/>
    </dgm:pt>
  </dgm:ptLst>
  <dgm:cxnLst>
    <dgm:cxn modelId="{59528210-7CC7-4816-893C-8F45CDB91108}" type="presOf" srcId="{CF563B81-0833-44FD-8FFC-EC3C30D2A226}" destId="{53CB290C-E0C9-4CCF-A354-3CBB6B70D3CD}" srcOrd="0" destOrd="0" presId="urn:microsoft.com/office/officeart/2005/8/layout/default"/>
    <dgm:cxn modelId="{93B7301E-FA8B-4A79-BD28-9B80291D47BC}" srcId="{7C7F0398-6FF6-4F9A-8F42-85F8AFF90217}" destId="{CF563B81-0833-44FD-8FFC-EC3C30D2A226}" srcOrd="0" destOrd="0" parTransId="{F063159D-F361-46A1-A194-93297D9DFCF8}" sibTransId="{F5CBFC5B-0E88-4032-8AC8-C3E5081E9EB5}"/>
    <dgm:cxn modelId="{A4412928-85F3-4BD1-85A6-9D8EA3D8D01D}" type="presOf" srcId="{CB2848FC-B8E0-43B0-9AE5-A366B897AE5F}" destId="{0F0C51E8-9F2B-49B9-B450-0152D446495C}" srcOrd="0" destOrd="0" presId="urn:microsoft.com/office/officeart/2005/8/layout/default"/>
    <dgm:cxn modelId="{BE3F722C-B0C9-47EE-9D71-1BD4A6F3F80B}" srcId="{7C7F0398-6FF6-4F9A-8F42-85F8AFF90217}" destId="{CB2848FC-B8E0-43B0-9AE5-A366B897AE5F}" srcOrd="1" destOrd="0" parTransId="{0BBC0A42-E709-48F6-803E-CDA005D5982F}" sibTransId="{3EDD3C53-49ED-4D80-8950-50BC3E42DFCA}"/>
    <dgm:cxn modelId="{1E3DD255-D3AF-4434-B1E1-11C3CD6BEC5E}" type="presOf" srcId="{7C7F0398-6FF6-4F9A-8F42-85F8AFF90217}" destId="{488A7B76-9030-4778-AE01-281D70265D13}" srcOrd="0" destOrd="0" presId="urn:microsoft.com/office/officeart/2005/8/layout/default"/>
    <dgm:cxn modelId="{62D52887-C9A4-4BFF-A10D-D5592FD3F888}" type="presOf" srcId="{5234A617-F543-4767-A2EE-711D1201453F}" destId="{0F6EB8E9-DB48-47EC-AAFC-1768E09C0394}" srcOrd="0" destOrd="0" presId="urn:microsoft.com/office/officeart/2005/8/layout/default"/>
    <dgm:cxn modelId="{FB0FACAF-9EE5-4173-BA93-C1B5A1E79B2D}" srcId="{7C7F0398-6FF6-4F9A-8F42-85F8AFF90217}" destId="{5234A617-F543-4767-A2EE-711D1201453F}" srcOrd="2" destOrd="0" parTransId="{BD50D83A-C77D-4CAE-8C8E-689706490222}" sibTransId="{4BAB9E75-F8B6-4146-A6F7-000B2494113D}"/>
    <dgm:cxn modelId="{AA28525F-08D2-4CEC-B3E3-62D954522F77}" type="presParOf" srcId="{488A7B76-9030-4778-AE01-281D70265D13}" destId="{53CB290C-E0C9-4CCF-A354-3CBB6B70D3CD}" srcOrd="0" destOrd="0" presId="urn:microsoft.com/office/officeart/2005/8/layout/default"/>
    <dgm:cxn modelId="{174F0CCB-FE8F-40DF-851F-37475C8C4AB8}" type="presParOf" srcId="{488A7B76-9030-4778-AE01-281D70265D13}" destId="{7E602016-8D63-4615-B88E-CD2FFF1F0C9E}" srcOrd="1" destOrd="0" presId="urn:microsoft.com/office/officeart/2005/8/layout/default"/>
    <dgm:cxn modelId="{B83FDC25-B12F-45CA-BD9E-8AF9AF7C6D43}" type="presParOf" srcId="{488A7B76-9030-4778-AE01-281D70265D13}" destId="{0F0C51E8-9F2B-49B9-B450-0152D446495C}" srcOrd="2" destOrd="0" presId="urn:microsoft.com/office/officeart/2005/8/layout/default"/>
    <dgm:cxn modelId="{AC3F17D5-E212-4742-8A9D-14C42A1C3781}" type="presParOf" srcId="{488A7B76-9030-4778-AE01-281D70265D13}" destId="{22CB7C33-5E02-42D5-A3CE-19675D78D78F}" srcOrd="3" destOrd="0" presId="urn:microsoft.com/office/officeart/2005/8/layout/default"/>
    <dgm:cxn modelId="{FB58F9D7-3698-4E96-8886-FC67D199648D}" type="presParOf" srcId="{488A7B76-9030-4778-AE01-281D70265D13}" destId="{0F6EB8E9-DB48-47EC-AAFC-1768E09C039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EA7CD3-3D19-4D60-A868-C160A75641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</dgm:pt>
    <dgm:pt modelId="{62ECEBA9-C8AA-4201-ADEF-E064C123B2B3}">
      <dgm:prSet phldrT="[Text]" custT="1"/>
      <dgm:spPr/>
      <dgm:t>
        <a:bodyPr/>
        <a:lstStyle/>
        <a:p>
          <a:pPr algn="ctr"/>
          <a:r>
            <a:rPr lang="en-GB" sz="1800" u="sng" dirty="0">
              <a:solidFill>
                <a:srgbClr val="FFFFFF"/>
              </a:solidFill>
              <a:latin typeface="Cambria" panose="02040503050406030204"/>
              <a:ea typeface="+mn-ea"/>
              <a:cs typeface="+mn-cs"/>
            </a:rPr>
            <a:t>Brands and Manufacturers</a:t>
          </a:r>
          <a:endParaRPr lang="en-GB" sz="1800" b="1" i="0" dirty="0"/>
        </a:p>
      </dgm:t>
    </dgm:pt>
    <dgm:pt modelId="{A05C2ECA-E6A8-49B7-BBBA-68D057D8C22E}" type="parTrans" cxnId="{76466DB2-5C4E-4843-B77A-67E415E9A546}">
      <dgm:prSet/>
      <dgm:spPr/>
      <dgm:t>
        <a:bodyPr/>
        <a:lstStyle/>
        <a:p>
          <a:endParaRPr lang="en-GB" sz="1400" i="0"/>
        </a:p>
      </dgm:t>
    </dgm:pt>
    <dgm:pt modelId="{3C5CF967-D605-47EB-ACC8-20F8665EBD12}" type="sibTrans" cxnId="{76466DB2-5C4E-4843-B77A-67E415E9A546}">
      <dgm:prSet/>
      <dgm:spPr/>
      <dgm:t>
        <a:bodyPr/>
        <a:lstStyle/>
        <a:p>
          <a:endParaRPr lang="en-GB" sz="1400" i="0"/>
        </a:p>
      </dgm:t>
    </dgm:pt>
    <dgm:pt modelId="{F8484811-FBD3-477E-8E58-B794597FB85F}" type="pres">
      <dgm:prSet presAssocID="{C1EA7CD3-3D19-4D60-A868-C160A75641D1}" presName="linear" presStyleCnt="0">
        <dgm:presLayoutVars>
          <dgm:animLvl val="lvl"/>
          <dgm:resizeHandles val="exact"/>
        </dgm:presLayoutVars>
      </dgm:prSet>
      <dgm:spPr/>
    </dgm:pt>
    <dgm:pt modelId="{EC18502F-5C9D-42E1-AFF7-974CC40ECC25}" type="pres">
      <dgm:prSet presAssocID="{62ECEBA9-C8AA-4201-ADEF-E064C123B2B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9909799-64AF-4449-A26D-19DC4D67DB26}" type="presOf" srcId="{C1EA7CD3-3D19-4D60-A868-C160A75641D1}" destId="{F8484811-FBD3-477E-8E58-B794597FB85F}" srcOrd="0" destOrd="0" presId="urn:microsoft.com/office/officeart/2005/8/layout/vList2"/>
    <dgm:cxn modelId="{76466DB2-5C4E-4843-B77A-67E415E9A546}" srcId="{C1EA7CD3-3D19-4D60-A868-C160A75641D1}" destId="{62ECEBA9-C8AA-4201-ADEF-E064C123B2B3}" srcOrd="0" destOrd="0" parTransId="{A05C2ECA-E6A8-49B7-BBBA-68D057D8C22E}" sibTransId="{3C5CF967-D605-47EB-ACC8-20F8665EBD12}"/>
    <dgm:cxn modelId="{D0DC63E5-8C7C-4BC9-A487-6EC347F5821A}" type="presOf" srcId="{62ECEBA9-C8AA-4201-ADEF-E064C123B2B3}" destId="{EC18502F-5C9D-42E1-AFF7-974CC40ECC25}" srcOrd="0" destOrd="0" presId="urn:microsoft.com/office/officeart/2005/8/layout/vList2"/>
    <dgm:cxn modelId="{F8FF6853-8A84-445D-8FEE-8734870DD184}" type="presParOf" srcId="{F8484811-FBD3-477E-8E58-B794597FB85F}" destId="{EC18502F-5C9D-42E1-AFF7-974CC40ECC2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7F0398-6FF6-4F9A-8F42-85F8AFF90217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CF563B81-0833-44FD-8FFC-EC3C30D2A226}">
      <dgm:prSet phldrT="[Text]"/>
      <dgm:spPr/>
      <dgm:t>
        <a:bodyPr/>
        <a:lstStyle/>
        <a:p>
          <a:r>
            <a:rPr lang="en-GB" dirty="0"/>
            <a:t>Manufacturer analysis provided valuable insights into the safety records of various wind turbine manufacturers. </a:t>
          </a:r>
          <a:endParaRPr lang="en-GB" dirty="0">
            <a:solidFill>
              <a:schemeClr val="tx1"/>
            </a:solidFill>
          </a:endParaRPr>
        </a:p>
      </dgm:t>
    </dgm:pt>
    <dgm:pt modelId="{F063159D-F361-46A1-A194-93297D9DFCF8}" type="parTrans" cxnId="{93B7301E-FA8B-4A79-BD28-9B80291D47BC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5CBFC5B-0E88-4032-8AC8-C3E5081E9EB5}" type="sibTrans" cxnId="{93B7301E-FA8B-4A79-BD28-9B80291D47BC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CB2848FC-B8E0-43B0-9AE5-A366B897AE5F}">
      <dgm:prSet/>
      <dgm:spPr/>
      <dgm:t>
        <a:bodyPr/>
        <a:lstStyle/>
        <a:p>
          <a:r>
            <a:rPr lang="en-GB" dirty="0"/>
            <a:t>In North America, Vestas, Gamesa, and GE Energy are associated with incidents, while in Europe, Vestas, Enercon, and Gamesa emerge as prominent manufacturers. </a:t>
          </a:r>
          <a:endParaRPr lang="en-GB" dirty="0">
            <a:solidFill>
              <a:schemeClr val="tx1"/>
            </a:solidFill>
          </a:endParaRPr>
        </a:p>
      </dgm:t>
    </dgm:pt>
    <dgm:pt modelId="{0BBC0A42-E709-48F6-803E-CDA005D5982F}" type="parTrans" cxnId="{BE3F722C-B0C9-47EE-9D71-1BD4A6F3F80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EDD3C53-49ED-4D80-8950-50BC3E42DFCA}" type="sibTrans" cxnId="{BE3F722C-B0C9-47EE-9D71-1BD4A6F3F80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234A617-F543-4767-A2EE-711D1201453F}">
      <dgm:prSet/>
      <dgm:spPr/>
      <dgm:t>
        <a:bodyPr/>
        <a:lstStyle/>
        <a:p>
          <a:r>
            <a:rPr lang="en-GB" dirty="0"/>
            <a:t>The presence of incidents categorized as "Information Not Available" in both regions underscores the need for standardized reporting practices. </a:t>
          </a:r>
          <a:endParaRPr lang="en-GB" dirty="0">
            <a:solidFill>
              <a:schemeClr val="tx1"/>
            </a:solidFill>
          </a:endParaRPr>
        </a:p>
      </dgm:t>
    </dgm:pt>
    <dgm:pt modelId="{BD50D83A-C77D-4CAE-8C8E-689706490222}" type="parTrans" cxnId="{FB0FACAF-9EE5-4173-BA93-C1B5A1E79B2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4BAB9E75-F8B6-4146-A6F7-000B2494113D}" type="sibTrans" cxnId="{FB0FACAF-9EE5-4173-BA93-C1B5A1E79B2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488A7B76-9030-4778-AE01-281D70265D13}" type="pres">
      <dgm:prSet presAssocID="{7C7F0398-6FF6-4F9A-8F42-85F8AFF90217}" presName="diagram" presStyleCnt="0">
        <dgm:presLayoutVars>
          <dgm:dir/>
          <dgm:resizeHandles val="exact"/>
        </dgm:presLayoutVars>
      </dgm:prSet>
      <dgm:spPr/>
    </dgm:pt>
    <dgm:pt modelId="{53CB290C-E0C9-4CCF-A354-3CBB6B70D3CD}" type="pres">
      <dgm:prSet presAssocID="{CF563B81-0833-44FD-8FFC-EC3C30D2A226}" presName="node" presStyleLbl="node1" presStyleIdx="0" presStyleCnt="3" custScaleX="215883">
        <dgm:presLayoutVars>
          <dgm:bulletEnabled val="1"/>
        </dgm:presLayoutVars>
      </dgm:prSet>
      <dgm:spPr/>
    </dgm:pt>
    <dgm:pt modelId="{7E602016-8D63-4615-B88E-CD2FFF1F0C9E}" type="pres">
      <dgm:prSet presAssocID="{F5CBFC5B-0E88-4032-8AC8-C3E5081E9EB5}" presName="sibTrans" presStyleCnt="0"/>
      <dgm:spPr/>
    </dgm:pt>
    <dgm:pt modelId="{0F0C51E8-9F2B-49B9-B450-0152D446495C}" type="pres">
      <dgm:prSet presAssocID="{CB2848FC-B8E0-43B0-9AE5-A366B897AE5F}" presName="node" presStyleLbl="node1" presStyleIdx="1" presStyleCnt="3" custScaleX="215883">
        <dgm:presLayoutVars>
          <dgm:bulletEnabled val="1"/>
        </dgm:presLayoutVars>
      </dgm:prSet>
      <dgm:spPr/>
    </dgm:pt>
    <dgm:pt modelId="{22CB7C33-5E02-42D5-A3CE-19675D78D78F}" type="pres">
      <dgm:prSet presAssocID="{3EDD3C53-49ED-4D80-8950-50BC3E42DFCA}" presName="sibTrans" presStyleCnt="0"/>
      <dgm:spPr/>
    </dgm:pt>
    <dgm:pt modelId="{0F6EB8E9-DB48-47EC-AAFC-1768E09C0394}" type="pres">
      <dgm:prSet presAssocID="{5234A617-F543-4767-A2EE-711D1201453F}" presName="node" presStyleLbl="node1" presStyleIdx="2" presStyleCnt="3" custScaleX="215883">
        <dgm:presLayoutVars>
          <dgm:bulletEnabled val="1"/>
        </dgm:presLayoutVars>
      </dgm:prSet>
      <dgm:spPr/>
    </dgm:pt>
  </dgm:ptLst>
  <dgm:cxnLst>
    <dgm:cxn modelId="{59528210-7CC7-4816-893C-8F45CDB91108}" type="presOf" srcId="{CF563B81-0833-44FD-8FFC-EC3C30D2A226}" destId="{53CB290C-E0C9-4CCF-A354-3CBB6B70D3CD}" srcOrd="0" destOrd="0" presId="urn:microsoft.com/office/officeart/2005/8/layout/default"/>
    <dgm:cxn modelId="{93B7301E-FA8B-4A79-BD28-9B80291D47BC}" srcId="{7C7F0398-6FF6-4F9A-8F42-85F8AFF90217}" destId="{CF563B81-0833-44FD-8FFC-EC3C30D2A226}" srcOrd="0" destOrd="0" parTransId="{F063159D-F361-46A1-A194-93297D9DFCF8}" sibTransId="{F5CBFC5B-0E88-4032-8AC8-C3E5081E9EB5}"/>
    <dgm:cxn modelId="{A4412928-85F3-4BD1-85A6-9D8EA3D8D01D}" type="presOf" srcId="{CB2848FC-B8E0-43B0-9AE5-A366B897AE5F}" destId="{0F0C51E8-9F2B-49B9-B450-0152D446495C}" srcOrd="0" destOrd="0" presId="urn:microsoft.com/office/officeart/2005/8/layout/default"/>
    <dgm:cxn modelId="{BE3F722C-B0C9-47EE-9D71-1BD4A6F3F80B}" srcId="{7C7F0398-6FF6-4F9A-8F42-85F8AFF90217}" destId="{CB2848FC-B8E0-43B0-9AE5-A366B897AE5F}" srcOrd="1" destOrd="0" parTransId="{0BBC0A42-E709-48F6-803E-CDA005D5982F}" sibTransId="{3EDD3C53-49ED-4D80-8950-50BC3E42DFCA}"/>
    <dgm:cxn modelId="{1E3DD255-D3AF-4434-B1E1-11C3CD6BEC5E}" type="presOf" srcId="{7C7F0398-6FF6-4F9A-8F42-85F8AFF90217}" destId="{488A7B76-9030-4778-AE01-281D70265D13}" srcOrd="0" destOrd="0" presId="urn:microsoft.com/office/officeart/2005/8/layout/default"/>
    <dgm:cxn modelId="{62D52887-C9A4-4BFF-A10D-D5592FD3F888}" type="presOf" srcId="{5234A617-F543-4767-A2EE-711D1201453F}" destId="{0F6EB8E9-DB48-47EC-AAFC-1768E09C0394}" srcOrd="0" destOrd="0" presId="urn:microsoft.com/office/officeart/2005/8/layout/default"/>
    <dgm:cxn modelId="{FB0FACAF-9EE5-4173-BA93-C1B5A1E79B2D}" srcId="{7C7F0398-6FF6-4F9A-8F42-85F8AFF90217}" destId="{5234A617-F543-4767-A2EE-711D1201453F}" srcOrd="2" destOrd="0" parTransId="{BD50D83A-C77D-4CAE-8C8E-689706490222}" sibTransId="{4BAB9E75-F8B6-4146-A6F7-000B2494113D}"/>
    <dgm:cxn modelId="{AA28525F-08D2-4CEC-B3E3-62D954522F77}" type="presParOf" srcId="{488A7B76-9030-4778-AE01-281D70265D13}" destId="{53CB290C-E0C9-4CCF-A354-3CBB6B70D3CD}" srcOrd="0" destOrd="0" presId="urn:microsoft.com/office/officeart/2005/8/layout/default"/>
    <dgm:cxn modelId="{174F0CCB-FE8F-40DF-851F-37475C8C4AB8}" type="presParOf" srcId="{488A7B76-9030-4778-AE01-281D70265D13}" destId="{7E602016-8D63-4615-B88E-CD2FFF1F0C9E}" srcOrd="1" destOrd="0" presId="urn:microsoft.com/office/officeart/2005/8/layout/default"/>
    <dgm:cxn modelId="{B83FDC25-B12F-45CA-BD9E-8AF9AF7C6D43}" type="presParOf" srcId="{488A7B76-9030-4778-AE01-281D70265D13}" destId="{0F0C51E8-9F2B-49B9-B450-0152D446495C}" srcOrd="2" destOrd="0" presId="urn:microsoft.com/office/officeart/2005/8/layout/default"/>
    <dgm:cxn modelId="{AC3F17D5-E212-4742-8A9D-14C42A1C3781}" type="presParOf" srcId="{488A7B76-9030-4778-AE01-281D70265D13}" destId="{22CB7C33-5E02-42D5-A3CE-19675D78D78F}" srcOrd="3" destOrd="0" presId="urn:microsoft.com/office/officeart/2005/8/layout/default"/>
    <dgm:cxn modelId="{FB58F9D7-3698-4E96-8886-FC67D199648D}" type="presParOf" srcId="{488A7B76-9030-4778-AE01-281D70265D13}" destId="{0F6EB8E9-DB48-47EC-AAFC-1768E09C039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EA7CD3-3D19-4D60-A868-C160A75641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</dgm:pt>
    <dgm:pt modelId="{62ECEBA9-C8AA-4201-ADEF-E064C123B2B3}">
      <dgm:prSet phldrT="[Text]" custT="1"/>
      <dgm:spPr/>
      <dgm:t>
        <a:bodyPr/>
        <a:lstStyle/>
        <a:p>
          <a:pPr algn="ctr"/>
          <a:r>
            <a:rPr lang="en-GB" sz="1800" u="sng" dirty="0"/>
            <a:t>Wind Potential Analysis</a:t>
          </a:r>
          <a:endParaRPr lang="en-GB" sz="1800" b="1" i="0" dirty="0"/>
        </a:p>
      </dgm:t>
    </dgm:pt>
    <dgm:pt modelId="{A05C2ECA-E6A8-49B7-BBBA-68D057D8C22E}" type="parTrans" cxnId="{76466DB2-5C4E-4843-B77A-67E415E9A546}">
      <dgm:prSet/>
      <dgm:spPr/>
      <dgm:t>
        <a:bodyPr/>
        <a:lstStyle/>
        <a:p>
          <a:endParaRPr lang="en-GB" sz="1400" i="0"/>
        </a:p>
      </dgm:t>
    </dgm:pt>
    <dgm:pt modelId="{3C5CF967-D605-47EB-ACC8-20F8665EBD12}" type="sibTrans" cxnId="{76466DB2-5C4E-4843-B77A-67E415E9A546}">
      <dgm:prSet/>
      <dgm:spPr/>
      <dgm:t>
        <a:bodyPr/>
        <a:lstStyle/>
        <a:p>
          <a:endParaRPr lang="en-GB" sz="1400" i="0"/>
        </a:p>
      </dgm:t>
    </dgm:pt>
    <dgm:pt modelId="{F8484811-FBD3-477E-8E58-B794597FB85F}" type="pres">
      <dgm:prSet presAssocID="{C1EA7CD3-3D19-4D60-A868-C160A75641D1}" presName="linear" presStyleCnt="0">
        <dgm:presLayoutVars>
          <dgm:animLvl val="lvl"/>
          <dgm:resizeHandles val="exact"/>
        </dgm:presLayoutVars>
      </dgm:prSet>
      <dgm:spPr/>
    </dgm:pt>
    <dgm:pt modelId="{EC18502F-5C9D-42E1-AFF7-974CC40ECC25}" type="pres">
      <dgm:prSet presAssocID="{62ECEBA9-C8AA-4201-ADEF-E064C123B2B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9909799-64AF-4449-A26D-19DC4D67DB26}" type="presOf" srcId="{C1EA7CD3-3D19-4D60-A868-C160A75641D1}" destId="{F8484811-FBD3-477E-8E58-B794597FB85F}" srcOrd="0" destOrd="0" presId="urn:microsoft.com/office/officeart/2005/8/layout/vList2"/>
    <dgm:cxn modelId="{76466DB2-5C4E-4843-B77A-67E415E9A546}" srcId="{C1EA7CD3-3D19-4D60-A868-C160A75641D1}" destId="{62ECEBA9-C8AA-4201-ADEF-E064C123B2B3}" srcOrd="0" destOrd="0" parTransId="{A05C2ECA-E6A8-49B7-BBBA-68D057D8C22E}" sibTransId="{3C5CF967-D605-47EB-ACC8-20F8665EBD12}"/>
    <dgm:cxn modelId="{D0DC63E5-8C7C-4BC9-A487-6EC347F5821A}" type="presOf" srcId="{62ECEBA9-C8AA-4201-ADEF-E064C123B2B3}" destId="{EC18502F-5C9D-42E1-AFF7-974CC40ECC25}" srcOrd="0" destOrd="0" presId="urn:microsoft.com/office/officeart/2005/8/layout/vList2"/>
    <dgm:cxn modelId="{F8FF6853-8A84-445D-8FEE-8734870DD184}" type="presParOf" srcId="{F8484811-FBD3-477E-8E58-B794597FB85F}" destId="{EC18502F-5C9D-42E1-AFF7-974CC40ECC2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C7F0398-6FF6-4F9A-8F42-85F8AFF90217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CF563B81-0833-44FD-8FFC-EC3C30D2A226}">
      <dgm:prSet phldrT="[Text]"/>
      <dgm:spPr/>
      <dgm:t>
        <a:bodyPr/>
        <a:lstStyle/>
        <a:p>
          <a:r>
            <a:rPr lang="en-GB" dirty="0"/>
            <a:t>The evaluation of wind potential and its correlation with fire accidents in </a:t>
          </a:r>
          <a:r>
            <a:rPr lang="en-GB" dirty="0" err="1"/>
            <a:t>analyzed</a:t>
          </a:r>
          <a:r>
            <a:rPr lang="en-GB" dirty="0"/>
            <a:t> countries emphasized the importance of standardized data collection practices. </a:t>
          </a:r>
          <a:endParaRPr lang="en-GB" dirty="0">
            <a:solidFill>
              <a:schemeClr val="tx1"/>
            </a:solidFill>
          </a:endParaRPr>
        </a:p>
      </dgm:t>
    </dgm:pt>
    <dgm:pt modelId="{F063159D-F361-46A1-A194-93297D9DFCF8}" type="parTrans" cxnId="{93B7301E-FA8B-4A79-BD28-9B80291D47BC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5CBFC5B-0E88-4032-8AC8-C3E5081E9EB5}" type="sibTrans" cxnId="{93B7301E-FA8B-4A79-BD28-9B80291D47BC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CB2848FC-B8E0-43B0-9AE5-A366B897AE5F}">
      <dgm:prSet/>
      <dgm:spPr/>
      <dgm:t>
        <a:bodyPr/>
        <a:lstStyle/>
        <a:p>
          <a:r>
            <a:rPr lang="en-GB" dirty="0"/>
            <a:t>Power capacity analyses in North America and Europe revealed variations in incident counts across different power capacity categories. </a:t>
          </a:r>
          <a:endParaRPr lang="en-GB" dirty="0">
            <a:solidFill>
              <a:schemeClr val="tx1"/>
            </a:solidFill>
          </a:endParaRPr>
        </a:p>
      </dgm:t>
    </dgm:pt>
    <dgm:pt modelId="{0BBC0A42-E709-48F6-803E-CDA005D5982F}" type="parTrans" cxnId="{BE3F722C-B0C9-47EE-9D71-1BD4A6F3F80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EDD3C53-49ED-4D80-8950-50BC3E42DFCA}" type="sibTrans" cxnId="{BE3F722C-B0C9-47EE-9D71-1BD4A6F3F80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234A617-F543-4767-A2EE-711D1201453F}">
      <dgm:prSet/>
      <dgm:spPr/>
      <dgm:t>
        <a:bodyPr/>
        <a:lstStyle/>
        <a:p>
          <a:r>
            <a:rPr lang="en-GB" dirty="0"/>
            <a:t>The presence of the "Power Data Not Available" category highlights data limitations, indicating the need for better data collection practices.</a:t>
          </a:r>
          <a:endParaRPr lang="en-GB" dirty="0">
            <a:solidFill>
              <a:schemeClr val="tx1"/>
            </a:solidFill>
          </a:endParaRPr>
        </a:p>
      </dgm:t>
    </dgm:pt>
    <dgm:pt modelId="{BD50D83A-C77D-4CAE-8C8E-689706490222}" type="parTrans" cxnId="{FB0FACAF-9EE5-4173-BA93-C1B5A1E79B2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4BAB9E75-F8B6-4146-A6F7-000B2494113D}" type="sibTrans" cxnId="{FB0FACAF-9EE5-4173-BA93-C1B5A1E79B2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488A7B76-9030-4778-AE01-281D70265D13}" type="pres">
      <dgm:prSet presAssocID="{7C7F0398-6FF6-4F9A-8F42-85F8AFF90217}" presName="diagram" presStyleCnt="0">
        <dgm:presLayoutVars>
          <dgm:dir/>
          <dgm:resizeHandles val="exact"/>
        </dgm:presLayoutVars>
      </dgm:prSet>
      <dgm:spPr/>
    </dgm:pt>
    <dgm:pt modelId="{53CB290C-E0C9-4CCF-A354-3CBB6B70D3CD}" type="pres">
      <dgm:prSet presAssocID="{CF563B81-0833-44FD-8FFC-EC3C30D2A226}" presName="node" presStyleLbl="node1" presStyleIdx="0" presStyleCnt="3" custScaleX="215883">
        <dgm:presLayoutVars>
          <dgm:bulletEnabled val="1"/>
        </dgm:presLayoutVars>
      </dgm:prSet>
      <dgm:spPr/>
    </dgm:pt>
    <dgm:pt modelId="{7E602016-8D63-4615-B88E-CD2FFF1F0C9E}" type="pres">
      <dgm:prSet presAssocID="{F5CBFC5B-0E88-4032-8AC8-C3E5081E9EB5}" presName="sibTrans" presStyleCnt="0"/>
      <dgm:spPr/>
    </dgm:pt>
    <dgm:pt modelId="{0F0C51E8-9F2B-49B9-B450-0152D446495C}" type="pres">
      <dgm:prSet presAssocID="{CB2848FC-B8E0-43B0-9AE5-A366B897AE5F}" presName="node" presStyleLbl="node1" presStyleIdx="1" presStyleCnt="3" custScaleX="215883">
        <dgm:presLayoutVars>
          <dgm:bulletEnabled val="1"/>
        </dgm:presLayoutVars>
      </dgm:prSet>
      <dgm:spPr/>
    </dgm:pt>
    <dgm:pt modelId="{22CB7C33-5E02-42D5-A3CE-19675D78D78F}" type="pres">
      <dgm:prSet presAssocID="{3EDD3C53-49ED-4D80-8950-50BC3E42DFCA}" presName="sibTrans" presStyleCnt="0"/>
      <dgm:spPr/>
    </dgm:pt>
    <dgm:pt modelId="{0F6EB8E9-DB48-47EC-AAFC-1768E09C0394}" type="pres">
      <dgm:prSet presAssocID="{5234A617-F543-4767-A2EE-711D1201453F}" presName="node" presStyleLbl="node1" presStyleIdx="2" presStyleCnt="3" custScaleX="215883">
        <dgm:presLayoutVars>
          <dgm:bulletEnabled val="1"/>
        </dgm:presLayoutVars>
      </dgm:prSet>
      <dgm:spPr/>
    </dgm:pt>
  </dgm:ptLst>
  <dgm:cxnLst>
    <dgm:cxn modelId="{59528210-7CC7-4816-893C-8F45CDB91108}" type="presOf" srcId="{CF563B81-0833-44FD-8FFC-EC3C30D2A226}" destId="{53CB290C-E0C9-4CCF-A354-3CBB6B70D3CD}" srcOrd="0" destOrd="0" presId="urn:microsoft.com/office/officeart/2005/8/layout/default"/>
    <dgm:cxn modelId="{93B7301E-FA8B-4A79-BD28-9B80291D47BC}" srcId="{7C7F0398-6FF6-4F9A-8F42-85F8AFF90217}" destId="{CF563B81-0833-44FD-8FFC-EC3C30D2A226}" srcOrd="0" destOrd="0" parTransId="{F063159D-F361-46A1-A194-93297D9DFCF8}" sibTransId="{F5CBFC5B-0E88-4032-8AC8-C3E5081E9EB5}"/>
    <dgm:cxn modelId="{A4412928-85F3-4BD1-85A6-9D8EA3D8D01D}" type="presOf" srcId="{CB2848FC-B8E0-43B0-9AE5-A366B897AE5F}" destId="{0F0C51E8-9F2B-49B9-B450-0152D446495C}" srcOrd="0" destOrd="0" presId="urn:microsoft.com/office/officeart/2005/8/layout/default"/>
    <dgm:cxn modelId="{BE3F722C-B0C9-47EE-9D71-1BD4A6F3F80B}" srcId="{7C7F0398-6FF6-4F9A-8F42-85F8AFF90217}" destId="{CB2848FC-B8E0-43B0-9AE5-A366B897AE5F}" srcOrd="1" destOrd="0" parTransId="{0BBC0A42-E709-48F6-803E-CDA005D5982F}" sibTransId="{3EDD3C53-49ED-4D80-8950-50BC3E42DFCA}"/>
    <dgm:cxn modelId="{1E3DD255-D3AF-4434-B1E1-11C3CD6BEC5E}" type="presOf" srcId="{7C7F0398-6FF6-4F9A-8F42-85F8AFF90217}" destId="{488A7B76-9030-4778-AE01-281D70265D13}" srcOrd="0" destOrd="0" presId="urn:microsoft.com/office/officeart/2005/8/layout/default"/>
    <dgm:cxn modelId="{62D52887-C9A4-4BFF-A10D-D5592FD3F888}" type="presOf" srcId="{5234A617-F543-4767-A2EE-711D1201453F}" destId="{0F6EB8E9-DB48-47EC-AAFC-1768E09C0394}" srcOrd="0" destOrd="0" presId="urn:microsoft.com/office/officeart/2005/8/layout/default"/>
    <dgm:cxn modelId="{FB0FACAF-9EE5-4173-BA93-C1B5A1E79B2D}" srcId="{7C7F0398-6FF6-4F9A-8F42-85F8AFF90217}" destId="{5234A617-F543-4767-A2EE-711D1201453F}" srcOrd="2" destOrd="0" parTransId="{BD50D83A-C77D-4CAE-8C8E-689706490222}" sibTransId="{4BAB9E75-F8B6-4146-A6F7-000B2494113D}"/>
    <dgm:cxn modelId="{AA28525F-08D2-4CEC-B3E3-62D954522F77}" type="presParOf" srcId="{488A7B76-9030-4778-AE01-281D70265D13}" destId="{53CB290C-E0C9-4CCF-A354-3CBB6B70D3CD}" srcOrd="0" destOrd="0" presId="urn:microsoft.com/office/officeart/2005/8/layout/default"/>
    <dgm:cxn modelId="{174F0CCB-FE8F-40DF-851F-37475C8C4AB8}" type="presParOf" srcId="{488A7B76-9030-4778-AE01-281D70265D13}" destId="{7E602016-8D63-4615-B88E-CD2FFF1F0C9E}" srcOrd="1" destOrd="0" presId="urn:microsoft.com/office/officeart/2005/8/layout/default"/>
    <dgm:cxn modelId="{B83FDC25-B12F-45CA-BD9E-8AF9AF7C6D43}" type="presParOf" srcId="{488A7B76-9030-4778-AE01-281D70265D13}" destId="{0F0C51E8-9F2B-49B9-B450-0152D446495C}" srcOrd="2" destOrd="0" presId="urn:microsoft.com/office/officeart/2005/8/layout/default"/>
    <dgm:cxn modelId="{AC3F17D5-E212-4742-8A9D-14C42A1C3781}" type="presParOf" srcId="{488A7B76-9030-4778-AE01-281D70265D13}" destId="{22CB7C33-5E02-42D5-A3CE-19675D78D78F}" srcOrd="3" destOrd="0" presId="urn:microsoft.com/office/officeart/2005/8/layout/default"/>
    <dgm:cxn modelId="{FB58F9D7-3698-4E96-8886-FC67D199648D}" type="presParOf" srcId="{488A7B76-9030-4778-AE01-281D70265D13}" destId="{0F6EB8E9-DB48-47EC-AAFC-1768E09C039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1EA7CD3-3D19-4D60-A868-C160A75641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</dgm:pt>
    <dgm:pt modelId="{62ECEBA9-C8AA-4201-ADEF-E064C123B2B3}">
      <dgm:prSet phldrT="[Text]" custT="1"/>
      <dgm:spPr/>
      <dgm:t>
        <a:bodyPr/>
        <a:lstStyle/>
        <a:p>
          <a:pPr algn="ctr"/>
          <a:r>
            <a:rPr lang="en-GB" sz="1800" u="sng" dirty="0"/>
            <a:t>Trends and Insights</a:t>
          </a:r>
          <a:endParaRPr lang="en-GB" sz="1800" b="1" i="0" dirty="0"/>
        </a:p>
      </dgm:t>
    </dgm:pt>
    <dgm:pt modelId="{A05C2ECA-E6A8-49B7-BBBA-68D057D8C22E}" type="parTrans" cxnId="{76466DB2-5C4E-4843-B77A-67E415E9A546}">
      <dgm:prSet/>
      <dgm:spPr/>
      <dgm:t>
        <a:bodyPr/>
        <a:lstStyle/>
        <a:p>
          <a:endParaRPr lang="en-GB" sz="1400" i="0"/>
        </a:p>
      </dgm:t>
    </dgm:pt>
    <dgm:pt modelId="{3C5CF967-D605-47EB-ACC8-20F8665EBD12}" type="sibTrans" cxnId="{76466DB2-5C4E-4843-B77A-67E415E9A546}">
      <dgm:prSet/>
      <dgm:spPr/>
      <dgm:t>
        <a:bodyPr/>
        <a:lstStyle/>
        <a:p>
          <a:endParaRPr lang="en-GB" sz="1400" i="0"/>
        </a:p>
      </dgm:t>
    </dgm:pt>
    <dgm:pt modelId="{F8484811-FBD3-477E-8E58-B794597FB85F}" type="pres">
      <dgm:prSet presAssocID="{C1EA7CD3-3D19-4D60-A868-C160A75641D1}" presName="linear" presStyleCnt="0">
        <dgm:presLayoutVars>
          <dgm:animLvl val="lvl"/>
          <dgm:resizeHandles val="exact"/>
        </dgm:presLayoutVars>
      </dgm:prSet>
      <dgm:spPr/>
    </dgm:pt>
    <dgm:pt modelId="{EC18502F-5C9D-42E1-AFF7-974CC40ECC25}" type="pres">
      <dgm:prSet presAssocID="{62ECEBA9-C8AA-4201-ADEF-E064C123B2B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9909799-64AF-4449-A26D-19DC4D67DB26}" type="presOf" srcId="{C1EA7CD3-3D19-4D60-A868-C160A75641D1}" destId="{F8484811-FBD3-477E-8E58-B794597FB85F}" srcOrd="0" destOrd="0" presId="urn:microsoft.com/office/officeart/2005/8/layout/vList2"/>
    <dgm:cxn modelId="{76466DB2-5C4E-4843-B77A-67E415E9A546}" srcId="{C1EA7CD3-3D19-4D60-A868-C160A75641D1}" destId="{62ECEBA9-C8AA-4201-ADEF-E064C123B2B3}" srcOrd="0" destOrd="0" parTransId="{A05C2ECA-E6A8-49B7-BBBA-68D057D8C22E}" sibTransId="{3C5CF967-D605-47EB-ACC8-20F8665EBD12}"/>
    <dgm:cxn modelId="{D0DC63E5-8C7C-4BC9-A487-6EC347F5821A}" type="presOf" srcId="{62ECEBA9-C8AA-4201-ADEF-E064C123B2B3}" destId="{EC18502F-5C9D-42E1-AFF7-974CC40ECC25}" srcOrd="0" destOrd="0" presId="urn:microsoft.com/office/officeart/2005/8/layout/vList2"/>
    <dgm:cxn modelId="{F8FF6853-8A84-445D-8FEE-8734870DD184}" type="presParOf" srcId="{F8484811-FBD3-477E-8E58-B794597FB85F}" destId="{EC18502F-5C9D-42E1-AFF7-974CC40ECC2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C7F0398-6FF6-4F9A-8F42-85F8AFF90217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CF563B81-0833-44FD-8FFC-EC3C30D2A226}">
      <dgm:prSet phldrT="[Text]"/>
      <dgm:spPr/>
      <dgm:t>
        <a:bodyPr/>
        <a:lstStyle/>
        <a:p>
          <a:r>
            <a:rPr lang="en-GB" dirty="0"/>
            <a:t>Different regions exhibit varying power capacity preferences, likely influenced by factors such as wind resources and energy demand. </a:t>
          </a:r>
          <a:endParaRPr lang="en-GB" dirty="0">
            <a:solidFill>
              <a:schemeClr val="tx1"/>
            </a:solidFill>
          </a:endParaRPr>
        </a:p>
      </dgm:t>
    </dgm:pt>
    <dgm:pt modelId="{F063159D-F361-46A1-A194-93297D9DFCF8}" type="parTrans" cxnId="{93B7301E-FA8B-4A79-BD28-9B80291D47BC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F5CBFC5B-0E88-4032-8AC8-C3E5081E9EB5}" type="sibTrans" cxnId="{93B7301E-FA8B-4A79-BD28-9B80291D47BC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CB2848FC-B8E0-43B0-9AE5-A366B897AE5F}">
      <dgm:prSet/>
      <dgm:spPr/>
      <dgm:t>
        <a:bodyPr/>
        <a:lstStyle/>
        <a:p>
          <a:r>
            <a:rPr lang="en-GB" dirty="0"/>
            <a:t>Identifying common power capacity ranges within each region can assist manufacturers in tailoring their offerings.</a:t>
          </a:r>
          <a:endParaRPr lang="en-GB" dirty="0">
            <a:solidFill>
              <a:schemeClr val="tx1"/>
            </a:solidFill>
          </a:endParaRPr>
        </a:p>
      </dgm:t>
    </dgm:pt>
    <dgm:pt modelId="{0BBC0A42-E709-48F6-803E-CDA005D5982F}" type="parTrans" cxnId="{BE3F722C-B0C9-47EE-9D71-1BD4A6F3F80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3EDD3C53-49ED-4D80-8950-50BC3E42DFCA}" type="sibTrans" cxnId="{BE3F722C-B0C9-47EE-9D71-1BD4A6F3F80B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234A617-F543-4767-A2EE-711D1201453F}">
      <dgm:prSet/>
      <dgm:spPr/>
      <dgm:t>
        <a:bodyPr/>
        <a:lstStyle/>
        <a:p>
          <a:r>
            <a:rPr lang="en-GB" dirty="0"/>
            <a:t>Investigating the impact of power capacity on incident rates is crucial, as it can inform safety measures and practices.</a:t>
          </a:r>
          <a:endParaRPr lang="en-GB" dirty="0">
            <a:solidFill>
              <a:schemeClr val="tx1"/>
            </a:solidFill>
          </a:endParaRPr>
        </a:p>
      </dgm:t>
    </dgm:pt>
    <dgm:pt modelId="{BD50D83A-C77D-4CAE-8C8E-689706490222}" type="parTrans" cxnId="{FB0FACAF-9EE5-4173-BA93-C1B5A1E79B2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4BAB9E75-F8B6-4146-A6F7-000B2494113D}" type="sibTrans" cxnId="{FB0FACAF-9EE5-4173-BA93-C1B5A1E79B2D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11CF018-6876-4E46-98D2-BCAD0E6F1630}">
      <dgm:prSet/>
      <dgm:spPr/>
      <dgm:t>
        <a:bodyPr/>
        <a:lstStyle/>
        <a:p>
          <a:r>
            <a:rPr lang="en-GB" dirty="0"/>
            <a:t>The safety records of various manufacturers highlight areas for improvement in design and safety protocols. </a:t>
          </a:r>
          <a:endParaRPr lang="en-GB" dirty="0">
            <a:solidFill>
              <a:schemeClr val="tx1"/>
            </a:solidFill>
          </a:endParaRPr>
        </a:p>
      </dgm:t>
    </dgm:pt>
    <dgm:pt modelId="{E0BE4B47-BC00-464D-B6BC-B2DB22C2995C}" type="parTrans" cxnId="{6ECA5939-6DB2-4E25-9AAD-2A77289CA02F}">
      <dgm:prSet/>
      <dgm:spPr/>
      <dgm:t>
        <a:bodyPr/>
        <a:lstStyle/>
        <a:p>
          <a:endParaRPr lang="en-GB"/>
        </a:p>
      </dgm:t>
    </dgm:pt>
    <dgm:pt modelId="{A33C36DF-00BE-4FCD-8BDD-B9D2491A0362}" type="sibTrans" cxnId="{6ECA5939-6DB2-4E25-9AAD-2A77289CA02F}">
      <dgm:prSet/>
      <dgm:spPr/>
      <dgm:t>
        <a:bodyPr/>
        <a:lstStyle/>
        <a:p>
          <a:endParaRPr lang="en-GB"/>
        </a:p>
      </dgm:t>
    </dgm:pt>
    <dgm:pt modelId="{488A7B76-9030-4778-AE01-281D70265D13}" type="pres">
      <dgm:prSet presAssocID="{7C7F0398-6FF6-4F9A-8F42-85F8AFF90217}" presName="diagram" presStyleCnt="0">
        <dgm:presLayoutVars>
          <dgm:dir/>
          <dgm:resizeHandles val="exact"/>
        </dgm:presLayoutVars>
      </dgm:prSet>
      <dgm:spPr/>
    </dgm:pt>
    <dgm:pt modelId="{53CB290C-E0C9-4CCF-A354-3CBB6B70D3CD}" type="pres">
      <dgm:prSet presAssocID="{CF563B81-0833-44FD-8FFC-EC3C30D2A226}" presName="node" presStyleLbl="node1" presStyleIdx="0" presStyleCnt="4" custScaleX="215883">
        <dgm:presLayoutVars>
          <dgm:bulletEnabled val="1"/>
        </dgm:presLayoutVars>
      </dgm:prSet>
      <dgm:spPr/>
    </dgm:pt>
    <dgm:pt modelId="{7E602016-8D63-4615-B88E-CD2FFF1F0C9E}" type="pres">
      <dgm:prSet presAssocID="{F5CBFC5B-0E88-4032-8AC8-C3E5081E9EB5}" presName="sibTrans" presStyleCnt="0"/>
      <dgm:spPr/>
    </dgm:pt>
    <dgm:pt modelId="{0F0C51E8-9F2B-49B9-B450-0152D446495C}" type="pres">
      <dgm:prSet presAssocID="{CB2848FC-B8E0-43B0-9AE5-A366B897AE5F}" presName="node" presStyleLbl="node1" presStyleIdx="1" presStyleCnt="4" custScaleX="215883">
        <dgm:presLayoutVars>
          <dgm:bulletEnabled val="1"/>
        </dgm:presLayoutVars>
      </dgm:prSet>
      <dgm:spPr/>
    </dgm:pt>
    <dgm:pt modelId="{22CB7C33-5E02-42D5-A3CE-19675D78D78F}" type="pres">
      <dgm:prSet presAssocID="{3EDD3C53-49ED-4D80-8950-50BC3E42DFCA}" presName="sibTrans" presStyleCnt="0"/>
      <dgm:spPr/>
    </dgm:pt>
    <dgm:pt modelId="{0F6EB8E9-DB48-47EC-AAFC-1768E09C0394}" type="pres">
      <dgm:prSet presAssocID="{5234A617-F543-4767-A2EE-711D1201453F}" presName="node" presStyleLbl="node1" presStyleIdx="2" presStyleCnt="4" custScaleX="215883">
        <dgm:presLayoutVars>
          <dgm:bulletEnabled val="1"/>
        </dgm:presLayoutVars>
      </dgm:prSet>
      <dgm:spPr/>
    </dgm:pt>
    <dgm:pt modelId="{BCDDAD6D-A767-49CA-A1C3-7E0B512CA61B}" type="pres">
      <dgm:prSet presAssocID="{4BAB9E75-F8B6-4146-A6F7-000B2494113D}" presName="sibTrans" presStyleCnt="0"/>
      <dgm:spPr/>
    </dgm:pt>
    <dgm:pt modelId="{B7E4BE42-EEA2-479C-8D53-E2CCB2445A1B}" type="pres">
      <dgm:prSet presAssocID="{511CF018-6876-4E46-98D2-BCAD0E6F1630}" presName="node" presStyleLbl="node1" presStyleIdx="3" presStyleCnt="4" custScaleX="215883">
        <dgm:presLayoutVars>
          <dgm:bulletEnabled val="1"/>
        </dgm:presLayoutVars>
      </dgm:prSet>
      <dgm:spPr/>
    </dgm:pt>
  </dgm:ptLst>
  <dgm:cxnLst>
    <dgm:cxn modelId="{59528210-7CC7-4816-893C-8F45CDB91108}" type="presOf" srcId="{CF563B81-0833-44FD-8FFC-EC3C30D2A226}" destId="{53CB290C-E0C9-4CCF-A354-3CBB6B70D3CD}" srcOrd="0" destOrd="0" presId="urn:microsoft.com/office/officeart/2005/8/layout/default"/>
    <dgm:cxn modelId="{93B7301E-FA8B-4A79-BD28-9B80291D47BC}" srcId="{7C7F0398-6FF6-4F9A-8F42-85F8AFF90217}" destId="{CF563B81-0833-44FD-8FFC-EC3C30D2A226}" srcOrd="0" destOrd="0" parTransId="{F063159D-F361-46A1-A194-93297D9DFCF8}" sibTransId="{F5CBFC5B-0E88-4032-8AC8-C3E5081E9EB5}"/>
    <dgm:cxn modelId="{A4412928-85F3-4BD1-85A6-9D8EA3D8D01D}" type="presOf" srcId="{CB2848FC-B8E0-43B0-9AE5-A366B897AE5F}" destId="{0F0C51E8-9F2B-49B9-B450-0152D446495C}" srcOrd="0" destOrd="0" presId="urn:microsoft.com/office/officeart/2005/8/layout/default"/>
    <dgm:cxn modelId="{BE3F722C-B0C9-47EE-9D71-1BD4A6F3F80B}" srcId="{7C7F0398-6FF6-4F9A-8F42-85F8AFF90217}" destId="{CB2848FC-B8E0-43B0-9AE5-A366B897AE5F}" srcOrd="1" destOrd="0" parTransId="{0BBC0A42-E709-48F6-803E-CDA005D5982F}" sibTransId="{3EDD3C53-49ED-4D80-8950-50BC3E42DFCA}"/>
    <dgm:cxn modelId="{6ECA5939-6DB2-4E25-9AAD-2A77289CA02F}" srcId="{7C7F0398-6FF6-4F9A-8F42-85F8AFF90217}" destId="{511CF018-6876-4E46-98D2-BCAD0E6F1630}" srcOrd="3" destOrd="0" parTransId="{E0BE4B47-BC00-464D-B6BC-B2DB22C2995C}" sibTransId="{A33C36DF-00BE-4FCD-8BDD-B9D2491A0362}"/>
    <dgm:cxn modelId="{1E3DD255-D3AF-4434-B1E1-11C3CD6BEC5E}" type="presOf" srcId="{7C7F0398-6FF6-4F9A-8F42-85F8AFF90217}" destId="{488A7B76-9030-4778-AE01-281D70265D13}" srcOrd="0" destOrd="0" presId="urn:microsoft.com/office/officeart/2005/8/layout/default"/>
    <dgm:cxn modelId="{62D52887-C9A4-4BFF-A10D-D5592FD3F888}" type="presOf" srcId="{5234A617-F543-4767-A2EE-711D1201453F}" destId="{0F6EB8E9-DB48-47EC-AAFC-1768E09C0394}" srcOrd="0" destOrd="0" presId="urn:microsoft.com/office/officeart/2005/8/layout/default"/>
    <dgm:cxn modelId="{FB0FACAF-9EE5-4173-BA93-C1B5A1E79B2D}" srcId="{7C7F0398-6FF6-4F9A-8F42-85F8AFF90217}" destId="{5234A617-F543-4767-A2EE-711D1201453F}" srcOrd="2" destOrd="0" parTransId="{BD50D83A-C77D-4CAE-8C8E-689706490222}" sibTransId="{4BAB9E75-F8B6-4146-A6F7-000B2494113D}"/>
    <dgm:cxn modelId="{B796B7C6-9656-4A13-B22A-606DF50CA0C0}" type="presOf" srcId="{511CF018-6876-4E46-98D2-BCAD0E6F1630}" destId="{B7E4BE42-EEA2-479C-8D53-E2CCB2445A1B}" srcOrd="0" destOrd="0" presId="urn:microsoft.com/office/officeart/2005/8/layout/default"/>
    <dgm:cxn modelId="{AA28525F-08D2-4CEC-B3E3-62D954522F77}" type="presParOf" srcId="{488A7B76-9030-4778-AE01-281D70265D13}" destId="{53CB290C-E0C9-4CCF-A354-3CBB6B70D3CD}" srcOrd="0" destOrd="0" presId="urn:microsoft.com/office/officeart/2005/8/layout/default"/>
    <dgm:cxn modelId="{174F0CCB-FE8F-40DF-851F-37475C8C4AB8}" type="presParOf" srcId="{488A7B76-9030-4778-AE01-281D70265D13}" destId="{7E602016-8D63-4615-B88E-CD2FFF1F0C9E}" srcOrd="1" destOrd="0" presId="urn:microsoft.com/office/officeart/2005/8/layout/default"/>
    <dgm:cxn modelId="{B83FDC25-B12F-45CA-BD9E-8AF9AF7C6D43}" type="presParOf" srcId="{488A7B76-9030-4778-AE01-281D70265D13}" destId="{0F0C51E8-9F2B-49B9-B450-0152D446495C}" srcOrd="2" destOrd="0" presId="urn:microsoft.com/office/officeart/2005/8/layout/default"/>
    <dgm:cxn modelId="{AC3F17D5-E212-4742-8A9D-14C42A1C3781}" type="presParOf" srcId="{488A7B76-9030-4778-AE01-281D70265D13}" destId="{22CB7C33-5E02-42D5-A3CE-19675D78D78F}" srcOrd="3" destOrd="0" presId="urn:microsoft.com/office/officeart/2005/8/layout/default"/>
    <dgm:cxn modelId="{FB58F9D7-3698-4E96-8886-FC67D199648D}" type="presParOf" srcId="{488A7B76-9030-4778-AE01-281D70265D13}" destId="{0F6EB8E9-DB48-47EC-AAFC-1768E09C0394}" srcOrd="4" destOrd="0" presId="urn:microsoft.com/office/officeart/2005/8/layout/default"/>
    <dgm:cxn modelId="{E5C97D01-10E4-4D09-8B0B-60407235B008}" type="presParOf" srcId="{488A7B76-9030-4778-AE01-281D70265D13}" destId="{BCDDAD6D-A767-49CA-A1C3-7E0B512CA61B}" srcOrd="5" destOrd="0" presId="urn:microsoft.com/office/officeart/2005/8/layout/default"/>
    <dgm:cxn modelId="{6C6D89E5-C9C8-4E04-A6C1-673528ED77CF}" type="presParOf" srcId="{488A7B76-9030-4778-AE01-281D70265D13}" destId="{B7E4BE42-EEA2-479C-8D53-E2CCB2445A1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4E24BE-406E-4ABF-8D0F-83BED97CB58F}">
      <dsp:nvSpPr>
        <dsp:cNvPr id="0" name=""/>
        <dsp:cNvSpPr/>
      </dsp:nvSpPr>
      <dsp:spPr>
        <a:xfrm>
          <a:off x="0" y="0"/>
          <a:ext cx="3493108" cy="8933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tx2"/>
            </a:buClr>
            <a:buFont typeface="Wingdings" panose="05000000000000000000" pitchFamily="2" charset="2"/>
            <a:buNone/>
          </a:pPr>
          <a:r>
            <a:rPr lang="en-GB" sz="2400" b="0" kern="1200" dirty="0">
              <a:latin typeface="+mj-lt"/>
            </a:rPr>
            <a:t>Introductions</a:t>
          </a:r>
        </a:p>
      </dsp:txBody>
      <dsp:txXfrm>
        <a:off x="26165" y="26165"/>
        <a:ext cx="2424623" cy="840992"/>
      </dsp:txXfrm>
    </dsp:sp>
    <dsp:sp modelId="{97CEA679-E275-4BD3-9348-FC351428F90F}">
      <dsp:nvSpPr>
        <dsp:cNvPr id="0" name=""/>
        <dsp:cNvSpPr/>
      </dsp:nvSpPr>
      <dsp:spPr>
        <a:xfrm>
          <a:off x="260848" y="1017394"/>
          <a:ext cx="3493108" cy="8933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kern="1200" dirty="0">
              <a:latin typeface="+mj-lt"/>
            </a:rPr>
            <a:t>Background</a:t>
          </a:r>
        </a:p>
      </dsp:txBody>
      <dsp:txXfrm>
        <a:off x="287013" y="1043559"/>
        <a:ext cx="2599269" cy="840992"/>
      </dsp:txXfrm>
    </dsp:sp>
    <dsp:sp modelId="{C91C11D6-DD86-4402-9625-146A1D54997E}">
      <dsp:nvSpPr>
        <dsp:cNvPr id="0" name=""/>
        <dsp:cNvSpPr/>
      </dsp:nvSpPr>
      <dsp:spPr>
        <a:xfrm>
          <a:off x="521697" y="2034789"/>
          <a:ext cx="3493108" cy="8933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 dirty="0">
              <a:effectLst/>
              <a:latin typeface="+mj-lt"/>
            </a:rPr>
            <a:t>Data Collection</a:t>
          </a:r>
          <a:endParaRPr lang="en-GB" sz="2400" b="0" kern="1200" dirty="0">
            <a:latin typeface="+mj-lt"/>
          </a:endParaRPr>
        </a:p>
      </dsp:txBody>
      <dsp:txXfrm>
        <a:off x="547862" y="2060954"/>
        <a:ext cx="2599269" cy="840992"/>
      </dsp:txXfrm>
    </dsp:sp>
    <dsp:sp modelId="{E81A928E-8E7C-49A9-8339-551E8A2D38D6}">
      <dsp:nvSpPr>
        <dsp:cNvPr id="0" name=""/>
        <dsp:cNvSpPr/>
      </dsp:nvSpPr>
      <dsp:spPr>
        <a:xfrm>
          <a:off x="782546" y="3052184"/>
          <a:ext cx="3493108" cy="8933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 dirty="0">
              <a:effectLst/>
              <a:latin typeface="+mj-lt"/>
            </a:rPr>
            <a:t>Data Analysis</a:t>
          </a:r>
          <a:endParaRPr lang="en-GB" sz="2400" b="0" kern="1200" dirty="0">
            <a:latin typeface="+mj-lt"/>
          </a:endParaRPr>
        </a:p>
      </dsp:txBody>
      <dsp:txXfrm>
        <a:off x="808711" y="3078349"/>
        <a:ext cx="2599269" cy="840992"/>
      </dsp:txXfrm>
    </dsp:sp>
    <dsp:sp modelId="{EC007AAC-23E7-449E-B320-9FFDE13FFB49}">
      <dsp:nvSpPr>
        <dsp:cNvPr id="0" name=""/>
        <dsp:cNvSpPr/>
      </dsp:nvSpPr>
      <dsp:spPr>
        <a:xfrm>
          <a:off x="1043395" y="4069579"/>
          <a:ext cx="3493108" cy="8933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tx2"/>
            </a:buClr>
            <a:buFont typeface="Wingdings" panose="05000000000000000000" pitchFamily="2" charset="2"/>
            <a:buNone/>
          </a:pPr>
          <a:r>
            <a:rPr lang="en-GB" sz="2400" b="0" i="0" kern="1200">
              <a:effectLst/>
              <a:latin typeface="+mj-lt"/>
            </a:rPr>
            <a:t>Results and Conclusion</a:t>
          </a:r>
          <a:endParaRPr lang="en-GB" sz="2400" b="0" kern="1200" dirty="0">
            <a:latin typeface="+mj-lt"/>
          </a:endParaRPr>
        </a:p>
      </dsp:txBody>
      <dsp:txXfrm>
        <a:off x="1069560" y="4095744"/>
        <a:ext cx="2599269" cy="840992"/>
      </dsp:txXfrm>
    </dsp:sp>
    <dsp:sp modelId="{B497B8BD-4D69-45B2-AB45-9448123ACBFC}">
      <dsp:nvSpPr>
        <dsp:cNvPr id="0" name=""/>
        <dsp:cNvSpPr/>
      </dsp:nvSpPr>
      <dsp:spPr>
        <a:xfrm>
          <a:off x="2912448" y="652621"/>
          <a:ext cx="580659" cy="58065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b="0" kern="1200">
            <a:latin typeface="+mj-lt"/>
          </a:endParaRPr>
        </a:p>
      </dsp:txBody>
      <dsp:txXfrm>
        <a:off x="3043096" y="652621"/>
        <a:ext cx="319363" cy="436946"/>
      </dsp:txXfrm>
    </dsp:sp>
    <dsp:sp modelId="{E56DA529-6075-43DC-82E2-5D83789E1274}">
      <dsp:nvSpPr>
        <dsp:cNvPr id="0" name=""/>
        <dsp:cNvSpPr/>
      </dsp:nvSpPr>
      <dsp:spPr>
        <a:xfrm>
          <a:off x="3173297" y="1670016"/>
          <a:ext cx="580659" cy="58065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b="0" kern="1200">
            <a:latin typeface="+mj-lt"/>
          </a:endParaRPr>
        </a:p>
      </dsp:txBody>
      <dsp:txXfrm>
        <a:off x="3303945" y="1670016"/>
        <a:ext cx="319363" cy="436946"/>
      </dsp:txXfrm>
    </dsp:sp>
    <dsp:sp modelId="{5881CEAC-2E9C-406E-A8D9-FE23A557F52E}">
      <dsp:nvSpPr>
        <dsp:cNvPr id="0" name=""/>
        <dsp:cNvSpPr/>
      </dsp:nvSpPr>
      <dsp:spPr>
        <a:xfrm>
          <a:off x="3434146" y="2672522"/>
          <a:ext cx="580659" cy="58065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b="0" kern="1200">
            <a:latin typeface="+mj-lt"/>
          </a:endParaRPr>
        </a:p>
      </dsp:txBody>
      <dsp:txXfrm>
        <a:off x="3564794" y="2672522"/>
        <a:ext cx="319363" cy="436946"/>
      </dsp:txXfrm>
    </dsp:sp>
    <dsp:sp modelId="{20FCE108-EC24-42CA-BDB9-1B0B5D61EF08}">
      <dsp:nvSpPr>
        <dsp:cNvPr id="0" name=""/>
        <dsp:cNvSpPr/>
      </dsp:nvSpPr>
      <dsp:spPr>
        <a:xfrm>
          <a:off x="3694995" y="3699843"/>
          <a:ext cx="580659" cy="58065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b="0" kern="1200">
            <a:latin typeface="+mj-lt"/>
          </a:endParaRPr>
        </a:p>
      </dsp:txBody>
      <dsp:txXfrm>
        <a:off x="3825643" y="3699843"/>
        <a:ext cx="319363" cy="4369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8502F-5C9D-42E1-AFF7-974CC40ECC25}">
      <dsp:nvSpPr>
        <dsp:cNvPr id="0" name=""/>
        <dsp:cNvSpPr/>
      </dsp:nvSpPr>
      <dsp:spPr>
        <a:xfrm>
          <a:off x="0" y="1012"/>
          <a:ext cx="10924232" cy="973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u="sng" kern="1200" dirty="0"/>
            <a:t>Geographical Distribution and Manufacturer Analysis</a:t>
          </a:r>
          <a:endParaRPr lang="en-GB" sz="1800" b="1" i="0" kern="1200" dirty="0"/>
        </a:p>
      </dsp:txBody>
      <dsp:txXfrm>
        <a:off x="47519" y="48531"/>
        <a:ext cx="10829194" cy="8784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CB290C-E0C9-4CCF-A354-3CBB6B70D3CD}">
      <dsp:nvSpPr>
        <dsp:cNvPr id="0" name=""/>
        <dsp:cNvSpPr/>
      </dsp:nvSpPr>
      <dsp:spPr>
        <a:xfrm>
          <a:off x="1105" y="208610"/>
          <a:ext cx="5337392" cy="14834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Wind turbine incidents are a global concern, affecting regions across North America, Europe, Asia, South America, Australia, and more..</a:t>
          </a:r>
          <a:endParaRPr lang="en-GB" sz="1900" kern="1200" dirty="0">
            <a:solidFill>
              <a:schemeClr val="tx1"/>
            </a:solidFill>
          </a:endParaRPr>
        </a:p>
      </dsp:txBody>
      <dsp:txXfrm>
        <a:off x="1105" y="208610"/>
        <a:ext cx="5337392" cy="1483412"/>
      </dsp:txXfrm>
    </dsp:sp>
    <dsp:sp modelId="{0F0C51E8-9F2B-49B9-B450-0152D446495C}">
      <dsp:nvSpPr>
        <dsp:cNvPr id="0" name=""/>
        <dsp:cNvSpPr/>
      </dsp:nvSpPr>
      <dsp:spPr>
        <a:xfrm>
          <a:off x="5585733" y="208610"/>
          <a:ext cx="5337392" cy="14834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Notably, the United States leads in the number of reported incidents, emphasizing the need for rigorous safety measures in North America, given its prominent position in the wind energy sector. </a:t>
          </a:r>
          <a:endParaRPr lang="en-GB" sz="1900" kern="1200" dirty="0">
            <a:solidFill>
              <a:schemeClr val="tx1"/>
            </a:solidFill>
          </a:endParaRPr>
        </a:p>
      </dsp:txBody>
      <dsp:txXfrm>
        <a:off x="5585733" y="208610"/>
        <a:ext cx="5337392" cy="1483412"/>
      </dsp:txXfrm>
    </dsp:sp>
    <dsp:sp modelId="{0F6EB8E9-DB48-47EC-AAFC-1768E09C0394}">
      <dsp:nvSpPr>
        <dsp:cNvPr id="0" name=""/>
        <dsp:cNvSpPr/>
      </dsp:nvSpPr>
      <dsp:spPr>
        <a:xfrm>
          <a:off x="2793419" y="1939258"/>
          <a:ext cx="5337392" cy="14834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Germany and other European countries also play significant roles, highlighting the importance of region-specific safety measures</a:t>
          </a:r>
          <a:endParaRPr lang="en-GB" sz="1900" kern="1200" dirty="0">
            <a:solidFill>
              <a:schemeClr val="tx1"/>
            </a:solidFill>
          </a:endParaRPr>
        </a:p>
      </dsp:txBody>
      <dsp:txXfrm>
        <a:off x="2793419" y="1939258"/>
        <a:ext cx="5337392" cy="14834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8502F-5C9D-42E1-AFF7-974CC40ECC25}">
      <dsp:nvSpPr>
        <dsp:cNvPr id="0" name=""/>
        <dsp:cNvSpPr/>
      </dsp:nvSpPr>
      <dsp:spPr>
        <a:xfrm>
          <a:off x="0" y="1012"/>
          <a:ext cx="10924232" cy="973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u="sng" kern="1200" dirty="0">
              <a:solidFill>
                <a:srgbClr val="FFFFFF"/>
              </a:solidFill>
              <a:latin typeface="Cambria" panose="02040503050406030204"/>
              <a:ea typeface="+mn-ea"/>
              <a:cs typeface="+mn-cs"/>
            </a:rPr>
            <a:t>Brands and Manufacturers</a:t>
          </a:r>
          <a:endParaRPr lang="en-GB" sz="1800" b="1" i="0" kern="1200" dirty="0"/>
        </a:p>
      </dsp:txBody>
      <dsp:txXfrm>
        <a:off x="47519" y="48531"/>
        <a:ext cx="10829194" cy="8784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CB290C-E0C9-4CCF-A354-3CBB6B70D3CD}">
      <dsp:nvSpPr>
        <dsp:cNvPr id="0" name=""/>
        <dsp:cNvSpPr/>
      </dsp:nvSpPr>
      <dsp:spPr>
        <a:xfrm>
          <a:off x="1105" y="208610"/>
          <a:ext cx="5337392" cy="14834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Manufacturer analysis provided valuable insights into the safety records of various wind turbine manufacturers. </a:t>
          </a:r>
          <a:endParaRPr lang="en-GB" sz="2200" kern="1200" dirty="0">
            <a:solidFill>
              <a:schemeClr val="tx1"/>
            </a:solidFill>
          </a:endParaRPr>
        </a:p>
      </dsp:txBody>
      <dsp:txXfrm>
        <a:off x="1105" y="208610"/>
        <a:ext cx="5337392" cy="1483412"/>
      </dsp:txXfrm>
    </dsp:sp>
    <dsp:sp modelId="{0F0C51E8-9F2B-49B9-B450-0152D446495C}">
      <dsp:nvSpPr>
        <dsp:cNvPr id="0" name=""/>
        <dsp:cNvSpPr/>
      </dsp:nvSpPr>
      <dsp:spPr>
        <a:xfrm>
          <a:off x="5585733" y="208610"/>
          <a:ext cx="5337392" cy="14834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In North America, Vestas, Gamesa, and GE Energy are associated with incidents, while in Europe, Vestas, Enercon, and Gamesa emerge as prominent manufacturers. </a:t>
          </a:r>
          <a:endParaRPr lang="en-GB" sz="2200" kern="1200" dirty="0">
            <a:solidFill>
              <a:schemeClr val="tx1"/>
            </a:solidFill>
          </a:endParaRPr>
        </a:p>
      </dsp:txBody>
      <dsp:txXfrm>
        <a:off x="5585733" y="208610"/>
        <a:ext cx="5337392" cy="1483412"/>
      </dsp:txXfrm>
    </dsp:sp>
    <dsp:sp modelId="{0F6EB8E9-DB48-47EC-AAFC-1768E09C0394}">
      <dsp:nvSpPr>
        <dsp:cNvPr id="0" name=""/>
        <dsp:cNvSpPr/>
      </dsp:nvSpPr>
      <dsp:spPr>
        <a:xfrm>
          <a:off x="2793419" y="1939258"/>
          <a:ext cx="5337392" cy="14834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The presence of incidents categorized as "Information Not Available" in both regions underscores the need for standardized reporting practices. </a:t>
          </a:r>
          <a:endParaRPr lang="en-GB" sz="2200" kern="1200" dirty="0">
            <a:solidFill>
              <a:schemeClr val="tx1"/>
            </a:solidFill>
          </a:endParaRPr>
        </a:p>
      </dsp:txBody>
      <dsp:txXfrm>
        <a:off x="2793419" y="1939258"/>
        <a:ext cx="5337392" cy="14834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8502F-5C9D-42E1-AFF7-974CC40ECC25}">
      <dsp:nvSpPr>
        <dsp:cNvPr id="0" name=""/>
        <dsp:cNvSpPr/>
      </dsp:nvSpPr>
      <dsp:spPr>
        <a:xfrm>
          <a:off x="0" y="1012"/>
          <a:ext cx="10924232" cy="973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u="sng" kern="1200" dirty="0"/>
            <a:t>Wind Potential Analysis</a:t>
          </a:r>
          <a:endParaRPr lang="en-GB" sz="1800" b="1" i="0" kern="1200" dirty="0"/>
        </a:p>
      </dsp:txBody>
      <dsp:txXfrm>
        <a:off x="47519" y="48531"/>
        <a:ext cx="10829194" cy="8784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CB290C-E0C9-4CCF-A354-3CBB6B70D3CD}">
      <dsp:nvSpPr>
        <dsp:cNvPr id="0" name=""/>
        <dsp:cNvSpPr/>
      </dsp:nvSpPr>
      <dsp:spPr>
        <a:xfrm>
          <a:off x="1105" y="208610"/>
          <a:ext cx="5337392" cy="14834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The evaluation of wind potential and its correlation with fire accidents in </a:t>
          </a:r>
          <a:r>
            <a:rPr lang="en-GB" sz="2200" kern="1200" dirty="0" err="1"/>
            <a:t>analyzed</a:t>
          </a:r>
          <a:r>
            <a:rPr lang="en-GB" sz="2200" kern="1200" dirty="0"/>
            <a:t> countries emphasized the importance of standardized data collection practices. </a:t>
          </a:r>
          <a:endParaRPr lang="en-GB" sz="2200" kern="1200" dirty="0">
            <a:solidFill>
              <a:schemeClr val="tx1"/>
            </a:solidFill>
          </a:endParaRPr>
        </a:p>
      </dsp:txBody>
      <dsp:txXfrm>
        <a:off x="1105" y="208610"/>
        <a:ext cx="5337392" cy="1483412"/>
      </dsp:txXfrm>
    </dsp:sp>
    <dsp:sp modelId="{0F0C51E8-9F2B-49B9-B450-0152D446495C}">
      <dsp:nvSpPr>
        <dsp:cNvPr id="0" name=""/>
        <dsp:cNvSpPr/>
      </dsp:nvSpPr>
      <dsp:spPr>
        <a:xfrm>
          <a:off x="5585733" y="208610"/>
          <a:ext cx="5337392" cy="14834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Power capacity analyses in North America and Europe revealed variations in incident counts across different power capacity categories. </a:t>
          </a:r>
          <a:endParaRPr lang="en-GB" sz="2200" kern="1200" dirty="0">
            <a:solidFill>
              <a:schemeClr val="tx1"/>
            </a:solidFill>
          </a:endParaRPr>
        </a:p>
      </dsp:txBody>
      <dsp:txXfrm>
        <a:off x="5585733" y="208610"/>
        <a:ext cx="5337392" cy="1483412"/>
      </dsp:txXfrm>
    </dsp:sp>
    <dsp:sp modelId="{0F6EB8E9-DB48-47EC-AAFC-1768E09C0394}">
      <dsp:nvSpPr>
        <dsp:cNvPr id="0" name=""/>
        <dsp:cNvSpPr/>
      </dsp:nvSpPr>
      <dsp:spPr>
        <a:xfrm>
          <a:off x="2793419" y="1939258"/>
          <a:ext cx="5337392" cy="14834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The presence of the "Power Data Not Available" category highlights data limitations, indicating the need for better data collection practices.</a:t>
          </a:r>
          <a:endParaRPr lang="en-GB" sz="2200" kern="1200" dirty="0">
            <a:solidFill>
              <a:schemeClr val="tx1"/>
            </a:solidFill>
          </a:endParaRPr>
        </a:p>
      </dsp:txBody>
      <dsp:txXfrm>
        <a:off x="2793419" y="1939258"/>
        <a:ext cx="5337392" cy="14834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8502F-5C9D-42E1-AFF7-974CC40ECC25}">
      <dsp:nvSpPr>
        <dsp:cNvPr id="0" name=""/>
        <dsp:cNvSpPr/>
      </dsp:nvSpPr>
      <dsp:spPr>
        <a:xfrm>
          <a:off x="0" y="1012"/>
          <a:ext cx="10924232" cy="973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u="sng" kern="1200" dirty="0"/>
            <a:t>Trends and Insights</a:t>
          </a:r>
          <a:endParaRPr lang="en-GB" sz="1800" b="1" i="0" kern="1200" dirty="0"/>
        </a:p>
      </dsp:txBody>
      <dsp:txXfrm>
        <a:off x="47519" y="48531"/>
        <a:ext cx="10829194" cy="87840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CB290C-E0C9-4CCF-A354-3CBB6B70D3CD}">
      <dsp:nvSpPr>
        <dsp:cNvPr id="0" name=""/>
        <dsp:cNvSpPr/>
      </dsp:nvSpPr>
      <dsp:spPr>
        <a:xfrm>
          <a:off x="1105" y="208610"/>
          <a:ext cx="5337392" cy="14834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Different regions exhibit varying power capacity preferences, likely influenced by factors such as wind resources and energy demand. </a:t>
          </a:r>
          <a:endParaRPr lang="en-GB" sz="2400" kern="1200" dirty="0">
            <a:solidFill>
              <a:schemeClr val="tx1"/>
            </a:solidFill>
          </a:endParaRPr>
        </a:p>
      </dsp:txBody>
      <dsp:txXfrm>
        <a:off x="1105" y="208610"/>
        <a:ext cx="5337392" cy="1483412"/>
      </dsp:txXfrm>
    </dsp:sp>
    <dsp:sp modelId="{0F0C51E8-9F2B-49B9-B450-0152D446495C}">
      <dsp:nvSpPr>
        <dsp:cNvPr id="0" name=""/>
        <dsp:cNvSpPr/>
      </dsp:nvSpPr>
      <dsp:spPr>
        <a:xfrm>
          <a:off x="5585733" y="208610"/>
          <a:ext cx="5337392" cy="14834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Identifying common power capacity ranges within each region can assist manufacturers in tailoring their offerings.</a:t>
          </a:r>
          <a:endParaRPr lang="en-GB" sz="2400" kern="1200" dirty="0">
            <a:solidFill>
              <a:schemeClr val="tx1"/>
            </a:solidFill>
          </a:endParaRPr>
        </a:p>
      </dsp:txBody>
      <dsp:txXfrm>
        <a:off x="5585733" y="208610"/>
        <a:ext cx="5337392" cy="1483412"/>
      </dsp:txXfrm>
    </dsp:sp>
    <dsp:sp modelId="{0F6EB8E9-DB48-47EC-AAFC-1768E09C0394}">
      <dsp:nvSpPr>
        <dsp:cNvPr id="0" name=""/>
        <dsp:cNvSpPr/>
      </dsp:nvSpPr>
      <dsp:spPr>
        <a:xfrm>
          <a:off x="1105" y="1939258"/>
          <a:ext cx="5337392" cy="14834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Investigating the impact of power capacity on incident rates is crucial, as it can inform safety measures and practices.</a:t>
          </a:r>
          <a:endParaRPr lang="en-GB" sz="2400" kern="1200" dirty="0">
            <a:solidFill>
              <a:schemeClr val="tx1"/>
            </a:solidFill>
          </a:endParaRPr>
        </a:p>
      </dsp:txBody>
      <dsp:txXfrm>
        <a:off x="1105" y="1939258"/>
        <a:ext cx="5337392" cy="1483412"/>
      </dsp:txXfrm>
    </dsp:sp>
    <dsp:sp modelId="{B7E4BE42-EEA2-479C-8D53-E2CCB2445A1B}">
      <dsp:nvSpPr>
        <dsp:cNvPr id="0" name=""/>
        <dsp:cNvSpPr/>
      </dsp:nvSpPr>
      <dsp:spPr>
        <a:xfrm>
          <a:off x="5585733" y="1939258"/>
          <a:ext cx="5337392" cy="14834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The safety records of various manufacturers highlight areas for improvement in design and safety protocols. </a:t>
          </a:r>
          <a:endParaRPr lang="en-GB" sz="2400" kern="1200" dirty="0">
            <a:solidFill>
              <a:schemeClr val="tx1"/>
            </a:solidFill>
          </a:endParaRPr>
        </a:p>
      </dsp:txBody>
      <dsp:txXfrm>
        <a:off x="5585733" y="1939258"/>
        <a:ext cx="5337392" cy="1483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A8532-E3AD-794D-A3E0-B244CEE0D8EA}" type="datetimeFigureOut">
              <a:rPr lang="en-GB" smtClean="0"/>
              <a:t>04/11/2023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F42C9-FDEE-DF49-A3EE-C81CC5C2A2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372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7F42C9-FDEE-DF49-A3EE-C81CC5C2A2A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45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398463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685800" y="3711927"/>
            <a:ext cx="5486400" cy="497328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GB" sz="1600" b="0" i="0" dirty="0">
                <a:solidFill>
                  <a:srgbClr val="374151"/>
                </a:solidFill>
                <a:effectLst/>
                <a:latin typeface="Söhne"/>
              </a:rPr>
              <a:t>The main goal of this research is defined as </a:t>
            </a:r>
            <a:r>
              <a:rPr lang="en-GB" sz="2400" dirty="0">
                <a:solidFill>
                  <a:srgbClr val="2E495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Investigations the geometrical features and thermal impact of subsonic and sonic propane jet fires</a:t>
            </a:r>
          </a:p>
          <a:p>
            <a:pPr algn="l">
              <a:buFont typeface="+mj-lt"/>
              <a:buNone/>
            </a:pPr>
            <a:endParaRPr lang="en-GB" sz="1600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+mj-lt"/>
              <a:buNone/>
            </a:pPr>
            <a:r>
              <a:rPr lang="en-GB" sz="1600" b="0" i="0" dirty="0">
                <a:solidFill>
                  <a:srgbClr val="374151"/>
                </a:solidFill>
                <a:effectLst/>
                <a:latin typeface="Söhne"/>
              </a:rPr>
              <a:t>In order to achieve this goal the following steps were followed:</a:t>
            </a:r>
          </a:p>
          <a:p>
            <a:pPr algn="l">
              <a:buFont typeface="+mj-lt"/>
              <a:buAutoNum type="arabicPeriod"/>
            </a:pPr>
            <a:endParaRPr lang="en-GB" sz="1600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+mj-lt"/>
              <a:buAutoNum type="arabicPeriod"/>
            </a:pPr>
            <a:r>
              <a:rPr lang="en-GB" sz="1600" b="0" i="0" dirty="0">
                <a:solidFill>
                  <a:srgbClr val="374151"/>
                </a:solidFill>
                <a:effectLst/>
                <a:latin typeface="Söhne"/>
              </a:rPr>
              <a:t>Building a special </a:t>
            </a:r>
            <a:r>
              <a:rPr lang="en-GB" sz="1600" b="0" i="0" dirty="0">
                <a:solidFill>
                  <a:srgbClr val="374151"/>
                </a:solidFill>
                <a:effectLst/>
                <a:latin typeface="Segoe UI Semibold" panose="020B0702040204020203" pitchFamily="34" charset="0"/>
                <a:cs typeface="Segoe UI Semibold" panose="020B0702040204020203" pitchFamily="34" charset="0"/>
              </a:rPr>
              <a:t>experimental setup to </a:t>
            </a:r>
            <a:r>
              <a:rPr lang="en-GB" sz="1600" b="0" i="0" dirty="0">
                <a:solidFill>
                  <a:srgbClr val="374151"/>
                </a:solidFill>
                <a:effectLst/>
                <a:latin typeface="Söhne"/>
              </a:rPr>
              <a:t>make these flames, studying their shapes and sizes, so we can be safer.</a:t>
            </a:r>
          </a:p>
          <a:p>
            <a:pPr algn="l">
              <a:buFont typeface="+mj-lt"/>
              <a:buAutoNum type="arabicPeriod"/>
            </a:pPr>
            <a:r>
              <a:rPr lang="en-GB" sz="1600" b="0" i="0" dirty="0">
                <a:solidFill>
                  <a:srgbClr val="374151"/>
                </a:solidFill>
                <a:effectLst/>
                <a:latin typeface="Söhne"/>
              </a:rPr>
              <a:t>Watching these flames closely to understand how they behave -.</a:t>
            </a:r>
          </a:p>
          <a:p>
            <a:pPr algn="l">
              <a:buFont typeface="+mj-lt"/>
              <a:buAutoNum type="arabicPeriod"/>
            </a:pPr>
            <a:r>
              <a:rPr lang="en-GB" sz="1600" b="0" i="0" dirty="0">
                <a:solidFill>
                  <a:srgbClr val="374151"/>
                </a:solidFill>
                <a:effectLst/>
                <a:latin typeface="Söhne"/>
              </a:rPr>
              <a:t>Seeing what happens when these fiery flames hit something, like a pipe, to understand the danger they pose.</a:t>
            </a:r>
          </a:p>
          <a:p>
            <a:pPr algn="l">
              <a:buFont typeface="+mj-lt"/>
              <a:buAutoNum type="arabicPeriod"/>
            </a:pPr>
            <a:r>
              <a:rPr lang="en-GB" sz="1600" b="0" i="0" dirty="0">
                <a:solidFill>
                  <a:srgbClr val="374151"/>
                </a:solidFill>
                <a:effectLst/>
                <a:latin typeface="Söhne"/>
              </a:rPr>
              <a:t>Also, checking if computer programs can help us predict and understand these flames.</a:t>
            </a:r>
          </a:p>
          <a:p>
            <a:pPr algn="just"/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54356-5B6E-417D-B53A-138B7EA29FA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372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E3F6531-A2E7-573A-09FB-BE27276681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AC0189-234E-4BC0-5081-AA8C4B7F43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1318" y="2700000"/>
            <a:ext cx="5580000" cy="1384995"/>
          </a:xfrm>
        </p:spPr>
        <p:txBody>
          <a:bodyPr anchor="b"/>
          <a:lstStyle>
            <a:lvl1pPr algn="l">
              <a:lnSpc>
                <a:spcPct val="90000"/>
              </a:lnSpc>
              <a:defRPr sz="5000" b="0" spc="1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 with one or two lines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76A97B-C249-D527-AD85-C03F3265CE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311" y="4284000"/>
            <a:ext cx="5580000" cy="158120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000" b="0" i="0" kern="1000" cap="all" spc="4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[optional] Presented TO: Name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93F38FB-A7EE-C3E5-54A4-67258B799C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0664" y="4500000"/>
            <a:ext cx="5580000" cy="158120"/>
          </a:xfrm>
        </p:spPr>
        <p:txBody>
          <a:bodyPr>
            <a:spAutoFit/>
          </a:bodyPr>
          <a:lstStyle>
            <a:lvl1pPr marL="0" indent="0">
              <a:buNone/>
              <a:defRPr sz="1000" cap="all" spc="4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[optional] presented by: Name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86C30FDA-D787-33A1-AE0D-BE411F43E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366" y="151824"/>
            <a:ext cx="2149716" cy="838859"/>
          </a:xfrm>
          <a:prstGeom prst="rect">
            <a:avLst/>
          </a:prstGeom>
        </p:spPr>
      </p:pic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F692CC04-6689-53E4-41BC-B88F2534B4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0663" y="4772016"/>
            <a:ext cx="1800000" cy="180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00" b="0" i="0" cap="all" spc="4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5" name="object 9">
            <a:extLst>
              <a:ext uri="{FF2B5EF4-FFF2-40B4-BE49-F238E27FC236}">
                <a16:creationId xmlns:a16="http://schemas.microsoft.com/office/drawing/2014/main" id="{9A6A5ADE-88A5-5D9C-FB2B-10E8D9C0E930}"/>
              </a:ext>
            </a:extLst>
          </p:cNvPr>
          <p:cNvSpPr txBox="1"/>
          <p:nvPr userDrawn="1"/>
        </p:nvSpPr>
        <p:spPr>
          <a:xfrm>
            <a:off x="221310" y="6155342"/>
            <a:ext cx="3888000" cy="489182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0">
              <a:spcBef>
                <a:spcPts val="55"/>
              </a:spcBef>
            </a:pPr>
            <a:r>
              <a:rPr sz="1300" kern="1000" spc="10" baseline="0" dirty="0">
                <a:solidFill>
                  <a:srgbClr val="FFFFFF"/>
                </a:solidFill>
                <a:latin typeface="+mn-lt"/>
                <a:cs typeface="Georgia"/>
              </a:rPr>
              <a:t>Sustainability is our business</a:t>
            </a:r>
            <a:endParaRPr sz="1300" kern="1000" spc="10" baseline="0" dirty="0">
              <a:latin typeface="+mn-lt"/>
              <a:cs typeface="Georgia"/>
            </a:endParaRPr>
          </a:p>
          <a:p>
            <a:pPr marL="0" indent="0">
              <a:spcBef>
                <a:spcPts val="1000"/>
              </a:spcBef>
              <a:tabLst/>
            </a:pPr>
            <a:r>
              <a:rPr lang="en-GB" sz="500" b="0" i="0" spc="0" baseline="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Copyright 2023 by the ERM International Group Limited and/or its affiliates (‘ERM’). All rights reserved. No part of this work may be reproduced or transmitted in any form or by any means, without prior written permission of ERM.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7118F892-08D6-C831-9CEC-1FB9C53BFE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900" y="2354316"/>
            <a:ext cx="5580000" cy="237181"/>
          </a:xfrm>
        </p:spPr>
        <p:txBody>
          <a:bodyPr wrap="square">
            <a:spAutoFit/>
          </a:bodyPr>
          <a:lstStyle>
            <a:lvl1pPr marL="0" indent="0">
              <a:buNone/>
              <a:defRPr sz="1500" cap="all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Small title</a:t>
            </a:r>
          </a:p>
        </p:txBody>
      </p:sp>
    </p:spTree>
    <p:extLst>
      <p:ext uri="{BB962C8B-B14F-4D97-AF65-F5344CB8AC3E}">
        <p14:creationId xmlns:p14="http://schemas.microsoft.com/office/powerpoint/2010/main" val="72404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+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692585-0626-69A4-41A4-E638CA24D486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474364-E17C-6658-072F-1A342A14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100" y="6426000"/>
            <a:ext cx="540000" cy="180000"/>
          </a:xfrm>
        </p:spPr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3B4D905-96F1-0B22-9047-40EA4D5B4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3999" y="6426000"/>
            <a:ext cx="4690800" cy="180000"/>
          </a:xfrm>
        </p:spPr>
        <p:txBody>
          <a:bodyPr/>
          <a:lstStyle/>
          <a:p>
            <a:r>
              <a:rPr lang="en-GB"/>
              <a:t>IChemE Hazards 33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40BC527-3BE4-6112-4034-9BB01466B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1040C-ECD7-71D7-A646-2CFE5E496D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5901" y="1512000"/>
            <a:ext cx="5688000" cy="4680000"/>
          </a:xfrm>
        </p:spPr>
        <p:txBody>
          <a:bodyPr>
            <a:noAutofit/>
          </a:bodyPr>
          <a:lstStyle>
            <a:lvl1pPr indent="-180000"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0895F00-B7AE-47F3-8701-306832CE23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5" y="216000"/>
            <a:ext cx="5688000" cy="720000"/>
          </a:xfrm>
        </p:spPr>
        <p:txBody>
          <a:bodyPr>
            <a:no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C44D116-10DA-18FF-2A4A-B17A0FA9DF2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5" y="972000"/>
            <a:ext cx="5688000" cy="258084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D670BDE-7257-5BC1-A556-80D0DAA8BFC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0861" y="1512000"/>
            <a:ext cx="5585239" cy="4680000"/>
          </a:xfrm>
        </p:spPr>
        <p:txBody>
          <a:bodyPr>
            <a:noAutofit/>
          </a:bodyPr>
          <a:lstStyle>
            <a:lvl1pPr indent="-180000"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209541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- 1/3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474364-E17C-6658-072F-1A342A14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100" y="6426000"/>
            <a:ext cx="540000" cy="180000"/>
          </a:xfrm>
        </p:spPr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3B4D905-96F1-0B22-9047-40EA4D5B4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GB"/>
              <a:t>IChemE Hazards 33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40BC527-3BE4-6112-4034-9BB01466B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1040C-ECD7-71D7-A646-2CFE5E496D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5900" y="1512000"/>
            <a:ext cx="7783200" cy="4683600"/>
          </a:xfrm>
        </p:spPr>
        <p:txBody>
          <a:bodyPr>
            <a:noAutofit/>
          </a:bodyPr>
          <a:lstStyle>
            <a:lvl1pPr indent="-180000"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A95E517-386D-01C9-3437-312358C2E36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49300" y="1512000"/>
            <a:ext cx="3826800" cy="4683600"/>
          </a:xfrm>
        </p:spPr>
        <p:txBody>
          <a:bodyPr>
            <a:noAutofit/>
          </a:bodyPr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0895F00-B7AE-47F3-8701-306832CE23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5" y="216000"/>
            <a:ext cx="11757600" cy="720000"/>
          </a:xfrm>
        </p:spPr>
        <p:txBody>
          <a:bodyPr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C44D116-10DA-18FF-2A4A-B17A0FA9DF2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5" y="972000"/>
            <a:ext cx="11757600" cy="258084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C5E8DBB-A87B-1782-675A-3411C2B5EA02}"/>
              </a:ext>
            </a:extLst>
          </p:cNvPr>
          <p:cNvCxnSpPr/>
          <p:nvPr userDrawn="1"/>
        </p:nvCxnSpPr>
        <p:spPr>
          <a:xfrm>
            <a:off x="8073887" y="1548000"/>
            <a:ext cx="0" cy="46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91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087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474364-E17C-6658-072F-1A342A14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100" y="6426000"/>
            <a:ext cx="540000" cy="180000"/>
          </a:xfrm>
        </p:spPr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3B4D905-96F1-0B22-9047-40EA4D5B4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GB"/>
              <a:t>IChemE Hazards 33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40BC527-3BE4-6112-4034-9BB01466B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1040C-ECD7-71D7-A646-2CFE5E496D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5901" y="1512000"/>
            <a:ext cx="3826800" cy="4680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0895F00-B7AE-47F3-8701-306832CE23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4" y="216000"/>
            <a:ext cx="11760187" cy="720000"/>
          </a:xfrm>
        </p:spPr>
        <p:txBody>
          <a:bodyPr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C44D116-10DA-18FF-2A4A-B17A0FA9DF2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4" y="972000"/>
            <a:ext cx="11760187" cy="258084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9C4E343-8FA3-3FB3-AE7B-94DDFF8453C5}"/>
              </a:ext>
            </a:extLst>
          </p:cNvPr>
          <p:cNvCxnSpPr/>
          <p:nvPr userDrawn="1"/>
        </p:nvCxnSpPr>
        <p:spPr>
          <a:xfrm>
            <a:off x="4118113" y="1548000"/>
            <a:ext cx="0" cy="46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08B8C6-28B0-A043-B5DF-5EE9D68A3FC5}"/>
              </a:ext>
            </a:extLst>
          </p:cNvPr>
          <p:cNvCxnSpPr/>
          <p:nvPr userDrawn="1"/>
        </p:nvCxnSpPr>
        <p:spPr>
          <a:xfrm>
            <a:off x="8073887" y="1548000"/>
            <a:ext cx="0" cy="46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6AD785-72F4-505C-91A3-E9072F00906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82600" y="1512000"/>
            <a:ext cx="3826800" cy="4680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7C4AE9B-BD80-C2BD-F928-E5B99E4B87C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49291" y="1512000"/>
            <a:ext cx="3826800" cy="4680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30754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593" userDrawn="1">
          <p15:clr>
            <a:srgbClr val="FBAE40"/>
          </p15:clr>
        </p15:guide>
        <p15:guide id="2" pos="5087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474364-E17C-6658-072F-1A342A14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100" y="6426000"/>
            <a:ext cx="540000" cy="180000"/>
          </a:xfrm>
        </p:spPr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3B4D905-96F1-0B22-9047-40EA4D5B4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GB"/>
              <a:t>IChemE Hazards 33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40BC527-3BE4-6112-4034-9BB01466B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1040C-ECD7-71D7-A646-2CFE5E496D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5901" y="1512000"/>
            <a:ext cx="3826800" cy="4680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A95E517-386D-01C9-3437-312358C2E36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49299" y="1512000"/>
            <a:ext cx="3826800" cy="46800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0" indent="0">
              <a:spcBef>
                <a:spcPts val="700"/>
              </a:spcBef>
              <a:buNone/>
              <a:defRPr sz="1000" b="0" i="0" kern="900" cap="all" spc="3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GB" dirty="0"/>
              <a:t>“Quote text”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0895F00-B7AE-47F3-8701-306832CE23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4" y="216000"/>
            <a:ext cx="11757600" cy="720000"/>
          </a:xfrm>
        </p:spPr>
        <p:txBody>
          <a:bodyPr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C44D116-10DA-18FF-2A4A-B17A0FA9DF2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4" y="972000"/>
            <a:ext cx="11760187" cy="258084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9C4E343-8FA3-3FB3-AE7B-94DDFF8453C5}"/>
              </a:ext>
            </a:extLst>
          </p:cNvPr>
          <p:cNvCxnSpPr/>
          <p:nvPr userDrawn="1"/>
        </p:nvCxnSpPr>
        <p:spPr>
          <a:xfrm>
            <a:off x="4118113" y="1548000"/>
            <a:ext cx="0" cy="46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08B8C6-28B0-A043-B5DF-5EE9D68A3FC5}"/>
              </a:ext>
            </a:extLst>
          </p:cNvPr>
          <p:cNvCxnSpPr/>
          <p:nvPr userDrawn="1"/>
        </p:nvCxnSpPr>
        <p:spPr>
          <a:xfrm>
            <a:off x="8073887" y="1548000"/>
            <a:ext cx="0" cy="46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6AD785-72F4-505C-91A3-E9072F00906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82600" y="1512000"/>
            <a:ext cx="3826800" cy="4680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53233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593" userDrawn="1">
          <p15:clr>
            <a:srgbClr val="FBAE40"/>
          </p15:clr>
        </p15:guide>
        <p15:guide id="2" pos="5087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474364-E17C-6658-072F-1A342A14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100" y="6426000"/>
            <a:ext cx="540000" cy="180000"/>
          </a:xfrm>
        </p:spPr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3B4D905-96F1-0B22-9047-40EA4D5B4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GB"/>
              <a:t>IChemE Hazards 33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40BC527-3BE4-6112-4034-9BB01466B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1040C-ECD7-71D7-A646-2CFE5E496D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5900" y="1512000"/>
            <a:ext cx="2808000" cy="4680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0895F00-B7AE-47F3-8701-306832CE23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216000"/>
            <a:ext cx="11761200" cy="720000"/>
          </a:xfrm>
        </p:spPr>
        <p:txBody>
          <a:bodyPr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C44D116-10DA-18FF-2A4A-B17A0FA9DF2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4" y="972000"/>
            <a:ext cx="11760187" cy="258084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9C4E343-8FA3-3FB3-AE7B-94DDFF8453C5}"/>
              </a:ext>
            </a:extLst>
          </p:cNvPr>
          <p:cNvCxnSpPr/>
          <p:nvPr userDrawn="1"/>
        </p:nvCxnSpPr>
        <p:spPr>
          <a:xfrm>
            <a:off x="3110315" y="1548000"/>
            <a:ext cx="0" cy="46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08B8C6-28B0-A043-B5DF-5EE9D68A3FC5}"/>
              </a:ext>
            </a:extLst>
          </p:cNvPr>
          <p:cNvCxnSpPr/>
          <p:nvPr userDrawn="1"/>
        </p:nvCxnSpPr>
        <p:spPr>
          <a:xfrm>
            <a:off x="9071975" y="1548000"/>
            <a:ext cx="0" cy="46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6AD785-72F4-505C-91A3-E9072F00906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196730" y="1512000"/>
            <a:ext cx="2808000" cy="4680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9FFD04E-317D-1D48-E085-731458A9CE3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77560" y="1512000"/>
            <a:ext cx="2808000" cy="4680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3423C91-6737-EB62-AF6E-996AE641708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158392" y="1512000"/>
            <a:ext cx="2808000" cy="4680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80C723B-D3F4-EB4D-BFEE-C928DDC8A6CE}"/>
              </a:ext>
            </a:extLst>
          </p:cNvPr>
          <p:cNvCxnSpPr/>
          <p:nvPr userDrawn="1"/>
        </p:nvCxnSpPr>
        <p:spPr>
          <a:xfrm>
            <a:off x="6091145" y="1548000"/>
            <a:ext cx="0" cy="46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48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58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572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C3B91-8549-5034-B702-E0CA78032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899" y="216000"/>
            <a:ext cx="11760081" cy="720000"/>
          </a:xfrm>
        </p:spPr>
        <p:txBody>
          <a:bodyPr wrap="square"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E6E04-2857-0849-DC35-2ED63A1FA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IChemE Hazards 33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5FC36-980D-4972-C74B-30AFF134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961E437-4C43-98D8-2A88-E57637C610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C956C2-A9E9-760D-0B84-D913BE9619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899" y="972000"/>
            <a:ext cx="11760081" cy="246221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190C7E3-4562-032F-9FF6-B7F9C3C775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5900" y="1512000"/>
            <a:ext cx="3830400" cy="4680000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2000"/>
              </a:spcBef>
              <a:buNone/>
              <a:defRPr sz="2000" b="1"/>
            </a:lvl2pPr>
            <a:lvl3pPr marL="0" indent="0" algn="l">
              <a:spcBef>
                <a:spcPts val="0"/>
              </a:spcBef>
              <a:buNone/>
              <a:defRPr sz="20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Quote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69BB513-64B6-6047-903A-B11C11B685A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82600" y="1512000"/>
            <a:ext cx="3826800" cy="4680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9AF0283-3C03-9623-4B51-C30E889305D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49291" y="1512000"/>
            <a:ext cx="3826800" cy="4680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688E5A0-3E4E-32BA-6F59-CD676BEC02D2}"/>
              </a:ext>
            </a:extLst>
          </p:cNvPr>
          <p:cNvCxnSpPr/>
          <p:nvPr userDrawn="1"/>
        </p:nvCxnSpPr>
        <p:spPr>
          <a:xfrm>
            <a:off x="4118113" y="1548000"/>
            <a:ext cx="0" cy="46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78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946">
          <p15:clr>
            <a:srgbClr val="FBAE40"/>
          </p15:clr>
        </p15:guide>
        <p15:guide id="3" pos="2593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– Ligh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C3B91-8549-5034-B702-E0CA78032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11760200" cy="720000"/>
          </a:xfrm>
        </p:spPr>
        <p:txBody>
          <a:bodyPr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5FC36-980D-4972-C74B-30AFF134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C956C2-A9E9-760D-0B84-D913BE9619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6000" y="972000"/>
            <a:ext cx="11760200" cy="258084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B629FD4-E5AB-00BB-A2FD-ED38B1C7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GB"/>
              <a:t>IChemE Hazards 33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0825979-AE6F-4E8E-4A2D-40B0AF1830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10262C27-B9D8-76AE-ED16-D940917596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5898" y="1512000"/>
            <a:ext cx="11760199" cy="4680000"/>
          </a:xfrm>
        </p:spPr>
        <p:txBody>
          <a:bodyPr/>
          <a:lstStyle>
            <a:lvl6pPr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110217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– Dim Gra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C3B91-8549-5034-B702-E0CA78032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11760200" cy="720000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5FC36-980D-4972-C74B-30AFF134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54854E-1B22-401C-B4EE-1698A89C07E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C956C2-A9E9-760D-0B84-D913BE9619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11760200" cy="258084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B629FD4-E5AB-00BB-A2FD-ED38B1C7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IChemE Hazards 33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0825979-AE6F-4E8E-4A2D-40B0AF1830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DA5D1B0B-7338-A434-6DF3-D0546BF9AE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5898" y="1512000"/>
            <a:ext cx="11760199" cy="46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162204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nly – Dark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C3B91-8549-5034-B702-E0CA78032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11760200" cy="720000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5FC36-980D-4972-C74B-30AFF134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54854E-1B22-401C-B4EE-1698A89C07E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C956C2-A9E9-760D-0B84-D913BE9619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11760200" cy="258084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B629FD4-E5AB-00BB-A2FD-ED38B1C7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IChemE Hazards 33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DA5D1B0B-7338-A434-6DF3-D0546BF9AE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5898" y="1512000"/>
            <a:ext cx="11760199" cy="46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1724508-BCE0-6F08-7E3F-B952DA74D7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2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C6C29FF-EF07-59B1-F766-1B9F0E8AC5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11760200" cy="720000"/>
          </a:xfrm>
        </p:spPr>
        <p:txBody>
          <a:bodyPr wrap="square"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474364-E17C-6658-072F-1A342A14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100" y="6426000"/>
            <a:ext cx="540000" cy="180000"/>
          </a:xfrm>
        </p:spPr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5BD3A30-6FF2-78D1-05F4-58E905CCD9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11760200" cy="258084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3B4D905-96F1-0B22-9047-40EA4D5B4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GB"/>
              <a:t>IChemE Hazards 33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40BC527-3BE4-6112-4034-9BB01466B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16A921C-E649-AC21-06D4-734253972A3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15900" y="1512000"/>
            <a:ext cx="11760200" cy="468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347496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Imag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E3F6531-A2E7-573A-09FB-BE27276681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AC0189-234E-4BC0-5081-AA8C4B7F43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1318" y="2700000"/>
            <a:ext cx="5580000" cy="1384995"/>
          </a:xfrm>
        </p:spPr>
        <p:txBody>
          <a:bodyPr anchor="b"/>
          <a:lstStyle>
            <a:lvl1pPr algn="l">
              <a:lnSpc>
                <a:spcPct val="90000"/>
              </a:lnSpc>
              <a:defRPr sz="5000" b="0" spc="12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slide with one or two lines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76A97B-C249-D527-AD85-C03F3265CE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311" y="4284000"/>
            <a:ext cx="5580000" cy="158120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000" b="0" i="0" kern="1000" cap="all" spc="4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[optional] Presented TO: Name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93F38FB-A7EE-C3E5-54A4-67258B799C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0664" y="4500000"/>
            <a:ext cx="5580000" cy="158120"/>
          </a:xfrm>
        </p:spPr>
        <p:txBody>
          <a:bodyPr>
            <a:spAutoFit/>
          </a:bodyPr>
          <a:lstStyle>
            <a:lvl1pPr marL="0" indent="0">
              <a:buNone/>
              <a:defRPr sz="1000" cap="all" spc="4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[optional] presented by: Name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86C30FDA-D787-33A1-AE0D-BE411F43E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1366" y="151824"/>
            <a:ext cx="2149715" cy="838859"/>
          </a:xfrm>
          <a:prstGeom prst="rect">
            <a:avLst/>
          </a:prstGeom>
        </p:spPr>
      </p:pic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F692CC04-6689-53E4-41BC-B88F2534B4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0663" y="4772016"/>
            <a:ext cx="1800000" cy="180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00" b="0" i="0" cap="all" spc="4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5" name="object 9">
            <a:extLst>
              <a:ext uri="{FF2B5EF4-FFF2-40B4-BE49-F238E27FC236}">
                <a16:creationId xmlns:a16="http://schemas.microsoft.com/office/drawing/2014/main" id="{9A6A5ADE-88A5-5D9C-FB2B-10E8D9C0E930}"/>
              </a:ext>
            </a:extLst>
          </p:cNvPr>
          <p:cNvSpPr txBox="1"/>
          <p:nvPr userDrawn="1"/>
        </p:nvSpPr>
        <p:spPr>
          <a:xfrm>
            <a:off x="221310" y="6155342"/>
            <a:ext cx="3888000" cy="489182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0">
              <a:spcBef>
                <a:spcPts val="55"/>
              </a:spcBef>
            </a:pPr>
            <a:r>
              <a:rPr sz="1300" kern="1000" spc="10" baseline="0" dirty="0">
                <a:solidFill>
                  <a:schemeClr val="tx1"/>
                </a:solidFill>
                <a:latin typeface="+mn-lt"/>
                <a:cs typeface="Georgia"/>
              </a:rPr>
              <a:t>Sustainability is our business</a:t>
            </a:r>
          </a:p>
          <a:p>
            <a:pPr marL="0" indent="0">
              <a:spcBef>
                <a:spcPts val="1000"/>
              </a:spcBef>
              <a:tabLst/>
            </a:pPr>
            <a:r>
              <a:rPr lang="en-GB" sz="500" b="0" i="0" spc="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Copyright 2023 by the ERM International Group Limited and/or its affiliates (‘ERM’). All rights reserved. No part of this work may be reproduced or transmitted in any form or by any means, without prior written permission of ERM.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7118F892-08D6-C831-9CEC-1FB9C53BFE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900" y="2354316"/>
            <a:ext cx="5580000" cy="237181"/>
          </a:xfrm>
        </p:spPr>
        <p:txBody>
          <a:bodyPr wrap="square">
            <a:spAutoFit/>
          </a:bodyPr>
          <a:lstStyle>
            <a:lvl1pPr marL="0" indent="0">
              <a:buNone/>
              <a:defRPr sz="1500" cap="all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Small title</a:t>
            </a:r>
          </a:p>
        </p:txBody>
      </p:sp>
    </p:spTree>
    <p:extLst>
      <p:ext uri="{BB962C8B-B14F-4D97-AF65-F5344CB8AC3E}">
        <p14:creationId xmlns:p14="http://schemas.microsoft.com/office/powerpoint/2010/main" val="277884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91C57-5834-F945-2A9D-E64A414AF74D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215899" y="1512000"/>
            <a:ext cx="558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6C6DA110-A830-6F96-396F-E888CF014DA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FC3B91-8549-5034-B702-E0CA78032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5580000" cy="720000"/>
          </a:xfrm>
        </p:spPr>
        <p:txBody>
          <a:bodyPr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E6E04-2857-0849-DC35-2ED63A1FA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IChemE Hazards 33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5FC36-980D-4972-C74B-30AFF134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961E437-4C43-98D8-2A88-E57637C610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C956C2-A9E9-760D-0B84-D913BE9619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5580000" cy="258084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7076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946" userDrawn="1">
          <p15:clr>
            <a:srgbClr val="FBAE40"/>
          </p15:clr>
        </p15:guide>
        <p15:guide id="3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6C6DA110-A830-6F96-396F-E888CF014DA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91134" y="0"/>
            <a:ext cx="8000866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FC3B91-8549-5034-B702-E0CA78032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3744000" cy="720000"/>
          </a:xfrm>
        </p:spPr>
        <p:txBody>
          <a:bodyPr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E6E04-2857-0849-DC35-2ED63A1FA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3999" y="6426000"/>
            <a:ext cx="2645901" cy="180000"/>
          </a:xfrm>
        </p:spPr>
        <p:txBody>
          <a:bodyPr/>
          <a:lstStyle/>
          <a:p>
            <a:r>
              <a:rPr lang="en-GB"/>
              <a:t>IChemE Hazards 33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5FC36-980D-4972-C74B-30AFF134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961E437-4C43-98D8-2A88-E57637C610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AC6BB79-E1F2-2868-DB18-8EF04F4DB6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5900" y="1512000"/>
            <a:ext cx="3744000" cy="468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C956C2-A9E9-760D-0B84-D913BE9619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3744000" cy="258084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11012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615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1/3 Imag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91C57-5834-F945-2A9D-E64A414AF74D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215896" y="1512000"/>
            <a:ext cx="756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6C6DA110-A830-6F96-396F-E888CF014DA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73886" y="0"/>
            <a:ext cx="4118113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FC3B91-8549-5034-B702-E0CA78032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7560000" cy="720000"/>
          </a:xfrm>
        </p:spPr>
        <p:txBody>
          <a:bodyPr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E6E04-2857-0849-DC35-2ED63A1FA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IChemE Hazards 33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5FC36-980D-4972-C74B-30AFF134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961E437-4C43-98D8-2A88-E57637C610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C956C2-A9E9-760D-0B84-D913BE9619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7560000" cy="258084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4478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946" userDrawn="1">
          <p15:clr>
            <a:srgbClr val="FBAE40"/>
          </p15:clr>
        </p15:guide>
        <p15:guide id="3" pos="5087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6C6DA110-A830-6F96-396F-E888CF014DA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0"/>
            <a:ext cx="6096000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E617C3B0-E252-31FE-DA09-C85B5D0C79A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3429000"/>
            <a:ext cx="6096000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FC3B91-8549-5034-B702-E0CA78032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5580000" cy="720000"/>
          </a:xfrm>
        </p:spPr>
        <p:txBody>
          <a:bodyPr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E6E04-2857-0849-DC35-2ED63A1FA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IChemE Hazards 33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5FC36-980D-4972-C74B-30AFF134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961E437-4C43-98D8-2A88-E57637C610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AC6BB79-E1F2-2868-DB18-8EF04F4DB6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5899" y="1512000"/>
            <a:ext cx="5580000" cy="468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C956C2-A9E9-760D-0B84-D913BE9619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5580000" cy="258084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87220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6C6DA110-A830-6F96-396F-E888CF014DA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91134" y="0"/>
            <a:ext cx="8000866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FC3B91-8549-5034-B702-E0CA78032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3744000" cy="720000"/>
          </a:xfrm>
        </p:spPr>
        <p:txBody>
          <a:bodyPr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E6E04-2857-0849-DC35-2ED63A1FA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3999" y="6426000"/>
            <a:ext cx="2645901" cy="180000"/>
          </a:xfrm>
        </p:spPr>
        <p:txBody>
          <a:bodyPr/>
          <a:lstStyle/>
          <a:p>
            <a:r>
              <a:rPr lang="en-GB"/>
              <a:t>IChemE Hazards 33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5FC36-980D-4972-C74B-30AFF134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961E437-4C43-98D8-2A88-E57637C610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AC6BB79-E1F2-2868-DB18-8EF04F4DB6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5900" y="1512000"/>
            <a:ext cx="3744000" cy="468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C956C2-A9E9-760D-0B84-D913BE9619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3744000" cy="258084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5639068E-C22B-B8FD-5920-151DDCCB344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191134" y="3429000"/>
            <a:ext cx="3992429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1226C5C8-C41E-0C38-7004-A1EB8A4E581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91567" y="3429000"/>
            <a:ext cx="4000433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76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638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C3B91-8549-5034-B702-E0CA78032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3744000" cy="720000"/>
          </a:xfrm>
        </p:spPr>
        <p:txBody>
          <a:bodyPr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E6E04-2857-0849-DC35-2ED63A1FA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3999" y="6426000"/>
            <a:ext cx="2645901" cy="180000"/>
          </a:xfrm>
        </p:spPr>
        <p:txBody>
          <a:bodyPr/>
          <a:lstStyle/>
          <a:p>
            <a:r>
              <a:rPr lang="en-GB"/>
              <a:t>IChemE Hazards 33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5FC36-980D-4972-C74B-30AFF134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961E437-4C43-98D8-2A88-E57637C610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AC6BB79-E1F2-2868-DB18-8EF04F4DB6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5900" y="1512000"/>
            <a:ext cx="3744000" cy="468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C956C2-A9E9-760D-0B84-D913BE9619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3744000" cy="258084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5639068E-C22B-B8FD-5920-151DDCCB344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191134" y="3429000"/>
            <a:ext cx="3992429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1226C5C8-C41E-0C38-7004-A1EB8A4E581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91567" y="3429000"/>
            <a:ext cx="4000433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7BA53E6C-89E2-FF8E-1ABF-A22CDBF621D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191134" y="0"/>
            <a:ext cx="3992429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C6C550CC-5B20-9126-C608-61DA9C5A64B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91567" y="0"/>
            <a:ext cx="4000433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62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638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BF71426A-8DDA-C844-A546-31F3390F847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501774"/>
            <a:ext cx="12192000" cy="535622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FC3B91-8549-5034-B702-E0CA78032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11760200" cy="720000"/>
          </a:xfrm>
        </p:spPr>
        <p:txBody>
          <a:bodyPr wrap="square"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5FC36-980D-4972-C74B-30AFF134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C956C2-A9E9-760D-0B84-D913BE9619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11760200" cy="258084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5948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BF71426A-8DDA-C844-A546-31F3390F847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1501775"/>
            <a:ext cx="6096000" cy="535622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C78ADD7D-421C-A11E-16C6-8F0AABCC93E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1501775"/>
            <a:ext cx="6096000" cy="5356226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FC3B91-8549-5034-B702-E0CA78032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11761200" cy="720000"/>
          </a:xfrm>
        </p:spPr>
        <p:txBody>
          <a:bodyPr wrap="square"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5FC36-980D-4972-C74B-30AFF134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C956C2-A9E9-760D-0B84-D913BE9619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11760200" cy="258084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09325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6C6DA110-A830-6F96-396F-E888CF014DA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FC3B91-8549-5034-B702-E0CA78032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5580000" cy="720000"/>
          </a:xfrm>
        </p:spPr>
        <p:txBody>
          <a:bodyPr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E6E04-2857-0849-DC35-2ED63A1FA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IChemE Hazards 33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5FC36-980D-4972-C74B-30AFF134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961E437-4C43-98D8-2A88-E57637C610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C956C2-A9E9-760D-0B84-D913BE9619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5580000" cy="258084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190C7E3-4562-032F-9FF6-B7F9C3C775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5900" y="1512000"/>
            <a:ext cx="5579999" cy="4680000"/>
          </a:xfrm>
        </p:spPr>
        <p:txBody>
          <a:bodyPr anchor="t" anchorCtr="0"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0" indent="0" algn="l">
              <a:lnSpc>
                <a:spcPct val="110000"/>
              </a:lnSpc>
              <a:spcBef>
                <a:spcPts val="2000"/>
              </a:spcBef>
              <a:buNone/>
              <a:defRPr sz="2000" b="1"/>
            </a:lvl2pPr>
            <a:lvl3pPr marL="0" indent="0" algn="l">
              <a:spcBef>
                <a:spcPts val="0"/>
              </a:spcBef>
              <a:buNone/>
              <a:defRPr sz="20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Quote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83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946" userDrawn="1">
          <p15:clr>
            <a:srgbClr val="FBAE40"/>
          </p15:clr>
        </p15:guide>
        <p15:guide id="3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Ligh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C3B91-8549-5034-B702-E0CA78032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11760200" cy="720000"/>
          </a:xfrm>
        </p:spPr>
        <p:txBody>
          <a:bodyPr wrap="square"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5FC36-980D-4972-C74B-30AFF134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C956C2-A9E9-760D-0B84-D913BE9619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11760200" cy="258084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B629FD4-E5AB-00BB-A2FD-ED38B1C7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GB"/>
              <a:t>IChemE Hazards 33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63A8B26-65B5-ADC0-AFFD-53E4D22456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30DAF6A-464C-4B41-9FA5-6FEBB8FF68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5900" y="1566863"/>
            <a:ext cx="11760200" cy="4122737"/>
          </a:xfrm>
        </p:spPr>
        <p:txBody>
          <a:bodyPr anchor="ctr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10000"/>
              </a:lnSpc>
              <a:spcBef>
                <a:spcPts val="2000"/>
              </a:spcBef>
              <a:buNone/>
              <a:defRPr sz="2400" b="1"/>
            </a:lvl2pPr>
            <a:lvl3pPr marL="0" indent="0" algn="ctr">
              <a:spcBef>
                <a:spcPts val="0"/>
              </a:spcBef>
              <a:buNone/>
              <a:defRPr sz="2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6429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Image - Gra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E3F6531-A2E7-573A-09FB-BE27276681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AC0189-234E-4BC0-5081-AA8C4B7F43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1318" y="2700000"/>
            <a:ext cx="5580000" cy="1384995"/>
          </a:xfrm>
        </p:spPr>
        <p:txBody>
          <a:bodyPr anchor="b"/>
          <a:lstStyle>
            <a:lvl1pPr algn="l">
              <a:lnSpc>
                <a:spcPct val="90000"/>
              </a:lnSpc>
              <a:defRPr sz="5000" b="0" spc="12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slide with one or two lines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76A97B-C249-D527-AD85-C03F3265CE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311" y="4284000"/>
            <a:ext cx="5580000" cy="158120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000" b="0" i="0" kern="1000" cap="all" spc="4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[optional] Presented TO: Name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93F38FB-A7EE-C3E5-54A4-67258B799C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0664" y="4500000"/>
            <a:ext cx="5580000" cy="158120"/>
          </a:xfrm>
        </p:spPr>
        <p:txBody>
          <a:bodyPr>
            <a:spAutoFit/>
          </a:bodyPr>
          <a:lstStyle>
            <a:lvl1pPr marL="0" indent="0">
              <a:buNone/>
              <a:defRPr sz="1000" cap="all" spc="4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[optional] presented by: Name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86C30FDA-D787-33A1-AE0D-BE411F43E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1366" y="151879"/>
            <a:ext cx="2149716" cy="838749"/>
          </a:xfrm>
          <a:prstGeom prst="rect">
            <a:avLst/>
          </a:prstGeom>
        </p:spPr>
      </p:pic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F692CC04-6689-53E4-41BC-B88F2534B4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0663" y="4772016"/>
            <a:ext cx="1800000" cy="180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00" b="0" i="0" cap="all" spc="4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5" name="object 9">
            <a:extLst>
              <a:ext uri="{FF2B5EF4-FFF2-40B4-BE49-F238E27FC236}">
                <a16:creationId xmlns:a16="http://schemas.microsoft.com/office/drawing/2014/main" id="{9A6A5ADE-88A5-5D9C-FB2B-10E8D9C0E930}"/>
              </a:ext>
            </a:extLst>
          </p:cNvPr>
          <p:cNvSpPr txBox="1"/>
          <p:nvPr userDrawn="1"/>
        </p:nvSpPr>
        <p:spPr>
          <a:xfrm>
            <a:off x="221310" y="6155342"/>
            <a:ext cx="3888000" cy="489182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0">
              <a:spcBef>
                <a:spcPts val="55"/>
              </a:spcBef>
            </a:pPr>
            <a:r>
              <a:rPr sz="1300" kern="1000" spc="10" baseline="0" dirty="0">
                <a:solidFill>
                  <a:schemeClr val="tx1"/>
                </a:solidFill>
                <a:latin typeface="+mn-lt"/>
                <a:cs typeface="Georgia"/>
              </a:rPr>
              <a:t>Sustainability is our business</a:t>
            </a:r>
          </a:p>
          <a:p>
            <a:pPr marL="0" indent="0">
              <a:spcBef>
                <a:spcPts val="1000"/>
              </a:spcBef>
              <a:tabLst/>
            </a:pPr>
            <a:r>
              <a:rPr lang="en-GB" sz="500" b="0" i="0" spc="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Copyright 2023 by the ERM International Group Limited and/or its affiliates (‘ERM’). All rights reserved. No part of this work may be reproduced or transmitted in any form or by any means, without prior written permission of ERM.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7118F892-08D6-C831-9CEC-1FB9C53BFE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900" y="2354316"/>
            <a:ext cx="5580000" cy="237181"/>
          </a:xfrm>
        </p:spPr>
        <p:txBody>
          <a:bodyPr wrap="square">
            <a:spAutoFit/>
          </a:bodyPr>
          <a:lstStyle>
            <a:lvl1pPr marL="0" indent="0">
              <a:buNone/>
              <a:defRPr sz="1500" cap="all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Small title</a:t>
            </a:r>
          </a:p>
        </p:txBody>
      </p:sp>
    </p:spTree>
    <p:extLst>
      <p:ext uri="{BB962C8B-B14F-4D97-AF65-F5344CB8AC3E}">
        <p14:creationId xmlns:p14="http://schemas.microsoft.com/office/powerpoint/2010/main" val="7943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Mint">
    <p:bg>
      <p:bgPr>
        <a:solidFill>
          <a:srgbClr val="00FF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C3B91-8549-5034-B702-E0CA78032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11760200" cy="720000"/>
          </a:xfrm>
        </p:spPr>
        <p:txBody>
          <a:bodyPr wrap="square"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5FC36-980D-4972-C74B-30AFF134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C956C2-A9E9-760D-0B84-D913BE9619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11760200" cy="258084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B629FD4-E5AB-00BB-A2FD-ED38B1C7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GB"/>
              <a:t>IChemE Hazards 33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63A8B26-65B5-ADC0-AFFD-53E4D22456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30DAF6A-464C-4B41-9FA5-6FEBB8FF685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5900" y="1566863"/>
            <a:ext cx="11760200" cy="4122737"/>
          </a:xfrm>
        </p:spPr>
        <p:txBody>
          <a:bodyPr anchor="ctr"/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2400"/>
            </a:lvl1pPr>
            <a:lvl2pPr marL="0" indent="0" algn="ctr">
              <a:lnSpc>
                <a:spcPct val="110000"/>
              </a:lnSpc>
              <a:spcBef>
                <a:spcPts val="2000"/>
              </a:spcBef>
              <a:buNone/>
              <a:defRPr sz="2400" b="1"/>
            </a:lvl2pPr>
            <a:lvl3pPr marL="0" indent="0" algn="ctr">
              <a:spcBef>
                <a:spcPts val="0"/>
              </a:spcBef>
              <a:buNone/>
              <a:defRPr sz="2400"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6922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DEF31-A8CE-4DB5-300E-6E4486005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IChemE Hazards 33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3B7BA-687F-545E-6132-C08F424DB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54854E-1B22-401C-B4EE-1698A89C07E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AD23F35-C60A-5FD3-7D1B-FB9A6C1717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CC54858-286D-0FAE-56FC-0A28D07083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3167494"/>
            <a:ext cx="10515600" cy="1038745"/>
          </a:xfrm>
        </p:spPr>
        <p:txBody>
          <a:bodyPr anchor="b"/>
          <a:lstStyle>
            <a:lvl1pPr>
              <a:defRPr sz="7500" b="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9441387-A40C-960D-A4C2-5E3FE34C93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311" y="4284000"/>
            <a:ext cx="7560000" cy="237244"/>
          </a:xfrm>
        </p:spPr>
        <p:txBody>
          <a:bodyPr>
            <a:spAutoFit/>
          </a:bodyPr>
          <a:lstStyle>
            <a:lvl1pPr marL="0" indent="0" algn="l">
              <a:buNone/>
              <a:defRPr sz="1500" b="0" i="0" kern="1000" cap="all" spc="4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[optional]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1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Mi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DEF31-A8CE-4DB5-300E-6E4486005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IChemE Hazards 33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3B7BA-687F-545E-6132-C08F424DB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54854E-1B22-401C-B4EE-1698A89C07E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C54858-286D-0FAE-56FC-0A28D07083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3167494"/>
            <a:ext cx="10515600" cy="1038745"/>
          </a:xfrm>
        </p:spPr>
        <p:txBody>
          <a:bodyPr anchor="b"/>
          <a:lstStyle>
            <a:lvl1pPr>
              <a:defRPr sz="7500" b="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Divider title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9441387-A40C-960D-A4C2-5E3FE34C93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311" y="4284000"/>
            <a:ext cx="7560000" cy="237244"/>
          </a:xfrm>
        </p:spPr>
        <p:txBody>
          <a:bodyPr>
            <a:spAutoFit/>
          </a:bodyPr>
          <a:lstStyle>
            <a:lvl1pPr marL="0" indent="0" algn="l">
              <a:buNone/>
              <a:defRPr sz="1500" b="0" i="0" kern="1000" cap="all" spc="4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[optional] subtitle</a:t>
            </a:r>
            <a:endParaRPr lang="en-GB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63B3703-3CB3-458E-3454-75CAED8153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6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S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DEF31-A8CE-4DB5-300E-6E4486005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IChemE Hazards 33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3B7BA-687F-545E-6132-C08F424DB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54854E-1B22-401C-B4EE-1698A89C07E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C54858-286D-0FAE-56FC-0A28D07083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3167494"/>
            <a:ext cx="10515600" cy="1038745"/>
          </a:xfrm>
        </p:spPr>
        <p:txBody>
          <a:bodyPr anchor="b"/>
          <a:lstStyle>
            <a:lvl1pPr>
              <a:defRPr sz="7500" b="0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Divider title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9441387-A40C-960D-A4C2-5E3FE34C93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311" y="4284000"/>
            <a:ext cx="7560000" cy="237244"/>
          </a:xfrm>
        </p:spPr>
        <p:txBody>
          <a:bodyPr>
            <a:spAutoFit/>
          </a:bodyPr>
          <a:lstStyle>
            <a:lvl1pPr marL="0" indent="0" algn="l">
              <a:buNone/>
              <a:defRPr sz="1500" b="0" i="0" kern="1000" cap="all" spc="4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[optional] subtitle</a:t>
            </a:r>
            <a:endParaRPr lang="en-GB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63B3703-3CB3-458E-3454-75CAED8153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7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+ 1/2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D22B40-A452-0BE3-5671-990838D99D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chemeClr val="accent5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DEF31-A8CE-4DB5-300E-6E4486005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IChemE Hazards 33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3B7BA-687F-545E-6132-C08F424DB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54854E-1B22-401C-B4EE-1698A89C07E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FBB10A-FF0C-5828-3B38-B73DD31F0C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3167494"/>
            <a:ext cx="5678832" cy="1038745"/>
          </a:xfrm>
        </p:spPr>
        <p:txBody>
          <a:bodyPr anchor="b"/>
          <a:lstStyle>
            <a:lvl1pPr>
              <a:defRPr sz="7500" b="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</a:t>
            </a:r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5461D2F-BFB2-6F37-26E2-6A410868AC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311" y="4284000"/>
            <a:ext cx="5673521" cy="237244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500" b="0" i="0" kern="1000" cap="all" spc="4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[optional] subtitle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40C86AB-9971-E01B-79EF-7D32FDB56E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96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+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D22B40-A452-0BE3-5671-990838D99D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192000"/>
          </a:xfrm>
          <a:solidFill>
            <a:schemeClr val="accent5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DEF31-A8CE-4DB5-300E-6E4486005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IChemE Hazards 33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3B7BA-687F-545E-6132-C08F424DB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54854E-1B22-401C-B4EE-1698A89C07E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FBB10A-FF0C-5828-3B38-B73DD31F0C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000" y="3167494"/>
            <a:ext cx="10515600" cy="1038745"/>
          </a:xfrm>
        </p:spPr>
        <p:txBody>
          <a:bodyPr anchor="b"/>
          <a:lstStyle>
            <a:lvl1pPr>
              <a:defRPr sz="7500" b="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</a:t>
            </a:r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5461D2F-BFB2-6F37-26E2-6A410868AC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311" y="4284000"/>
            <a:ext cx="7560000" cy="237244"/>
          </a:xfrm>
        </p:spPr>
        <p:txBody>
          <a:bodyPr>
            <a:spAutoFit/>
          </a:bodyPr>
          <a:lstStyle>
            <a:lvl1pPr marL="0" indent="0" algn="l">
              <a:buNone/>
              <a:defRPr sz="1500" b="0" i="0" kern="1000" cap="all" spc="4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[optional] subtitle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40C86AB-9971-E01B-79EF-7D32FDB56E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5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/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C3B91-8549-5034-B702-E0CA78032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11760200" cy="720000"/>
          </a:xfrm>
        </p:spPr>
        <p:txBody>
          <a:bodyPr wrap="square"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5FC36-980D-4972-C74B-30AFF134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C956C2-A9E9-760D-0B84-D913BE9619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11760200" cy="258084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E9CC1310-B36A-1173-D697-9C708F271480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215900" y="1501775"/>
            <a:ext cx="11760200" cy="451022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GB" dirty="0"/>
              <a:t>Projects – Create a table using 12pt text with left border (see example slide for reference)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B629FD4-E5AB-00BB-A2FD-ED38B1C7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GB"/>
              <a:t>IChemE Hazards 33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0825979-AE6F-4E8E-4A2D-40B0AF1830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9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C6C29FF-EF07-59B1-F766-1B9F0E8AC5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6696000" cy="720000"/>
          </a:xfrm>
        </p:spPr>
        <p:txBody>
          <a:bodyPr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474364-E17C-6658-072F-1A342A14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100" y="6426000"/>
            <a:ext cx="540000" cy="180000"/>
          </a:xfrm>
        </p:spPr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5BD3A30-6FF2-78D1-05F4-58E905CCD9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6696000" cy="258084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3B4D905-96F1-0B22-9047-40EA4D5B4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GB"/>
              <a:t>IChemE Hazards 33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40BC527-3BE4-6112-4034-9BB01466B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16A921C-E649-AC21-06D4-734253972A3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200000" y="180000"/>
            <a:ext cx="4795371" cy="601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69215F-F792-9855-743A-A27AC11AF58F}"/>
              </a:ext>
            </a:extLst>
          </p:cNvPr>
          <p:cNvCxnSpPr/>
          <p:nvPr userDrawn="1"/>
        </p:nvCxnSpPr>
        <p:spPr>
          <a:xfrm>
            <a:off x="7086600" y="216000"/>
            <a:ext cx="0" cy="601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CC7D93E-3EDB-D9F2-2BE1-7AC1896CB2C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15899" y="1511300"/>
            <a:ext cx="6768000" cy="471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397475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475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harts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C6C29FF-EF07-59B1-F766-1B9F0E8AC5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5" y="216000"/>
            <a:ext cx="5688000" cy="720000"/>
          </a:xfrm>
        </p:spPr>
        <p:txBody>
          <a:bodyPr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474364-E17C-6658-072F-1A342A14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100" y="6426000"/>
            <a:ext cx="540000" cy="180000"/>
          </a:xfrm>
        </p:spPr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3B4D905-96F1-0B22-9047-40EA4D5B4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GB"/>
              <a:t>IChemE Hazards 33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40BC527-3BE4-6112-4034-9BB01466B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16A921C-E649-AC21-06D4-734253972A3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87996" y="180000"/>
            <a:ext cx="5707375" cy="601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Insert table or chart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69215F-F792-9855-743A-A27AC11AF58F}"/>
              </a:ext>
            </a:extLst>
          </p:cNvPr>
          <p:cNvCxnSpPr/>
          <p:nvPr userDrawn="1"/>
        </p:nvCxnSpPr>
        <p:spPr>
          <a:xfrm>
            <a:off x="6096000" y="216000"/>
            <a:ext cx="0" cy="601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CC7D93E-3EDB-D9F2-2BE1-7AC1896CB2C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15899" y="1511300"/>
            <a:ext cx="5687994" cy="47164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Insert table or chart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05F4784-02EA-72F7-0DA4-DECC3703801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5" y="972000"/>
            <a:ext cx="5688000" cy="258084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81496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Gro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0719B7-0ECB-67DA-B2AC-7DE198D4F71D}"/>
              </a:ext>
            </a:extLst>
          </p:cNvPr>
          <p:cNvSpPr/>
          <p:nvPr userDrawn="1"/>
        </p:nvSpPr>
        <p:spPr>
          <a:xfrm>
            <a:off x="4110789" y="0"/>
            <a:ext cx="808120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Picture Placeholder 23">
            <a:extLst>
              <a:ext uri="{FF2B5EF4-FFF2-40B4-BE49-F238E27FC236}">
                <a16:creationId xmlns:a16="http://schemas.microsoft.com/office/drawing/2014/main" id="{076B83F2-77EC-FAA5-4A8C-50E89857998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24009" y="1014084"/>
            <a:ext cx="1332000" cy="133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43982-B5B9-C71B-13F4-A2B3581D0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100" y="6426000"/>
            <a:ext cx="540000" cy="180000"/>
          </a:xfrm>
        </p:spPr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854A09A-6B08-24DF-EB1F-6C5428C7C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3999" y="6426000"/>
            <a:ext cx="2501905" cy="180000"/>
          </a:xfrm>
        </p:spPr>
        <p:txBody>
          <a:bodyPr/>
          <a:lstStyle/>
          <a:p>
            <a:r>
              <a:rPr lang="en-GB"/>
              <a:t>IChemE Hazards 33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542B505B-8A12-9399-D36E-C652E706F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A509475D-092E-CED1-C8EC-DFF7536FE6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5" y="216000"/>
            <a:ext cx="3600000" cy="720000"/>
          </a:xfrm>
        </p:spPr>
        <p:txBody>
          <a:bodyPr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1464F7C-09F1-AFC9-E4E7-456657BCAE6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5" y="972000"/>
            <a:ext cx="3600000" cy="258084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8" name="Picture Placeholder 23">
            <a:extLst>
              <a:ext uri="{FF2B5EF4-FFF2-40B4-BE49-F238E27FC236}">
                <a16:creationId xmlns:a16="http://schemas.microsoft.com/office/drawing/2014/main" id="{468E8857-A9D7-077B-9119-28B95172C47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924009" y="2641178"/>
            <a:ext cx="1332000" cy="133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21" name="Picture Placeholder 23">
            <a:extLst>
              <a:ext uri="{FF2B5EF4-FFF2-40B4-BE49-F238E27FC236}">
                <a16:creationId xmlns:a16="http://schemas.microsoft.com/office/drawing/2014/main" id="{B7819518-A2B2-DE36-E503-4D93DFFD990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924009" y="4281720"/>
            <a:ext cx="1332000" cy="133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B0FCB0-7514-20B7-5277-55C6EAB635F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15900" y="1501775"/>
            <a:ext cx="3600450" cy="36083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8203676-0E56-E785-AA7E-2D79EB2DC9C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73654" y="993102"/>
            <a:ext cx="4602446" cy="133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1"/>
            <a:r>
              <a:rPr lang="en-GB" dirty="0"/>
              <a:t>Name</a:t>
            </a:r>
          </a:p>
          <a:p>
            <a:pPr lvl="0"/>
            <a:r>
              <a:rPr lang="en-GB" dirty="0"/>
              <a:t>Bio</a:t>
            </a:r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C90F1DAB-F5B9-F490-8035-6C39BCF143A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73654" y="2641178"/>
            <a:ext cx="4602446" cy="133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1"/>
            <a:r>
              <a:rPr lang="en-GB" dirty="0"/>
              <a:t>Name</a:t>
            </a:r>
          </a:p>
          <a:p>
            <a:pPr lvl="0"/>
            <a:r>
              <a:rPr lang="en-GB" dirty="0"/>
              <a:t>Bio</a:t>
            </a:r>
            <a:endParaRPr lang="en-US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8779AB05-BB6B-8868-75EA-E59F1C8F72F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373654" y="4281720"/>
            <a:ext cx="4602446" cy="133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1"/>
            <a:r>
              <a:rPr lang="en-GB" dirty="0"/>
              <a:t>Name</a:t>
            </a:r>
          </a:p>
          <a:p>
            <a:pPr lvl="0"/>
            <a:r>
              <a:rPr lang="en-GB" dirty="0"/>
              <a:t>Bio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81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59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Image - Mi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E3F6531-A2E7-573A-09FB-BE272766818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AC0189-234E-4BC0-5081-AA8C4B7F43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1318" y="2700000"/>
            <a:ext cx="5580000" cy="1384995"/>
          </a:xfrm>
        </p:spPr>
        <p:txBody>
          <a:bodyPr anchor="b"/>
          <a:lstStyle>
            <a:lvl1pPr algn="l">
              <a:lnSpc>
                <a:spcPct val="90000"/>
              </a:lnSpc>
              <a:defRPr sz="5000" b="0" spc="12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slide with one or two lines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76A97B-C249-D527-AD85-C03F3265CE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311" y="4284000"/>
            <a:ext cx="5580000" cy="158120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000" b="0" i="0" kern="1000" cap="all" spc="4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[optional] Presented TO: Name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93F38FB-A7EE-C3E5-54A4-67258B799C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0664" y="4500000"/>
            <a:ext cx="5580000" cy="158120"/>
          </a:xfrm>
        </p:spPr>
        <p:txBody>
          <a:bodyPr>
            <a:spAutoFit/>
          </a:bodyPr>
          <a:lstStyle>
            <a:lvl1pPr marL="0" indent="0">
              <a:buNone/>
              <a:defRPr sz="1000" cap="all" spc="4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[optional] presented by: Name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86C30FDA-D787-33A1-AE0D-BE411F43E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1366" y="151879"/>
            <a:ext cx="2149716" cy="838749"/>
          </a:xfrm>
          <a:prstGeom prst="rect">
            <a:avLst/>
          </a:prstGeom>
        </p:spPr>
      </p:pic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F692CC04-6689-53E4-41BC-B88F2534B4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0663" y="4772016"/>
            <a:ext cx="1800000" cy="180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00" b="0" i="0" cap="all" spc="4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5" name="object 9">
            <a:extLst>
              <a:ext uri="{FF2B5EF4-FFF2-40B4-BE49-F238E27FC236}">
                <a16:creationId xmlns:a16="http://schemas.microsoft.com/office/drawing/2014/main" id="{9A6A5ADE-88A5-5D9C-FB2B-10E8D9C0E930}"/>
              </a:ext>
            </a:extLst>
          </p:cNvPr>
          <p:cNvSpPr txBox="1"/>
          <p:nvPr userDrawn="1"/>
        </p:nvSpPr>
        <p:spPr>
          <a:xfrm>
            <a:off x="221310" y="6155342"/>
            <a:ext cx="3888000" cy="489182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0">
              <a:spcBef>
                <a:spcPts val="55"/>
              </a:spcBef>
            </a:pPr>
            <a:r>
              <a:rPr sz="1300" kern="1000" spc="10" baseline="0" dirty="0">
                <a:solidFill>
                  <a:schemeClr val="tx1"/>
                </a:solidFill>
                <a:latin typeface="+mn-lt"/>
                <a:cs typeface="Georgia"/>
              </a:rPr>
              <a:t>Sustainability is our business</a:t>
            </a:r>
          </a:p>
          <a:p>
            <a:pPr marL="0" indent="0">
              <a:spcBef>
                <a:spcPts val="1000"/>
              </a:spcBef>
              <a:tabLst/>
            </a:pPr>
            <a:r>
              <a:rPr lang="en-GB" sz="500" b="0" i="0" spc="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Copyright 2023 by the ERM International Group Limited and/or its affiliates (‘ERM’). All rights reserved. No part of this work may be reproduced or transmitted in any form or by any means, without prior written permission of ERM.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7118F892-08D6-C831-9CEC-1FB9C53BFE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900" y="2354316"/>
            <a:ext cx="5580000" cy="237181"/>
          </a:xfrm>
        </p:spPr>
        <p:txBody>
          <a:bodyPr wrap="square">
            <a:spAutoFit/>
          </a:bodyPr>
          <a:lstStyle>
            <a:lvl1pPr marL="0" indent="0">
              <a:buNone/>
              <a:defRPr sz="1500" cap="all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Small title</a:t>
            </a:r>
          </a:p>
        </p:txBody>
      </p:sp>
    </p:spTree>
    <p:extLst>
      <p:ext uri="{BB962C8B-B14F-4D97-AF65-F5344CB8AC3E}">
        <p14:creationId xmlns:p14="http://schemas.microsoft.com/office/powerpoint/2010/main" val="366010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Bi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BF5D841-3E75-0D6E-29B3-AC93C1B33412}"/>
              </a:ext>
            </a:extLst>
          </p:cNvPr>
          <p:cNvCxnSpPr/>
          <p:nvPr userDrawn="1"/>
        </p:nvCxnSpPr>
        <p:spPr>
          <a:xfrm>
            <a:off x="4093827" y="460800"/>
            <a:ext cx="0" cy="57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icture Placeholder 23">
            <a:extLst>
              <a:ext uri="{FF2B5EF4-FFF2-40B4-BE49-F238E27FC236}">
                <a16:creationId xmlns:a16="http://schemas.microsoft.com/office/drawing/2014/main" id="{076B83F2-77EC-FAA5-4A8C-50E89857998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629143" y="533210"/>
            <a:ext cx="1332000" cy="133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43982-B5B9-C71B-13F4-A2B3581D0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100" y="6426000"/>
            <a:ext cx="540000" cy="180000"/>
          </a:xfrm>
        </p:spPr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854A09A-6B08-24DF-EB1F-6C5428C7C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GB"/>
              <a:t>IChemE Hazards 33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542B505B-8A12-9399-D36E-C652E706F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79BA1B9-509D-E4E7-CAD9-61B1DA32A8C3}"/>
              </a:ext>
            </a:extLst>
          </p:cNvPr>
          <p:cNvCxnSpPr/>
          <p:nvPr userDrawn="1"/>
        </p:nvCxnSpPr>
        <p:spPr>
          <a:xfrm>
            <a:off x="8105681" y="460800"/>
            <a:ext cx="0" cy="57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A509475D-092E-CED1-C8EC-DFF7536FE6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5" y="504000"/>
            <a:ext cx="2300026" cy="664797"/>
          </a:xfrm>
        </p:spPr>
        <p:txBody>
          <a:bodyPr wrap="square">
            <a:spAutoFit/>
          </a:bodyPr>
          <a:lstStyle>
            <a:lvl1pPr>
              <a:defRPr sz="2400"/>
            </a:lvl1pPr>
          </a:lstStyle>
          <a:p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Surname</a:t>
            </a:r>
            <a:endParaRPr lang="en-GB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D1464F7C-09F1-AFC9-E4E7-456657BCAE6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5" y="1219932"/>
            <a:ext cx="2268000" cy="258084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F52E6E0-386A-7F0D-4199-20975D01D99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15900" y="2239963"/>
            <a:ext cx="3744000" cy="39512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8899A843-2281-A12D-39A7-F6D9D43971B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227754" y="477775"/>
            <a:ext cx="3744000" cy="5713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4E0F1A1C-95CF-A1B8-806A-4B74C82BF10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239607" y="477775"/>
            <a:ext cx="3744000" cy="57134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361110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C3B91-8549-5034-B702-E0CA78032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11760200" cy="720000"/>
          </a:xfrm>
        </p:spPr>
        <p:txBody>
          <a:bodyPr wrap="square"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5FC36-980D-4972-C74B-30AFF134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C956C2-A9E9-760D-0B84-D913BE9619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11760200" cy="258084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B629FD4-E5AB-00BB-A2FD-ED38B1C7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GB"/>
              <a:t>IChemE Hazards 33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0825979-AE6F-4E8E-4A2D-40B0AF1830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3" name="Picture Placeholder 23">
            <a:extLst>
              <a:ext uri="{FF2B5EF4-FFF2-40B4-BE49-F238E27FC236}">
                <a16:creationId xmlns:a16="http://schemas.microsoft.com/office/drawing/2014/main" id="{AFF61CE1-63A5-524B-4B66-2AAD84A920C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0427" y="1717863"/>
            <a:ext cx="2536825" cy="25368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4" name="Picture Placeholder 23">
            <a:extLst>
              <a:ext uri="{FF2B5EF4-FFF2-40B4-BE49-F238E27FC236}">
                <a16:creationId xmlns:a16="http://schemas.microsoft.com/office/drawing/2014/main" id="{572E622A-5D39-601C-DD25-BE9D980CADE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834073" y="1717863"/>
            <a:ext cx="2536825" cy="25368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0" name="Picture Placeholder 23">
            <a:extLst>
              <a:ext uri="{FF2B5EF4-FFF2-40B4-BE49-F238E27FC236}">
                <a16:creationId xmlns:a16="http://schemas.microsoft.com/office/drawing/2014/main" id="{9321EE6F-A2E7-65CE-72CF-DC83A7F4ECD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39275" y="1717863"/>
            <a:ext cx="2536825" cy="25368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59ACB15-9FCF-EC00-F496-7DF0EFFB11F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370427" y="4641831"/>
            <a:ext cx="2520000" cy="221599"/>
          </a:xfrm>
          <a:noFill/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8E28797-59D6-9E69-01E9-B3AA9A1FAC41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68500" y="4374000"/>
            <a:ext cx="2520000" cy="221599"/>
          </a:xfrm>
          <a:noFill/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737B27D-7AD3-BE89-5BCF-1D4CA6B35E5A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4836000" y="4641831"/>
            <a:ext cx="2520000" cy="221599"/>
          </a:xfrm>
          <a:noFill/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86B4DD3-D0C4-C716-AB5D-F73755153819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4834073" y="4374000"/>
            <a:ext cx="2520000" cy="221599"/>
          </a:xfrm>
          <a:noFill/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C90A017-3021-F72B-D67D-3801C98C0EA9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9441202" y="4641831"/>
            <a:ext cx="2520000" cy="221599"/>
          </a:xfrm>
          <a:noFill/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6960525-BC0D-1F29-53A3-6390EAA53F1D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9439275" y="4374000"/>
            <a:ext cx="2520000" cy="221599"/>
          </a:xfrm>
          <a:noFill/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</p:spTree>
    <p:extLst>
      <p:ext uri="{BB962C8B-B14F-4D97-AF65-F5344CB8AC3E}">
        <p14:creationId xmlns:p14="http://schemas.microsoft.com/office/powerpoint/2010/main" val="393118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4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C3B91-8549-5034-B702-E0CA78032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11760200" cy="720000"/>
          </a:xfrm>
        </p:spPr>
        <p:txBody>
          <a:bodyPr wrap="square"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5FC36-980D-4972-C74B-30AFF134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C956C2-A9E9-760D-0B84-D913BE9619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11760200" cy="258084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B629FD4-E5AB-00BB-A2FD-ED38B1C7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GB"/>
              <a:t>IChemE Hazards 33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0825979-AE6F-4E8E-4A2D-40B0AF1830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5" name="Picture Placeholder 23">
            <a:extLst>
              <a:ext uri="{FF2B5EF4-FFF2-40B4-BE49-F238E27FC236}">
                <a16:creationId xmlns:a16="http://schemas.microsoft.com/office/drawing/2014/main" id="{B8CB97A3-322E-2D03-4326-BA480591B10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0427" y="1717863"/>
            <a:ext cx="2536825" cy="25368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8" name="Picture Placeholder 23">
            <a:extLst>
              <a:ext uri="{FF2B5EF4-FFF2-40B4-BE49-F238E27FC236}">
                <a16:creationId xmlns:a16="http://schemas.microsoft.com/office/drawing/2014/main" id="{FB92161A-F3DE-921E-212E-9ADE3C53335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45447" y="1717863"/>
            <a:ext cx="2536825" cy="25368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9" name="Picture Placeholder 23">
            <a:extLst>
              <a:ext uri="{FF2B5EF4-FFF2-40B4-BE49-F238E27FC236}">
                <a16:creationId xmlns:a16="http://schemas.microsoft.com/office/drawing/2014/main" id="{17000195-F09B-B160-B276-A11602096C4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20467" y="1717863"/>
            <a:ext cx="2536825" cy="25368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0" name="Picture Placeholder 23">
            <a:extLst>
              <a:ext uri="{FF2B5EF4-FFF2-40B4-BE49-F238E27FC236}">
                <a16:creationId xmlns:a16="http://schemas.microsoft.com/office/drawing/2014/main" id="{EFD5EBCC-1A25-1DDE-5287-8A3D054F70B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95486" y="1717863"/>
            <a:ext cx="2536825" cy="25368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690AAB32-6A38-1D08-03C2-CBA9DB6713C9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370427" y="4641831"/>
            <a:ext cx="2520000" cy="2215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0913C16D-81A0-1FA0-D678-27FD33146E6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68500" y="4374000"/>
            <a:ext cx="2520000" cy="2215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6552B6E-70BE-F3F3-79C8-2F99E6B78E5D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347374" y="4641831"/>
            <a:ext cx="2520000" cy="2215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8622743-2831-00F8-5556-5F3BFE6DB102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345447" y="4374000"/>
            <a:ext cx="2520000" cy="2215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A37E62D-1438-13AC-2BF4-A4BB5B6FE54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322394" y="4641831"/>
            <a:ext cx="2520000" cy="2215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A18B835-0537-C48E-FE65-A2F78813ACC4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320467" y="4374000"/>
            <a:ext cx="2520000" cy="2215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56DD194B-A398-6CFB-FF3D-6F6B6C3F3738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9297413" y="4641831"/>
            <a:ext cx="2520000" cy="2215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CC3BB2D0-1D22-E303-FD69-8755B17D1373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295486" y="4374000"/>
            <a:ext cx="2520000" cy="2215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</p:spTree>
    <p:extLst>
      <p:ext uri="{BB962C8B-B14F-4D97-AF65-F5344CB8AC3E}">
        <p14:creationId xmlns:p14="http://schemas.microsoft.com/office/powerpoint/2010/main" val="390562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3 Up - Dark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B35E099-749D-F90F-A00C-7E5B96B119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11760200" cy="720000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1238DC7-9953-67E5-076B-835C32A68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100" y="6426000"/>
            <a:ext cx="54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54854E-1B22-401C-B4EE-1698A89C07E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8F99CD2-89BF-CF6C-382E-BCF60A0085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11760200" cy="258084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613B98E-790B-D427-AD63-A9B9AFA4C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IChemE Hazards 33</a:t>
            </a:r>
          </a:p>
        </p:txBody>
      </p:sp>
      <p:sp>
        <p:nvSpPr>
          <p:cNvPr id="28" name="Picture Placeholder 23">
            <a:extLst>
              <a:ext uri="{FF2B5EF4-FFF2-40B4-BE49-F238E27FC236}">
                <a16:creationId xmlns:a16="http://schemas.microsoft.com/office/drawing/2014/main" id="{076B83F2-77EC-FAA5-4A8C-50E89857998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0427" y="1717863"/>
            <a:ext cx="2536825" cy="25368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9" name="Picture Placeholder 23">
            <a:extLst>
              <a:ext uri="{FF2B5EF4-FFF2-40B4-BE49-F238E27FC236}">
                <a16:creationId xmlns:a16="http://schemas.microsoft.com/office/drawing/2014/main" id="{085AF28B-7E7A-563A-D568-FEC67B5D5D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834073" y="1717863"/>
            <a:ext cx="2536825" cy="25368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0" name="Picture Placeholder 23">
            <a:extLst>
              <a:ext uri="{FF2B5EF4-FFF2-40B4-BE49-F238E27FC236}">
                <a16:creationId xmlns:a16="http://schemas.microsoft.com/office/drawing/2014/main" id="{DC0DC504-98AF-18B6-2D60-4883D56A4CD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39275" y="1717863"/>
            <a:ext cx="2536825" cy="25368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521F7054-5AD9-E675-47B8-A53E59B6BEC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370427" y="4641831"/>
            <a:ext cx="2520000" cy="252000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18764479-B250-4657-27B8-0BEB7CA6FB0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68500" y="4374000"/>
            <a:ext cx="2520000" cy="252000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876B32EE-3490-B492-A7C9-090BDDF6B95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4836000" y="4641831"/>
            <a:ext cx="2520000" cy="252000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EEF5EFAA-55C0-EB9B-23C4-4653D792D4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4834073" y="4374000"/>
            <a:ext cx="2520000" cy="252000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ADF3FE58-5360-0D0E-B6CA-CA7C296B3AC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9441202" y="4641831"/>
            <a:ext cx="2520000" cy="252000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4EC01587-88DD-9342-3097-F731D6F84861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9439275" y="4374000"/>
            <a:ext cx="2520000" cy="252000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C578D897-4791-AC57-6E6E-F37EDF15AF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05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4 Up - Dark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B35E099-749D-F90F-A00C-7E5B96B119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11761200" cy="720000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1238DC7-9953-67E5-076B-835C32A68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100" y="6426000"/>
            <a:ext cx="54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54854E-1B22-401C-B4EE-1698A89C07E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8F99CD2-89BF-CF6C-382E-BCF60A0085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11760200" cy="258084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613B98E-790B-D427-AD63-A9B9AFA4C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IChemE Hazards 33</a:t>
            </a:r>
          </a:p>
        </p:txBody>
      </p:sp>
      <p:sp>
        <p:nvSpPr>
          <p:cNvPr id="28" name="Picture Placeholder 23">
            <a:extLst>
              <a:ext uri="{FF2B5EF4-FFF2-40B4-BE49-F238E27FC236}">
                <a16:creationId xmlns:a16="http://schemas.microsoft.com/office/drawing/2014/main" id="{076B83F2-77EC-FAA5-4A8C-50E89857998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0427" y="1717863"/>
            <a:ext cx="2536825" cy="25368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9" name="Picture Placeholder 23">
            <a:extLst>
              <a:ext uri="{FF2B5EF4-FFF2-40B4-BE49-F238E27FC236}">
                <a16:creationId xmlns:a16="http://schemas.microsoft.com/office/drawing/2014/main" id="{085AF28B-7E7A-563A-D568-FEC67B5D5D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45447" y="1717863"/>
            <a:ext cx="2536825" cy="25368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0" name="Picture Placeholder 23">
            <a:extLst>
              <a:ext uri="{FF2B5EF4-FFF2-40B4-BE49-F238E27FC236}">
                <a16:creationId xmlns:a16="http://schemas.microsoft.com/office/drawing/2014/main" id="{DC0DC504-98AF-18B6-2D60-4883D56A4CD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20467" y="1717863"/>
            <a:ext cx="2536825" cy="25368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1" name="Picture Placeholder 23">
            <a:extLst>
              <a:ext uri="{FF2B5EF4-FFF2-40B4-BE49-F238E27FC236}">
                <a16:creationId xmlns:a16="http://schemas.microsoft.com/office/drawing/2014/main" id="{F1078E2B-10B7-7247-3D10-6A98153451C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295486" y="1717863"/>
            <a:ext cx="2536825" cy="2536825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521F7054-5AD9-E675-47B8-A53E59B6BEC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370427" y="4641831"/>
            <a:ext cx="2520000" cy="252000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18764479-B250-4657-27B8-0BEB7CA6FB0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68500" y="4374000"/>
            <a:ext cx="2520000" cy="252000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876B32EE-3490-B492-A7C9-090BDDF6B95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347374" y="4641831"/>
            <a:ext cx="2520000" cy="252000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EEF5EFAA-55C0-EB9B-23C4-4653D792D4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345447" y="4374000"/>
            <a:ext cx="2520000" cy="252000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ADF3FE58-5360-0D0E-B6CA-CA7C296B3AC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322394" y="4641831"/>
            <a:ext cx="2520000" cy="252000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4EC01587-88DD-9342-3097-F731D6F84861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320467" y="4374000"/>
            <a:ext cx="2520000" cy="252000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BFF54D34-672A-BB5A-CB69-62D46066BE92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9297413" y="4641831"/>
            <a:ext cx="2520000" cy="252000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345DF2A1-0A32-B329-259A-A91AA2A5F43A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295486" y="4374000"/>
            <a:ext cx="2520000" cy="252000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C578D897-4791-AC57-6E6E-F37EDF15AF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3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- 12 Up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23">
            <a:extLst>
              <a:ext uri="{FF2B5EF4-FFF2-40B4-BE49-F238E27FC236}">
                <a16:creationId xmlns:a16="http://schemas.microsoft.com/office/drawing/2014/main" id="{2ACD89B1-8865-EF81-01AE-0D1CFB09DC6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310067" y="3912010"/>
            <a:ext cx="1655999" cy="1655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48" name="Picture Placeholder 23">
            <a:extLst>
              <a:ext uri="{FF2B5EF4-FFF2-40B4-BE49-F238E27FC236}">
                <a16:creationId xmlns:a16="http://schemas.microsoft.com/office/drawing/2014/main" id="{A136AC5F-B9A0-1537-85FB-49B1E943F19B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2292486" y="3912010"/>
            <a:ext cx="1655999" cy="1655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49" name="Picture Placeholder 23">
            <a:extLst>
              <a:ext uri="{FF2B5EF4-FFF2-40B4-BE49-F238E27FC236}">
                <a16:creationId xmlns:a16="http://schemas.microsoft.com/office/drawing/2014/main" id="{7E7D50F3-F1E1-839E-3FF4-467850180BFD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274905" y="3912010"/>
            <a:ext cx="1655999" cy="1655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50" name="Picture Placeholder 23">
            <a:extLst>
              <a:ext uri="{FF2B5EF4-FFF2-40B4-BE49-F238E27FC236}">
                <a16:creationId xmlns:a16="http://schemas.microsoft.com/office/drawing/2014/main" id="{928616A9-9519-E55E-830E-2AC4B0AA7386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6257324" y="3912010"/>
            <a:ext cx="1655999" cy="1655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51" name="Picture Placeholder 23">
            <a:extLst>
              <a:ext uri="{FF2B5EF4-FFF2-40B4-BE49-F238E27FC236}">
                <a16:creationId xmlns:a16="http://schemas.microsoft.com/office/drawing/2014/main" id="{4B3B4FA4-EB03-2B13-4838-682983AF3EB3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8239743" y="3912010"/>
            <a:ext cx="1655999" cy="1655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52" name="Picture Placeholder 23">
            <a:extLst>
              <a:ext uri="{FF2B5EF4-FFF2-40B4-BE49-F238E27FC236}">
                <a16:creationId xmlns:a16="http://schemas.microsoft.com/office/drawing/2014/main" id="{2ED7BE30-0A4D-077F-6630-60E0430E5F9C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0222163" y="3912010"/>
            <a:ext cx="1655999" cy="1655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6DA293FD-58DD-8F6D-1041-6D44B66E30E1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264941" y="5822047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7E8CEE19-DE3C-A52B-55DF-4A7B4AA16058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263014" y="5660047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2BA748E4-77E4-F012-03F8-627C3E269FA1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2256771" y="5822047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C1680619-44EA-B533-5CC9-B6C1847FEFEA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2254844" y="5660047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33DB2F1E-9ADF-732F-307A-393D6CC1DE32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4248601" y="5822047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3542CFA8-3657-0E76-7BE4-A5B4BF43873E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4246674" y="5660047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3C0A5B9F-4AB2-4194-670A-6BAA659BBE04}"/>
              </a:ext>
            </a:extLst>
          </p:cNvPr>
          <p:cNvSpPr>
            <a:spLocks noGrp="1"/>
          </p:cNvSpPr>
          <p:nvPr>
            <p:ph type="body" idx="55" hasCustomPrompt="1"/>
          </p:nvPr>
        </p:nvSpPr>
        <p:spPr>
          <a:xfrm>
            <a:off x="6240431" y="5822047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FBC78671-41AE-760E-F295-0C66D76600CC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6238504" y="5660047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6B617818-3C65-4310-3192-D7C616903311}"/>
              </a:ext>
            </a:extLst>
          </p:cNvPr>
          <p:cNvSpPr>
            <a:spLocks noGrp="1"/>
          </p:cNvSpPr>
          <p:nvPr>
            <p:ph type="body" idx="57" hasCustomPrompt="1"/>
          </p:nvPr>
        </p:nvSpPr>
        <p:spPr>
          <a:xfrm>
            <a:off x="8232261" y="5822047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0DEF8692-E32C-DC14-EFC6-312C62ED6DB2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8230334" y="5660047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AE732792-1C3B-2C5A-DAC5-DF8F70D8543E}"/>
              </a:ext>
            </a:extLst>
          </p:cNvPr>
          <p:cNvSpPr>
            <a:spLocks noGrp="1"/>
          </p:cNvSpPr>
          <p:nvPr>
            <p:ph type="body" idx="59" hasCustomPrompt="1"/>
          </p:nvPr>
        </p:nvSpPr>
        <p:spPr>
          <a:xfrm>
            <a:off x="10224090" y="5822047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10A77E73-E69F-CF11-F6B2-F83590DC92AD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10222163" y="5660047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8" name="Picture Placeholder 23">
            <a:extLst>
              <a:ext uri="{FF2B5EF4-FFF2-40B4-BE49-F238E27FC236}">
                <a16:creationId xmlns:a16="http://schemas.microsoft.com/office/drawing/2014/main" id="{076B83F2-77EC-FAA5-4A8C-50E89857998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0067" y="1383963"/>
            <a:ext cx="1655999" cy="1655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19" name="Picture Placeholder 23">
            <a:extLst>
              <a:ext uri="{FF2B5EF4-FFF2-40B4-BE49-F238E27FC236}">
                <a16:creationId xmlns:a16="http://schemas.microsoft.com/office/drawing/2014/main" id="{B992DD5D-E996-41F5-0414-6899F16BE681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292486" y="1383963"/>
            <a:ext cx="1655999" cy="1655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2" name="Picture Placeholder 23">
            <a:extLst>
              <a:ext uri="{FF2B5EF4-FFF2-40B4-BE49-F238E27FC236}">
                <a16:creationId xmlns:a16="http://schemas.microsoft.com/office/drawing/2014/main" id="{331BDA4E-EF3C-48FB-9AFB-C947E7BBC1D8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274905" y="1383963"/>
            <a:ext cx="1655999" cy="1655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C03E2EC8-B176-FDF0-32C5-167F56EC145F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257324" y="1383963"/>
            <a:ext cx="1655999" cy="1655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4" name="Picture Placeholder 23">
            <a:extLst>
              <a:ext uri="{FF2B5EF4-FFF2-40B4-BE49-F238E27FC236}">
                <a16:creationId xmlns:a16="http://schemas.microsoft.com/office/drawing/2014/main" id="{3545FDAC-B642-EB51-6D8D-D93C67DB3694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239743" y="1383963"/>
            <a:ext cx="1655999" cy="1655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44" name="Picture Placeholder 23">
            <a:extLst>
              <a:ext uri="{FF2B5EF4-FFF2-40B4-BE49-F238E27FC236}">
                <a16:creationId xmlns:a16="http://schemas.microsoft.com/office/drawing/2014/main" id="{7E94B64A-998D-9BB4-B63F-29E70581505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0222163" y="1383963"/>
            <a:ext cx="1655999" cy="165599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B35E099-749D-F90F-A00C-7E5B96B119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11800800" cy="720000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1238DC7-9953-67E5-076B-835C32A68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100" y="6426000"/>
            <a:ext cx="54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54854E-1B22-401C-B4EE-1698A89C07E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8F99CD2-89BF-CF6C-382E-BCF60A0085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11801929" cy="258084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613B98E-790B-D427-AD63-A9B9AFA4C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IChemE Hazards 33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521F7054-5AD9-E675-47B8-A53E59B6BEC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64941" y="3294000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18764479-B250-4657-27B8-0BEB7CA6FB05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263014" y="3132000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C578D897-4791-AC57-6E6E-F37EDF15AF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6" name="object 81">
            <a:extLst>
              <a:ext uri="{FF2B5EF4-FFF2-40B4-BE49-F238E27FC236}">
                <a16:creationId xmlns:a16="http://schemas.microsoft.com/office/drawing/2014/main" id="{030B48AF-B9DD-73C4-C3A9-0828AF5B9511}"/>
              </a:ext>
            </a:extLst>
          </p:cNvPr>
          <p:cNvSpPr/>
          <p:nvPr/>
        </p:nvSpPr>
        <p:spPr>
          <a:xfrm>
            <a:off x="320451" y="3915689"/>
            <a:ext cx="1646151" cy="1646151"/>
          </a:xfrm>
          <a:custGeom>
            <a:avLst/>
            <a:gdLst/>
            <a:ahLst/>
            <a:cxnLst/>
            <a:rect l="l" t="t" r="r" b="b"/>
            <a:pathLst>
              <a:path w="2714625" h="2714625">
                <a:moveTo>
                  <a:pt x="1357162" y="0"/>
                </a:moveTo>
                <a:lnTo>
                  <a:pt x="1308485" y="856"/>
                </a:lnTo>
                <a:lnTo>
                  <a:pt x="1260240" y="3407"/>
                </a:lnTo>
                <a:lnTo>
                  <a:pt x="1212454" y="7624"/>
                </a:lnTo>
                <a:lnTo>
                  <a:pt x="1165156" y="13477"/>
                </a:lnTo>
                <a:lnTo>
                  <a:pt x="1118376" y="20938"/>
                </a:lnTo>
                <a:lnTo>
                  <a:pt x="1072142" y="29979"/>
                </a:lnTo>
                <a:lnTo>
                  <a:pt x="1026482" y="40571"/>
                </a:lnTo>
                <a:lnTo>
                  <a:pt x="981426" y="52684"/>
                </a:lnTo>
                <a:lnTo>
                  <a:pt x="937002" y="66291"/>
                </a:lnTo>
                <a:lnTo>
                  <a:pt x="893238" y="81362"/>
                </a:lnTo>
                <a:lnTo>
                  <a:pt x="850164" y="97869"/>
                </a:lnTo>
                <a:lnTo>
                  <a:pt x="807808" y="115784"/>
                </a:lnTo>
                <a:lnTo>
                  <a:pt x="766199" y="135077"/>
                </a:lnTo>
                <a:lnTo>
                  <a:pt x="725366" y="155719"/>
                </a:lnTo>
                <a:lnTo>
                  <a:pt x="685337" y="177683"/>
                </a:lnTo>
                <a:lnTo>
                  <a:pt x="646141" y="200939"/>
                </a:lnTo>
                <a:lnTo>
                  <a:pt x="607807" y="225458"/>
                </a:lnTo>
                <a:lnTo>
                  <a:pt x="570363" y="251213"/>
                </a:lnTo>
                <a:lnTo>
                  <a:pt x="533838" y="278174"/>
                </a:lnTo>
                <a:lnTo>
                  <a:pt x="498261" y="306312"/>
                </a:lnTo>
                <a:lnTo>
                  <a:pt x="463661" y="335599"/>
                </a:lnTo>
                <a:lnTo>
                  <a:pt x="430066" y="366006"/>
                </a:lnTo>
                <a:lnTo>
                  <a:pt x="397504" y="397504"/>
                </a:lnTo>
                <a:lnTo>
                  <a:pt x="366006" y="430066"/>
                </a:lnTo>
                <a:lnTo>
                  <a:pt x="335599" y="463661"/>
                </a:lnTo>
                <a:lnTo>
                  <a:pt x="306312" y="498261"/>
                </a:lnTo>
                <a:lnTo>
                  <a:pt x="278174" y="533838"/>
                </a:lnTo>
                <a:lnTo>
                  <a:pt x="251213" y="570363"/>
                </a:lnTo>
                <a:lnTo>
                  <a:pt x="225458" y="607807"/>
                </a:lnTo>
                <a:lnTo>
                  <a:pt x="200939" y="646141"/>
                </a:lnTo>
                <a:lnTo>
                  <a:pt x="177683" y="685337"/>
                </a:lnTo>
                <a:lnTo>
                  <a:pt x="155719" y="725366"/>
                </a:lnTo>
                <a:lnTo>
                  <a:pt x="135077" y="766199"/>
                </a:lnTo>
                <a:lnTo>
                  <a:pt x="115784" y="807808"/>
                </a:lnTo>
                <a:lnTo>
                  <a:pt x="97869" y="850164"/>
                </a:lnTo>
                <a:lnTo>
                  <a:pt x="81362" y="893238"/>
                </a:lnTo>
                <a:lnTo>
                  <a:pt x="66291" y="937002"/>
                </a:lnTo>
                <a:lnTo>
                  <a:pt x="52684" y="981426"/>
                </a:lnTo>
                <a:lnTo>
                  <a:pt x="40571" y="1026482"/>
                </a:lnTo>
                <a:lnTo>
                  <a:pt x="29979" y="1072142"/>
                </a:lnTo>
                <a:lnTo>
                  <a:pt x="20938" y="1118376"/>
                </a:lnTo>
                <a:lnTo>
                  <a:pt x="13477" y="1165156"/>
                </a:lnTo>
                <a:lnTo>
                  <a:pt x="7624" y="1212454"/>
                </a:lnTo>
                <a:lnTo>
                  <a:pt x="3407" y="1260240"/>
                </a:lnTo>
                <a:lnTo>
                  <a:pt x="856" y="1308485"/>
                </a:lnTo>
                <a:lnTo>
                  <a:pt x="0" y="1357162"/>
                </a:lnTo>
                <a:lnTo>
                  <a:pt x="856" y="1405839"/>
                </a:lnTo>
                <a:lnTo>
                  <a:pt x="3407" y="1454085"/>
                </a:lnTo>
                <a:lnTo>
                  <a:pt x="7624" y="1501871"/>
                </a:lnTo>
                <a:lnTo>
                  <a:pt x="13477" y="1549168"/>
                </a:lnTo>
                <a:lnTo>
                  <a:pt x="20938" y="1595948"/>
                </a:lnTo>
                <a:lnTo>
                  <a:pt x="29979" y="1642183"/>
                </a:lnTo>
                <a:lnTo>
                  <a:pt x="40571" y="1687842"/>
                </a:lnTo>
                <a:lnTo>
                  <a:pt x="52684" y="1732898"/>
                </a:lnTo>
                <a:lnTo>
                  <a:pt x="66291" y="1777322"/>
                </a:lnTo>
                <a:lnTo>
                  <a:pt x="81362" y="1821085"/>
                </a:lnTo>
                <a:lnTo>
                  <a:pt x="97869" y="1864159"/>
                </a:lnTo>
                <a:lnTo>
                  <a:pt x="115784" y="1906515"/>
                </a:lnTo>
                <a:lnTo>
                  <a:pt x="135077" y="1948123"/>
                </a:lnTo>
                <a:lnTo>
                  <a:pt x="155719" y="1988956"/>
                </a:lnTo>
                <a:lnTo>
                  <a:pt x="177683" y="2028985"/>
                </a:lnTo>
                <a:lnTo>
                  <a:pt x="200939" y="2068181"/>
                </a:lnTo>
                <a:lnTo>
                  <a:pt x="225458" y="2106515"/>
                </a:lnTo>
                <a:lnTo>
                  <a:pt x="251213" y="2143958"/>
                </a:lnTo>
                <a:lnTo>
                  <a:pt x="278174" y="2180483"/>
                </a:lnTo>
                <a:lnTo>
                  <a:pt x="306312" y="2216059"/>
                </a:lnTo>
                <a:lnTo>
                  <a:pt x="335599" y="2250660"/>
                </a:lnTo>
                <a:lnTo>
                  <a:pt x="366006" y="2284254"/>
                </a:lnTo>
                <a:lnTo>
                  <a:pt x="397504" y="2316815"/>
                </a:lnTo>
                <a:lnTo>
                  <a:pt x="430066" y="2348313"/>
                </a:lnTo>
                <a:lnTo>
                  <a:pt x="463661" y="2378720"/>
                </a:lnTo>
                <a:lnTo>
                  <a:pt x="498261" y="2408007"/>
                </a:lnTo>
                <a:lnTo>
                  <a:pt x="533838" y="2436145"/>
                </a:lnTo>
                <a:lnTo>
                  <a:pt x="570363" y="2463105"/>
                </a:lnTo>
                <a:lnTo>
                  <a:pt x="607807" y="2488859"/>
                </a:lnTo>
                <a:lnTo>
                  <a:pt x="646141" y="2513378"/>
                </a:lnTo>
                <a:lnTo>
                  <a:pt x="685337" y="2536634"/>
                </a:lnTo>
                <a:lnTo>
                  <a:pt x="725366" y="2558597"/>
                </a:lnTo>
                <a:lnTo>
                  <a:pt x="766199" y="2579240"/>
                </a:lnTo>
                <a:lnTo>
                  <a:pt x="807808" y="2598532"/>
                </a:lnTo>
                <a:lnTo>
                  <a:pt x="850164" y="2616446"/>
                </a:lnTo>
                <a:lnTo>
                  <a:pt x="893238" y="2632953"/>
                </a:lnTo>
                <a:lnTo>
                  <a:pt x="937002" y="2648024"/>
                </a:lnTo>
                <a:lnTo>
                  <a:pt x="981426" y="2661631"/>
                </a:lnTo>
                <a:lnTo>
                  <a:pt x="1026482" y="2673744"/>
                </a:lnTo>
                <a:lnTo>
                  <a:pt x="1072142" y="2684336"/>
                </a:lnTo>
                <a:lnTo>
                  <a:pt x="1118376" y="2693376"/>
                </a:lnTo>
                <a:lnTo>
                  <a:pt x="1165156" y="2700838"/>
                </a:lnTo>
                <a:lnTo>
                  <a:pt x="1212454" y="2706691"/>
                </a:lnTo>
                <a:lnTo>
                  <a:pt x="1260240" y="2710907"/>
                </a:lnTo>
                <a:lnTo>
                  <a:pt x="1308485" y="2713458"/>
                </a:lnTo>
                <a:lnTo>
                  <a:pt x="1357162" y="2714315"/>
                </a:lnTo>
                <a:lnTo>
                  <a:pt x="1405839" y="2713458"/>
                </a:lnTo>
                <a:lnTo>
                  <a:pt x="1454085" y="2710907"/>
                </a:lnTo>
                <a:lnTo>
                  <a:pt x="1501871" y="2706691"/>
                </a:lnTo>
                <a:lnTo>
                  <a:pt x="1549168" y="2700838"/>
                </a:lnTo>
                <a:lnTo>
                  <a:pt x="1595949" y="2693376"/>
                </a:lnTo>
                <a:lnTo>
                  <a:pt x="1642183" y="2684336"/>
                </a:lnTo>
                <a:lnTo>
                  <a:pt x="1687843" y="2673744"/>
                </a:lnTo>
                <a:lnTo>
                  <a:pt x="1732899" y="2661631"/>
                </a:lnTo>
                <a:lnTo>
                  <a:pt x="1777323" y="2648024"/>
                </a:lnTo>
                <a:lnTo>
                  <a:pt x="1821087" y="2632953"/>
                </a:lnTo>
                <a:lnTo>
                  <a:pt x="1864161" y="2616446"/>
                </a:lnTo>
                <a:lnTo>
                  <a:pt x="1906516" y="2598532"/>
                </a:lnTo>
                <a:lnTo>
                  <a:pt x="1948125" y="2579240"/>
                </a:lnTo>
                <a:lnTo>
                  <a:pt x="1988959" y="2558597"/>
                </a:lnTo>
                <a:lnTo>
                  <a:pt x="2028988" y="2536634"/>
                </a:lnTo>
                <a:lnTo>
                  <a:pt x="2068184" y="2513378"/>
                </a:lnTo>
                <a:lnTo>
                  <a:pt x="2106518" y="2488859"/>
                </a:lnTo>
                <a:lnTo>
                  <a:pt x="2143962" y="2463105"/>
                </a:lnTo>
                <a:lnTo>
                  <a:pt x="2180487" y="2436145"/>
                </a:lnTo>
                <a:lnTo>
                  <a:pt x="2216064" y="2408007"/>
                </a:lnTo>
                <a:lnTo>
                  <a:pt x="2250664" y="2378720"/>
                </a:lnTo>
                <a:lnTo>
                  <a:pt x="2284259" y="2348313"/>
                </a:lnTo>
                <a:lnTo>
                  <a:pt x="2316820" y="2316815"/>
                </a:lnTo>
                <a:lnTo>
                  <a:pt x="2348319" y="2284254"/>
                </a:lnTo>
                <a:lnTo>
                  <a:pt x="2378726" y="2250660"/>
                </a:lnTo>
                <a:lnTo>
                  <a:pt x="2408013" y="2216059"/>
                </a:lnTo>
                <a:lnTo>
                  <a:pt x="2436151" y="2180483"/>
                </a:lnTo>
                <a:lnTo>
                  <a:pt x="2463112" y="2143958"/>
                </a:lnTo>
                <a:lnTo>
                  <a:pt x="2488866" y="2106515"/>
                </a:lnTo>
                <a:lnTo>
                  <a:pt x="2513386" y="2068181"/>
                </a:lnTo>
                <a:lnTo>
                  <a:pt x="2536642" y="2028985"/>
                </a:lnTo>
                <a:lnTo>
                  <a:pt x="2558605" y="1988956"/>
                </a:lnTo>
                <a:lnTo>
                  <a:pt x="2579248" y="1948123"/>
                </a:lnTo>
                <a:lnTo>
                  <a:pt x="2598541" y="1906515"/>
                </a:lnTo>
                <a:lnTo>
                  <a:pt x="2616455" y="1864159"/>
                </a:lnTo>
                <a:lnTo>
                  <a:pt x="2632963" y="1821085"/>
                </a:lnTo>
                <a:lnTo>
                  <a:pt x="2648034" y="1777322"/>
                </a:lnTo>
                <a:lnTo>
                  <a:pt x="2661641" y="1732898"/>
                </a:lnTo>
                <a:lnTo>
                  <a:pt x="2673754" y="1687842"/>
                </a:lnTo>
                <a:lnTo>
                  <a:pt x="2684346" y="1642183"/>
                </a:lnTo>
                <a:lnTo>
                  <a:pt x="2693386" y="1595948"/>
                </a:lnTo>
                <a:lnTo>
                  <a:pt x="2700848" y="1549168"/>
                </a:lnTo>
                <a:lnTo>
                  <a:pt x="2706701" y="1501871"/>
                </a:lnTo>
                <a:lnTo>
                  <a:pt x="2710918" y="1454085"/>
                </a:lnTo>
                <a:lnTo>
                  <a:pt x="2713469" y="1405839"/>
                </a:lnTo>
                <a:lnTo>
                  <a:pt x="2714325" y="1357162"/>
                </a:lnTo>
                <a:lnTo>
                  <a:pt x="2713469" y="1308485"/>
                </a:lnTo>
                <a:lnTo>
                  <a:pt x="2710918" y="1260240"/>
                </a:lnTo>
                <a:lnTo>
                  <a:pt x="2706701" y="1212454"/>
                </a:lnTo>
                <a:lnTo>
                  <a:pt x="2700848" y="1165156"/>
                </a:lnTo>
                <a:lnTo>
                  <a:pt x="2693386" y="1118376"/>
                </a:lnTo>
                <a:lnTo>
                  <a:pt x="2684346" y="1072142"/>
                </a:lnTo>
                <a:lnTo>
                  <a:pt x="2673754" y="1026482"/>
                </a:lnTo>
                <a:lnTo>
                  <a:pt x="2661641" y="981426"/>
                </a:lnTo>
                <a:lnTo>
                  <a:pt x="2648034" y="937002"/>
                </a:lnTo>
                <a:lnTo>
                  <a:pt x="2632963" y="893238"/>
                </a:lnTo>
                <a:lnTo>
                  <a:pt x="2616455" y="850164"/>
                </a:lnTo>
                <a:lnTo>
                  <a:pt x="2598541" y="807808"/>
                </a:lnTo>
                <a:lnTo>
                  <a:pt x="2579248" y="766199"/>
                </a:lnTo>
                <a:lnTo>
                  <a:pt x="2558605" y="725366"/>
                </a:lnTo>
                <a:lnTo>
                  <a:pt x="2536642" y="685337"/>
                </a:lnTo>
                <a:lnTo>
                  <a:pt x="2513386" y="646141"/>
                </a:lnTo>
                <a:lnTo>
                  <a:pt x="2488866" y="607807"/>
                </a:lnTo>
                <a:lnTo>
                  <a:pt x="2463112" y="570363"/>
                </a:lnTo>
                <a:lnTo>
                  <a:pt x="2436151" y="533838"/>
                </a:lnTo>
                <a:lnTo>
                  <a:pt x="2408013" y="498261"/>
                </a:lnTo>
                <a:lnTo>
                  <a:pt x="2378726" y="463661"/>
                </a:lnTo>
                <a:lnTo>
                  <a:pt x="2348319" y="430066"/>
                </a:lnTo>
                <a:lnTo>
                  <a:pt x="2316820" y="397504"/>
                </a:lnTo>
                <a:lnTo>
                  <a:pt x="2284259" y="366006"/>
                </a:lnTo>
                <a:lnTo>
                  <a:pt x="2250664" y="335599"/>
                </a:lnTo>
                <a:lnTo>
                  <a:pt x="2216064" y="306312"/>
                </a:lnTo>
                <a:lnTo>
                  <a:pt x="2180487" y="278174"/>
                </a:lnTo>
                <a:lnTo>
                  <a:pt x="2143962" y="251213"/>
                </a:lnTo>
                <a:lnTo>
                  <a:pt x="2106518" y="225458"/>
                </a:lnTo>
                <a:lnTo>
                  <a:pt x="2068184" y="200939"/>
                </a:lnTo>
                <a:lnTo>
                  <a:pt x="2028988" y="177683"/>
                </a:lnTo>
                <a:lnTo>
                  <a:pt x="1988959" y="155719"/>
                </a:lnTo>
                <a:lnTo>
                  <a:pt x="1948125" y="135077"/>
                </a:lnTo>
                <a:lnTo>
                  <a:pt x="1906516" y="115784"/>
                </a:lnTo>
                <a:lnTo>
                  <a:pt x="1864161" y="97869"/>
                </a:lnTo>
                <a:lnTo>
                  <a:pt x="1821087" y="81362"/>
                </a:lnTo>
                <a:lnTo>
                  <a:pt x="1777323" y="66291"/>
                </a:lnTo>
                <a:lnTo>
                  <a:pt x="1732899" y="52684"/>
                </a:lnTo>
                <a:lnTo>
                  <a:pt x="1687843" y="40571"/>
                </a:lnTo>
                <a:lnTo>
                  <a:pt x="1642183" y="29979"/>
                </a:lnTo>
                <a:lnTo>
                  <a:pt x="1595949" y="20938"/>
                </a:lnTo>
                <a:lnTo>
                  <a:pt x="1549168" y="13477"/>
                </a:lnTo>
                <a:lnTo>
                  <a:pt x="1501871" y="7624"/>
                </a:lnTo>
                <a:lnTo>
                  <a:pt x="1454085" y="3407"/>
                </a:lnTo>
                <a:lnTo>
                  <a:pt x="1405839" y="856"/>
                </a:lnTo>
                <a:lnTo>
                  <a:pt x="1357162" y="0"/>
                </a:lnTo>
                <a:close/>
              </a:path>
            </a:pathLst>
          </a:custGeom>
          <a:solidFill>
            <a:srgbClr val="FAFB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C5799E15-F5F0-D2FF-33C2-24DA89856540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2256771" y="3294000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2613FED-E458-A826-5E6F-F5FAA4068A3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2254844" y="3132000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355E87E-ABDD-0B69-6B0B-1CE56BA96CF0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4248601" y="3294000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27E0936-46FF-8948-1DBA-2A6D5333BD04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4246674" y="3132000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4DEA0C02-7A7A-11FE-CA87-D00C1CA50D34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40431" y="3294000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D7E94A64-2364-C8D2-3115-73741481F082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6238504" y="3132000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75F54919-0519-E02D-1E00-2886C084D4E9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8232261" y="3294000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3A26BB3D-5F07-0225-B224-7DB428F51D72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8230334" y="3132000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3291D82C-3DCD-1456-981E-B79F26BE88F5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0224090" y="3294000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9AF2170-84DA-D239-F41B-9FC49CD2648A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10222163" y="3132000"/>
            <a:ext cx="1655999" cy="138499"/>
          </a:xfrm>
        </p:spPr>
        <p:txBody>
          <a:bodyPr anchor="t" anchorCtr="0">
            <a:spAutoFit/>
          </a:bodyPr>
          <a:lstStyle>
            <a:lvl1pPr marL="0" indent="0" algn="ctr">
              <a:lnSpc>
                <a:spcPct val="90000"/>
              </a:lnSpc>
              <a:buNone/>
              <a:defRPr sz="1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</p:spTree>
    <p:extLst>
      <p:ext uri="{BB962C8B-B14F-4D97-AF65-F5344CB8AC3E}">
        <p14:creationId xmlns:p14="http://schemas.microsoft.com/office/powerpoint/2010/main" val="399832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3">
            <a:extLst>
              <a:ext uri="{FF2B5EF4-FFF2-40B4-BE49-F238E27FC236}">
                <a16:creationId xmlns:a16="http://schemas.microsoft.com/office/drawing/2014/main" id="{076B83F2-77EC-FAA5-4A8C-50E89857998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51310" y="1501775"/>
            <a:ext cx="846000" cy="846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GB"/>
          </a:p>
        </p:txBody>
      </p:sp>
      <p:sp>
        <p:nvSpPr>
          <p:cNvPr id="29" name="Picture Placeholder 23">
            <a:extLst>
              <a:ext uri="{FF2B5EF4-FFF2-40B4-BE49-F238E27FC236}">
                <a16:creationId xmlns:a16="http://schemas.microsoft.com/office/drawing/2014/main" id="{085AF28B-7E7A-563A-D568-FEC67B5D5D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98255" y="1501775"/>
            <a:ext cx="846000" cy="846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GB"/>
          </a:p>
        </p:txBody>
      </p:sp>
      <p:sp>
        <p:nvSpPr>
          <p:cNvPr id="30" name="Picture Placeholder 23">
            <a:extLst>
              <a:ext uri="{FF2B5EF4-FFF2-40B4-BE49-F238E27FC236}">
                <a16:creationId xmlns:a16="http://schemas.microsoft.com/office/drawing/2014/main" id="{DC0DC504-98AF-18B6-2D60-4883D56A4CD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145200" y="1501775"/>
            <a:ext cx="846000" cy="846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GB"/>
          </a:p>
        </p:txBody>
      </p:sp>
      <p:sp>
        <p:nvSpPr>
          <p:cNvPr id="31" name="Picture Placeholder 23">
            <a:extLst>
              <a:ext uri="{FF2B5EF4-FFF2-40B4-BE49-F238E27FC236}">
                <a16:creationId xmlns:a16="http://schemas.microsoft.com/office/drawing/2014/main" id="{F1078E2B-10B7-7247-3D10-6A98153451C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099742" y="1501775"/>
            <a:ext cx="846000" cy="846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43982-B5B9-C71B-13F4-A2B3581D0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100" y="6426000"/>
            <a:ext cx="540000" cy="180000"/>
          </a:xfrm>
        </p:spPr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854A09A-6B08-24DF-EB1F-6C5428C7C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GB"/>
              <a:t>IChemE Hazards 33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542B505B-8A12-9399-D36E-C652E706FA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08B59AA-8702-1080-9437-961BB5137F4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54488" y="2675972"/>
            <a:ext cx="1655999" cy="216000"/>
          </a:xfrm>
          <a:solidFill>
            <a:schemeClr val="bg1"/>
          </a:solidFill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buNone/>
              <a:defRPr sz="1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03C7AE4-2D3A-ED1F-D320-99A36D465F29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52561" y="2513972"/>
            <a:ext cx="1655999" cy="162000"/>
          </a:xfrm>
          <a:solidFill>
            <a:schemeClr val="bg1"/>
          </a:solidFill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buNone/>
              <a:defRPr sz="1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0205D-A59C-DA07-A65A-E76329E2DA43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01240" y="2675972"/>
            <a:ext cx="1655999" cy="216000"/>
          </a:xfrm>
          <a:solidFill>
            <a:schemeClr val="bg1"/>
          </a:solidFill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buNone/>
              <a:defRPr sz="1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C8E91CC-CBDB-1BA1-9B16-162B6F4BBB71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799955" y="2513972"/>
            <a:ext cx="1655999" cy="162000"/>
          </a:xfrm>
          <a:solidFill>
            <a:schemeClr val="bg1"/>
          </a:solidFill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buNone/>
              <a:defRPr sz="1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2933C7E-5712-A0CB-4D56-610BCED9E0D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9694743" y="2675972"/>
            <a:ext cx="1655999" cy="216000"/>
          </a:xfrm>
          <a:solidFill>
            <a:schemeClr val="bg1"/>
          </a:solidFill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buNone/>
              <a:defRPr sz="1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085E58C-FD8D-E6D6-BC6A-7A52AEDA346D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9694743" y="2513972"/>
            <a:ext cx="1655999" cy="162000"/>
          </a:xfrm>
          <a:solidFill>
            <a:schemeClr val="bg1"/>
          </a:solidFill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buNone/>
              <a:defRPr sz="1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8020368-B452-2EC0-5E49-920A57860FC8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747992" y="2675972"/>
            <a:ext cx="1655999" cy="216000"/>
          </a:xfrm>
          <a:solidFill>
            <a:schemeClr val="bg1"/>
          </a:solidFill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buNone/>
              <a:defRPr sz="1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EB07F0A-1557-16CE-9EE9-FFEB0A65F52B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6747349" y="2513972"/>
            <a:ext cx="1655999" cy="162000"/>
          </a:xfrm>
          <a:solidFill>
            <a:schemeClr val="bg1"/>
          </a:solidFill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buNone/>
              <a:defRPr sz="1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7" name="Picture Placeholder 23">
            <a:extLst>
              <a:ext uri="{FF2B5EF4-FFF2-40B4-BE49-F238E27FC236}">
                <a16:creationId xmlns:a16="http://schemas.microsoft.com/office/drawing/2014/main" id="{541CE664-9D92-6E26-647B-BD78B1C3BAF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251310" y="3336630"/>
            <a:ext cx="846000" cy="846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GB"/>
          </a:p>
        </p:txBody>
      </p:sp>
      <p:sp>
        <p:nvSpPr>
          <p:cNvPr id="18" name="Picture Placeholder 23">
            <a:extLst>
              <a:ext uri="{FF2B5EF4-FFF2-40B4-BE49-F238E27FC236}">
                <a16:creationId xmlns:a16="http://schemas.microsoft.com/office/drawing/2014/main" id="{AD365B99-B214-DFAD-E857-477BFE025F9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198255" y="3336630"/>
            <a:ext cx="846000" cy="846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GB"/>
          </a:p>
        </p:txBody>
      </p:sp>
      <p:sp>
        <p:nvSpPr>
          <p:cNvPr id="19" name="Picture Placeholder 23">
            <a:extLst>
              <a:ext uri="{FF2B5EF4-FFF2-40B4-BE49-F238E27FC236}">
                <a16:creationId xmlns:a16="http://schemas.microsoft.com/office/drawing/2014/main" id="{E624F012-5DC7-F199-05E7-12D92EA8033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145200" y="3336630"/>
            <a:ext cx="846000" cy="846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GB"/>
          </a:p>
        </p:txBody>
      </p:sp>
      <p:sp>
        <p:nvSpPr>
          <p:cNvPr id="20" name="Picture Placeholder 23">
            <a:extLst>
              <a:ext uri="{FF2B5EF4-FFF2-40B4-BE49-F238E27FC236}">
                <a16:creationId xmlns:a16="http://schemas.microsoft.com/office/drawing/2014/main" id="{5A105501-7838-3326-4EDC-E1A8E4D963D7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0099742" y="3336630"/>
            <a:ext cx="846000" cy="846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GB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56C4071-D79D-A904-99D4-9F6DC76B4585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54488" y="4510827"/>
            <a:ext cx="1655999" cy="216000"/>
          </a:xfrm>
          <a:solidFill>
            <a:schemeClr val="bg1"/>
          </a:solidFill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buNone/>
              <a:defRPr sz="1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44A4C343-A943-9F42-5D6C-BDDC79EB4361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52561" y="4348827"/>
            <a:ext cx="1655999" cy="162000"/>
          </a:xfrm>
          <a:solidFill>
            <a:schemeClr val="bg1"/>
          </a:solidFill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buNone/>
              <a:defRPr sz="1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03BE71F-D393-7D02-92C5-C8E88CEF5D3D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01240" y="4510827"/>
            <a:ext cx="1655999" cy="216000"/>
          </a:xfrm>
          <a:solidFill>
            <a:schemeClr val="bg1"/>
          </a:solidFill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buNone/>
              <a:defRPr sz="1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4218086-D5BB-7736-EE5D-2A816DBB9EE6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3799955" y="4348827"/>
            <a:ext cx="1655999" cy="162000"/>
          </a:xfrm>
          <a:solidFill>
            <a:schemeClr val="bg1"/>
          </a:solidFill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buNone/>
              <a:defRPr sz="1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A4636F1-8A51-DC6B-E78B-5F2CC4BDAC68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694743" y="4510827"/>
            <a:ext cx="1655999" cy="216000"/>
          </a:xfrm>
          <a:solidFill>
            <a:schemeClr val="bg1"/>
          </a:solidFill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buNone/>
              <a:defRPr sz="1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41E22ED4-B303-90F8-7C3A-CABD53112027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9694743" y="4348827"/>
            <a:ext cx="1655999" cy="162000"/>
          </a:xfrm>
          <a:solidFill>
            <a:schemeClr val="bg1"/>
          </a:solidFill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buNone/>
              <a:defRPr sz="1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6F2AE0BB-9C08-20C1-8DD3-8FE0FEC093E0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6747992" y="4510827"/>
            <a:ext cx="1655999" cy="216000"/>
          </a:xfrm>
          <a:solidFill>
            <a:schemeClr val="bg1"/>
          </a:solidFill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buNone/>
              <a:defRPr sz="1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6E366E56-074F-929D-311C-EB94F3F7018C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6747349" y="4348827"/>
            <a:ext cx="1655999" cy="162000"/>
          </a:xfrm>
          <a:solidFill>
            <a:schemeClr val="bg1"/>
          </a:solidFill>
        </p:spPr>
        <p:txBody>
          <a:bodyPr anchor="t" anchorCtr="0">
            <a:noAutofit/>
          </a:bodyPr>
          <a:lstStyle>
            <a:lvl1pPr marL="0" indent="0" algn="ctr">
              <a:lnSpc>
                <a:spcPct val="90000"/>
              </a:lnSpc>
              <a:buNone/>
              <a:defRPr sz="1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03B73FD8-6755-4ED7-9545-A939A3A50A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11760200" cy="720000"/>
          </a:xfrm>
        </p:spPr>
        <p:txBody>
          <a:bodyPr wrap="square"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A14B7C1-DE92-0CF3-398A-78021A09024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11760200" cy="258084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19733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474364-E17C-6658-072F-1A342A14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100" y="6426000"/>
            <a:ext cx="540000" cy="180000"/>
          </a:xfrm>
        </p:spPr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5BD3A30-6FF2-78D1-05F4-58E905CCD9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6" y="1152705"/>
            <a:ext cx="1835999" cy="361637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spcBef>
                <a:spcPts val="300"/>
              </a:spcBef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300"/>
              </a:spcBef>
              <a:buNone/>
              <a:defRPr sz="10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LOCATION:</a:t>
            </a:r>
          </a:p>
          <a:p>
            <a:pPr lvl="1"/>
            <a:r>
              <a:rPr lang="en-US" dirty="0"/>
              <a:t>Latin America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3B4D905-96F1-0B22-9047-40EA4D5B4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GB"/>
              <a:t>IChemE Hazards 33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40BC527-3BE4-6112-4034-9BB01466B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CC7D93E-3EDB-D9F2-2BE1-7AC1896CB2C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1158" y="3361315"/>
            <a:ext cx="4759200" cy="26654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Insert image</a:t>
            </a:r>
          </a:p>
        </p:txBody>
      </p:sp>
      <p:sp>
        <p:nvSpPr>
          <p:cNvPr id="5" name="Content Placeholder 15">
            <a:extLst>
              <a:ext uri="{FF2B5EF4-FFF2-40B4-BE49-F238E27FC236}">
                <a16:creationId xmlns:a16="http://schemas.microsoft.com/office/drawing/2014/main" id="{7434F32A-BB06-4081-4A4B-ADDD8F490104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207634" y="3361315"/>
            <a:ext cx="4759200" cy="26654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Insert image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E7E8B8B-CEF9-C40F-A076-109E18ECE678}"/>
              </a:ext>
            </a:extLst>
          </p:cNvPr>
          <p:cNvCxnSpPr>
            <a:cxnSpLocks/>
          </p:cNvCxnSpPr>
          <p:nvPr userDrawn="1"/>
        </p:nvCxnSpPr>
        <p:spPr>
          <a:xfrm>
            <a:off x="7113616" y="1152705"/>
            <a:ext cx="0" cy="5072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E57B69-E8CC-2F60-9121-471EDB7C6F0D}"/>
              </a:ext>
            </a:extLst>
          </p:cNvPr>
          <p:cNvCxnSpPr>
            <a:cxnSpLocks/>
          </p:cNvCxnSpPr>
          <p:nvPr userDrawn="1"/>
        </p:nvCxnSpPr>
        <p:spPr>
          <a:xfrm>
            <a:off x="2138597" y="1152705"/>
            <a:ext cx="0" cy="50722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E9289C6D-B4A9-671A-17D2-D79694EE6858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215900" y="1609905"/>
            <a:ext cx="1835999" cy="361637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spcBef>
                <a:spcPts val="300"/>
              </a:spcBef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300"/>
              </a:spcBef>
              <a:buNone/>
              <a:defRPr sz="10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INDUSTRY:</a:t>
            </a:r>
          </a:p>
          <a:p>
            <a:pPr lvl="1"/>
            <a:r>
              <a:rPr lang="en-US" dirty="0"/>
              <a:t>Oil &amp; Gas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05CB0D90-A18E-9000-8D7B-F2112D8B6704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215900" y="2067105"/>
            <a:ext cx="1835999" cy="361637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spcBef>
                <a:spcPts val="300"/>
              </a:spcBef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300"/>
              </a:spcBef>
              <a:buNone/>
              <a:defRPr sz="10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SERVICE:</a:t>
            </a:r>
          </a:p>
          <a:p>
            <a:pPr lvl="1"/>
            <a:r>
              <a:rPr lang="en-US" dirty="0"/>
              <a:t>Capital Project Delivery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24E02BA7-1EB1-8025-45E5-C025A10B43F0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4236255" y="6104440"/>
            <a:ext cx="2754000" cy="126509"/>
          </a:xfrm>
        </p:spPr>
        <p:txBody>
          <a:bodyPr anchor="t" anchorCtr="0">
            <a:spAutoFit/>
          </a:bodyPr>
          <a:lstStyle>
            <a:lvl1pPr marL="0" indent="0" algn="r">
              <a:lnSpc>
                <a:spcPct val="110000"/>
              </a:lnSpc>
              <a:buNone/>
              <a:defRPr sz="800" b="0" i="0" kern="100" spc="20" baseline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158D0FC7-CD06-2182-54E5-3AC496964972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9212834" y="6104440"/>
            <a:ext cx="2754000" cy="126509"/>
          </a:xfrm>
        </p:spPr>
        <p:txBody>
          <a:bodyPr anchor="t" anchorCtr="0">
            <a:spAutoFit/>
          </a:bodyPr>
          <a:lstStyle>
            <a:lvl1pPr marL="0" indent="0" algn="r">
              <a:lnSpc>
                <a:spcPct val="110000"/>
              </a:lnSpc>
              <a:buNone/>
              <a:defRPr sz="800" b="0" i="0" kern="100" spc="20" baseline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4FE3CCE-31D8-10CB-877C-0E318FE48F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51158" y="1152705"/>
            <a:ext cx="4759174" cy="21309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B03F51A-91E0-9BB0-EE1E-2BAB05E16D9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16900" y="1152705"/>
            <a:ext cx="4759200" cy="21309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56F4691-BA23-FB99-F5CB-28090B6AE2F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215906" y="215997"/>
            <a:ext cx="11760194" cy="720000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Case study: Project title</a:t>
            </a:r>
          </a:p>
        </p:txBody>
      </p:sp>
    </p:spTree>
    <p:extLst>
      <p:ext uri="{BB962C8B-B14F-4D97-AF65-F5344CB8AC3E}">
        <p14:creationId xmlns:p14="http://schemas.microsoft.com/office/powerpoint/2010/main" val="305505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345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- 2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474364-E17C-6658-072F-1A342A14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100" y="6426000"/>
            <a:ext cx="540000" cy="180000"/>
          </a:xfrm>
        </p:spPr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5BD3A30-6FF2-78D1-05F4-58E905CCD9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6" y="971580"/>
            <a:ext cx="5788799" cy="153568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Industry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3B4D905-96F1-0B22-9047-40EA4D5B4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GB"/>
              <a:t>IChemE Hazards 33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40BC527-3BE4-6112-4034-9BB01466B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69215F-F792-9855-743A-A27AC11AF58F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15998"/>
            <a:ext cx="0" cy="60120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CC7D93E-3EDB-D9F2-2BE1-7AC1896CB2C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15898" y="3361315"/>
            <a:ext cx="5790571" cy="26654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Insert image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1040C-ECD7-71D7-A646-2CFE5E496D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5900" y="1512000"/>
            <a:ext cx="5790565" cy="17552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5" name="Content Placeholder 15">
            <a:extLst>
              <a:ext uri="{FF2B5EF4-FFF2-40B4-BE49-F238E27FC236}">
                <a16:creationId xmlns:a16="http://schemas.microsoft.com/office/drawing/2014/main" id="{7434F32A-BB06-4081-4A4B-ADDD8F490104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5533" y="3361315"/>
            <a:ext cx="5790571" cy="26654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Insert image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AD495C4-71A7-CD33-7783-D08183DFC4B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215906" y="1159200"/>
            <a:ext cx="5788799" cy="153504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BFEC7E4-B54F-0965-3DFF-4956358FF01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185541" y="971580"/>
            <a:ext cx="5788799" cy="153568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Industry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A95E517-386D-01C9-3437-312358C2E36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85535" y="1512000"/>
            <a:ext cx="5790565" cy="17552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B8BD864-AF6C-78ED-4BDE-FCE8C711B156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185541" y="1157964"/>
            <a:ext cx="5788799" cy="153504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ED2FB72-0E6C-F8C4-FF37-1CBDA08475F5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215905" y="215998"/>
            <a:ext cx="5788799" cy="720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Case study: Project title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AB0B5E8-2013-2DDC-ABD6-A52108412A16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185532" y="215998"/>
            <a:ext cx="5788799" cy="720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Case study: Project 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8F93F4E-F1C1-0924-03A5-3C50D2B72093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252469" y="6104440"/>
            <a:ext cx="2754000" cy="126509"/>
          </a:xfrm>
        </p:spPr>
        <p:txBody>
          <a:bodyPr anchor="t" anchorCtr="0">
            <a:spAutoFit/>
          </a:bodyPr>
          <a:lstStyle>
            <a:lvl1pPr marL="0" indent="0" algn="r">
              <a:lnSpc>
                <a:spcPct val="110000"/>
              </a:lnSpc>
              <a:buNone/>
              <a:defRPr sz="800" b="0" i="0" kern="100" spc="20" baseline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5F59D18-7C55-92E8-2A10-96D5F6546B89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9212834" y="6104440"/>
            <a:ext cx="2754000" cy="126509"/>
          </a:xfrm>
        </p:spPr>
        <p:txBody>
          <a:bodyPr anchor="t" anchorCtr="0">
            <a:spAutoFit/>
          </a:bodyPr>
          <a:lstStyle>
            <a:lvl1pPr marL="0" indent="0" algn="r">
              <a:lnSpc>
                <a:spcPct val="110000"/>
              </a:lnSpc>
              <a:buNone/>
              <a:defRPr sz="800" b="0" i="0" kern="100" spc="20" baseline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42296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474364-E17C-6658-072F-1A342A14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100" y="6426000"/>
            <a:ext cx="540000" cy="180000"/>
          </a:xfrm>
        </p:spPr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5BD3A30-6FF2-78D1-05F4-58E905CCD9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898" y="972000"/>
            <a:ext cx="3780000" cy="153568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Industry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3B4D905-96F1-0B22-9047-40EA4D5B4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GB"/>
              <a:t>IChemE Hazards 33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40BC527-3BE4-6112-4034-9BB01466B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CC7D93E-3EDB-D9F2-2BE1-7AC1896CB2C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15897" y="4119783"/>
            <a:ext cx="3780000" cy="19069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Insert image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AD495C4-71A7-CD33-7783-D08183DFC4B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215898" y="1159200"/>
            <a:ext cx="3780000" cy="153568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ED2FB72-0E6C-F8C4-FF37-1CBDA08475F5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215898" y="215999"/>
            <a:ext cx="3780000" cy="720000"/>
          </a:xfrm>
        </p:spPr>
        <p:txBody>
          <a:bodyPr wrap="square" anchor="t" anchorCtr="0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Case study: Project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EF5E3EE-C0CA-A333-F535-775C65491B88}"/>
              </a:ext>
            </a:extLst>
          </p:cNvPr>
          <p:cNvCxnSpPr/>
          <p:nvPr userDrawn="1"/>
        </p:nvCxnSpPr>
        <p:spPr>
          <a:xfrm>
            <a:off x="4100950" y="216000"/>
            <a:ext cx="0" cy="601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B647DA0-B554-1F01-5AA4-72DF0D75A6B5}"/>
              </a:ext>
            </a:extLst>
          </p:cNvPr>
          <p:cNvCxnSpPr/>
          <p:nvPr userDrawn="1"/>
        </p:nvCxnSpPr>
        <p:spPr>
          <a:xfrm>
            <a:off x="8091052" y="216000"/>
            <a:ext cx="0" cy="601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5">
            <a:extLst>
              <a:ext uri="{FF2B5EF4-FFF2-40B4-BE49-F238E27FC236}">
                <a16:creationId xmlns:a16="http://schemas.microsoft.com/office/drawing/2014/main" id="{B8DE38C8-0E02-CC6E-D1C8-FA3398892812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4206001" y="4119783"/>
            <a:ext cx="3780000" cy="19069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Insert image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9A75EBF-74BA-B450-8AFB-8A7E1E018ED0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4206001" y="972000"/>
            <a:ext cx="3780000" cy="153568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Industry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DA0BA23-A434-64A1-6612-584D1BB6ABF3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4206001" y="1159200"/>
            <a:ext cx="3780000" cy="153568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0C900878-F1B3-C9D3-5887-5A4BE3AF8771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4206001" y="215999"/>
            <a:ext cx="3780000" cy="720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Case study: Project title</a:t>
            </a:r>
          </a:p>
        </p:txBody>
      </p:sp>
      <p:sp>
        <p:nvSpPr>
          <p:cNvPr id="28" name="Content Placeholder 15">
            <a:extLst>
              <a:ext uri="{FF2B5EF4-FFF2-40B4-BE49-F238E27FC236}">
                <a16:creationId xmlns:a16="http://schemas.microsoft.com/office/drawing/2014/main" id="{E5EA2615-C54C-A646-9166-8099FB2CEB64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8196104" y="4119783"/>
            <a:ext cx="3780000" cy="19069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Insert image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BBEE641-12AC-4C2C-F27E-6EA8CDB1173D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196104" y="972000"/>
            <a:ext cx="3780000" cy="153568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Industry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E4CFB5A-56F8-F2E9-7701-D71DF508B51F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8196104" y="1159200"/>
            <a:ext cx="3780000" cy="153568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3A3B6D8-CC94-DB18-94EF-93DFA11C7121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196104" y="215999"/>
            <a:ext cx="3780000" cy="720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Case study: Project title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DF091384-EDE5-486E-AF6E-0CADB050BD06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4206001" y="6104440"/>
            <a:ext cx="3780000" cy="126509"/>
          </a:xfrm>
        </p:spPr>
        <p:txBody>
          <a:bodyPr anchor="t" anchorCtr="0">
            <a:spAutoFit/>
          </a:bodyPr>
          <a:lstStyle>
            <a:lvl1pPr marL="0" indent="0" algn="r">
              <a:lnSpc>
                <a:spcPct val="110000"/>
              </a:lnSpc>
              <a:buNone/>
              <a:defRPr sz="800" b="0" i="0" kern="100" spc="20" baseline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4E2DD002-8DEB-E121-D5A6-1E1EF154FB04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8196104" y="6104440"/>
            <a:ext cx="3780000" cy="126509"/>
          </a:xfrm>
        </p:spPr>
        <p:txBody>
          <a:bodyPr anchor="t" anchorCtr="0">
            <a:spAutoFit/>
          </a:bodyPr>
          <a:lstStyle>
            <a:lvl1pPr marL="0" indent="0" algn="r">
              <a:lnSpc>
                <a:spcPct val="110000"/>
              </a:lnSpc>
              <a:buNone/>
              <a:defRPr sz="800" b="0" i="0" kern="100" spc="20" baseline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9647ADE7-A677-D823-F40A-A80FDF0C9E24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215898" y="6104440"/>
            <a:ext cx="3780000" cy="126509"/>
          </a:xfrm>
        </p:spPr>
        <p:txBody>
          <a:bodyPr wrap="square" anchor="t" anchorCtr="0">
            <a:spAutoFit/>
          </a:bodyPr>
          <a:lstStyle>
            <a:lvl1pPr marL="0" indent="0" algn="r">
              <a:lnSpc>
                <a:spcPct val="110000"/>
              </a:lnSpc>
              <a:buNone/>
              <a:defRPr sz="800" b="0" i="0" kern="100" spc="20" baseline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FD093115-F3C5-AC82-41F3-5E4EDA57504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15897" y="1512000"/>
            <a:ext cx="3780000" cy="244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6BA2BCB9-78C7-6143-5DB3-DF07E84F866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206001" y="1512000"/>
            <a:ext cx="3780000" cy="244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7050A0B7-1239-6742-D944-C505491EB68D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96104" y="1512000"/>
            <a:ext cx="3780000" cy="244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300299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593" userDrawn="1">
          <p15:clr>
            <a:srgbClr val="FBAE40"/>
          </p15:clr>
        </p15:guide>
        <p15:guide id="2" pos="508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Image - Fu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C0189-234E-4BC0-5081-AA8C4B7F43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1311" y="2196000"/>
            <a:ext cx="7560000" cy="1962076"/>
          </a:xfrm>
        </p:spPr>
        <p:txBody>
          <a:bodyPr anchor="b"/>
          <a:lstStyle>
            <a:lvl1pPr algn="l">
              <a:lnSpc>
                <a:spcPct val="85000"/>
              </a:lnSpc>
              <a:defRPr sz="7500" b="0" spc="12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 – </a:t>
            </a:r>
            <a:br>
              <a:rPr lang="en-US" dirty="0"/>
            </a:br>
            <a:r>
              <a:rPr lang="en-US" dirty="0"/>
              <a:t>Dark photo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76A97B-C249-D527-AD85-C03F3265CE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311" y="4284000"/>
            <a:ext cx="7560000" cy="158120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000" b="0" i="0" kern="1000" cap="all" spc="4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[optional] Presented TO: Name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D364F-0471-FD87-D910-3D72FACD2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0663" y="4772016"/>
            <a:ext cx="1800000" cy="180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00" b="0" i="0" cap="all" spc="4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93F38FB-A7EE-C3E5-54A4-67258B799C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0663" y="4500000"/>
            <a:ext cx="7561262" cy="158120"/>
          </a:xfrm>
        </p:spPr>
        <p:txBody>
          <a:bodyPr>
            <a:spAutoFit/>
          </a:bodyPr>
          <a:lstStyle>
            <a:lvl1pPr marL="0" indent="0">
              <a:buNone/>
              <a:defRPr sz="1000" cap="all" spc="4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[optional] presented by: Name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1BD52E9-8A2C-098C-9B3C-65CD7F63D7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366" y="151824"/>
            <a:ext cx="2149716" cy="838859"/>
          </a:xfrm>
          <a:prstGeom prst="rect">
            <a:avLst/>
          </a:prstGeom>
        </p:spPr>
      </p:pic>
      <p:sp>
        <p:nvSpPr>
          <p:cNvPr id="15" name="object 9">
            <a:extLst>
              <a:ext uri="{FF2B5EF4-FFF2-40B4-BE49-F238E27FC236}">
                <a16:creationId xmlns:a16="http://schemas.microsoft.com/office/drawing/2014/main" id="{5A2DF0DB-1B16-3C7F-91C3-AB86140B4556}"/>
              </a:ext>
            </a:extLst>
          </p:cNvPr>
          <p:cNvSpPr txBox="1"/>
          <p:nvPr userDrawn="1"/>
        </p:nvSpPr>
        <p:spPr>
          <a:xfrm>
            <a:off x="221310" y="6155342"/>
            <a:ext cx="3888000" cy="489182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0">
              <a:spcBef>
                <a:spcPts val="55"/>
              </a:spcBef>
            </a:pPr>
            <a:r>
              <a:rPr sz="1300" kern="1000" spc="10" baseline="0" dirty="0">
                <a:solidFill>
                  <a:schemeClr val="bg1"/>
                </a:solidFill>
                <a:latin typeface="+mn-lt"/>
                <a:cs typeface="Georgia"/>
              </a:rPr>
              <a:t>Sustainability is our business</a:t>
            </a:r>
          </a:p>
          <a:p>
            <a:pPr marL="0" indent="0">
              <a:spcBef>
                <a:spcPts val="1000"/>
              </a:spcBef>
              <a:tabLst/>
            </a:pPr>
            <a:r>
              <a:rPr lang="en-GB" sz="500" b="0" i="0" spc="0" baseline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Copyright 2023 by the ERM International Group Limited and/or its affiliates (‘ERM’). All rights reserved. No part of this work may be reproduced or transmitted in any form or by any means, without prior written permission of ERM.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C3C9E3BA-72EB-B611-FA61-01F382A4D9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5900" y="1872000"/>
            <a:ext cx="7561262" cy="237181"/>
          </a:xfrm>
        </p:spPr>
        <p:txBody>
          <a:bodyPr>
            <a:spAutoFit/>
          </a:bodyPr>
          <a:lstStyle>
            <a:lvl1pPr marL="0" indent="0">
              <a:buNone/>
              <a:defRPr sz="1500" cap="all" spc="5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Small title</a:t>
            </a:r>
          </a:p>
        </p:txBody>
      </p:sp>
    </p:spTree>
    <p:extLst>
      <p:ext uri="{BB962C8B-B14F-4D97-AF65-F5344CB8AC3E}">
        <p14:creationId xmlns:p14="http://schemas.microsoft.com/office/powerpoint/2010/main" val="136155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- 4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474364-E17C-6658-072F-1A342A14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100" y="6426000"/>
            <a:ext cx="540000" cy="180000"/>
          </a:xfrm>
        </p:spPr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5BD3A30-6FF2-78D1-05F4-58E905CCD9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6" y="972000"/>
            <a:ext cx="2754000" cy="153568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Industry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3B4D905-96F1-0B22-9047-40EA4D5B4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GB"/>
              <a:t>IChemE Hazards 33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40BC527-3BE4-6112-4034-9BB01466B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69215F-F792-9855-743A-A27AC11AF58F}"/>
              </a:ext>
            </a:extLst>
          </p:cNvPr>
          <p:cNvCxnSpPr/>
          <p:nvPr userDrawn="1"/>
        </p:nvCxnSpPr>
        <p:spPr>
          <a:xfrm>
            <a:off x="6057802" y="216000"/>
            <a:ext cx="0" cy="601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CC7D93E-3EDB-D9F2-2BE1-7AC1896CB2C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15898" y="4119783"/>
            <a:ext cx="2753999" cy="19069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Insert image</a:t>
            </a:r>
          </a:p>
        </p:txBody>
      </p:sp>
      <p:sp>
        <p:nvSpPr>
          <p:cNvPr id="5" name="Content Placeholder 15">
            <a:extLst>
              <a:ext uri="{FF2B5EF4-FFF2-40B4-BE49-F238E27FC236}">
                <a16:creationId xmlns:a16="http://schemas.microsoft.com/office/drawing/2014/main" id="{7434F32A-BB06-4081-4A4B-ADDD8F490104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9101" y="4119783"/>
            <a:ext cx="2754000" cy="19069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Insert image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AD495C4-71A7-CD33-7783-D08183DFC4B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215906" y="1159200"/>
            <a:ext cx="2754000" cy="153568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BFEC7E4-B54F-0965-3DFF-4956358FF01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169101" y="972000"/>
            <a:ext cx="2754000" cy="153568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Industry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B8BD864-AF6C-78ED-4BDE-FCE8C711B156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169101" y="1159200"/>
            <a:ext cx="2754000" cy="153568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ED2FB72-0E6C-F8C4-FF37-1CBDA08475F5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215905" y="215998"/>
            <a:ext cx="2754000" cy="720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Case study: Project title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AB0B5E8-2013-2DDC-ABD6-A52108412A16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169101" y="215998"/>
            <a:ext cx="2754000" cy="720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Case study: Project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EF5E3EE-C0CA-A333-F535-775C65491B88}"/>
              </a:ext>
            </a:extLst>
          </p:cNvPr>
          <p:cNvCxnSpPr/>
          <p:nvPr userDrawn="1"/>
        </p:nvCxnSpPr>
        <p:spPr>
          <a:xfrm>
            <a:off x="3081204" y="216000"/>
            <a:ext cx="0" cy="601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B647DA0-B554-1F01-5AA4-72DF0D75A6B5}"/>
              </a:ext>
            </a:extLst>
          </p:cNvPr>
          <p:cNvCxnSpPr/>
          <p:nvPr userDrawn="1"/>
        </p:nvCxnSpPr>
        <p:spPr>
          <a:xfrm>
            <a:off x="9034400" y="216000"/>
            <a:ext cx="0" cy="601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5">
            <a:extLst>
              <a:ext uri="{FF2B5EF4-FFF2-40B4-BE49-F238E27FC236}">
                <a16:creationId xmlns:a16="http://schemas.microsoft.com/office/drawing/2014/main" id="{B8DE38C8-0E02-CC6E-D1C8-FA3398892812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3192503" y="4119783"/>
            <a:ext cx="2767555" cy="19069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Insert image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9A75EBF-74BA-B450-8AFB-8A7E1E018ED0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3192503" y="972000"/>
            <a:ext cx="2754000" cy="153568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Industry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DA0BA23-A434-64A1-6612-584D1BB6ABF3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192503" y="1159200"/>
            <a:ext cx="2754000" cy="153568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0C900878-F1B3-C9D3-5887-5A4BE3AF8771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3192503" y="215998"/>
            <a:ext cx="2754000" cy="720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Case study: Project title</a:t>
            </a:r>
          </a:p>
        </p:txBody>
      </p:sp>
      <p:sp>
        <p:nvSpPr>
          <p:cNvPr id="28" name="Content Placeholder 15">
            <a:extLst>
              <a:ext uri="{FF2B5EF4-FFF2-40B4-BE49-F238E27FC236}">
                <a16:creationId xmlns:a16="http://schemas.microsoft.com/office/drawing/2014/main" id="{E5EA2615-C54C-A646-9166-8099FB2CEB64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9145698" y="4119783"/>
            <a:ext cx="2754000" cy="19069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Insert image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BBEE641-12AC-4C2C-F27E-6EA8CDB1173D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9145698" y="972000"/>
            <a:ext cx="2754000" cy="153568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Industry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E4CFB5A-56F8-F2E9-7701-D71DF508B51F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9145698" y="1159200"/>
            <a:ext cx="2754000" cy="153568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3A3B6D8-CC94-DB18-94EF-93DFA11C7121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145698" y="215998"/>
            <a:ext cx="2754000" cy="720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Case study: Project title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DF091384-EDE5-486E-AF6E-0CADB050BD06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238912" y="6104440"/>
            <a:ext cx="2754000" cy="126509"/>
          </a:xfrm>
        </p:spPr>
        <p:txBody>
          <a:bodyPr anchor="t" anchorCtr="0">
            <a:spAutoFit/>
          </a:bodyPr>
          <a:lstStyle>
            <a:lvl1pPr marL="0" indent="0" algn="r">
              <a:lnSpc>
                <a:spcPct val="110000"/>
              </a:lnSpc>
              <a:buNone/>
              <a:defRPr sz="800" b="0" i="0" kern="100" spc="20" baseline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B782E82C-83F2-5B6B-0368-B7514B259E6C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6199088" y="6104440"/>
            <a:ext cx="2754000" cy="126509"/>
          </a:xfrm>
        </p:spPr>
        <p:txBody>
          <a:bodyPr anchor="t" anchorCtr="0">
            <a:spAutoFit/>
          </a:bodyPr>
          <a:lstStyle>
            <a:lvl1pPr marL="0" indent="0" algn="r">
              <a:lnSpc>
                <a:spcPct val="110000"/>
              </a:lnSpc>
              <a:buNone/>
              <a:defRPr sz="800" b="0" i="0" kern="100" spc="20" baseline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4E2DD002-8DEB-E121-D5A6-1E1EF154FB04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9145698" y="6104440"/>
            <a:ext cx="2754000" cy="126509"/>
          </a:xfrm>
        </p:spPr>
        <p:txBody>
          <a:bodyPr anchor="t" anchorCtr="0">
            <a:spAutoFit/>
          </a:bodyPr>
          <a:lstStyle>
            <a:lvl1pPr marL="0" indent="0" algn="r">
              <a:lnSpc>
                <a:spcPct val="110000"/>
              </a:lnSpc>
              <a:buNone/>
              <a:defRPr sz="800" b="0" i="0" kern="100" spc="20" baseline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9647ADE7-A677-D823-F40A-A80FDF0C9E24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215900" y="6104440"/>
            <a:ext cx="2754000" cy="126509"/>
          </a:xfrm>
        </p:spPr>
        <p:txBody>
          <a:bodyPr anchor="t" anchorCtr="0">
            <a:spAutoFit/>
          </a:bodyPr>
          <a:lstStyle>
            <a:lvl1pPr marL="0" indent="0" algn="r">
              <a:lnSpc>
                <a:spcPct val="110000"/>
              </a:lnSpc>
              <a:buNone/>
              <a:defRPr sz="800" b="0" i="0" kern="100" spc="20" baseline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FD093115-F3C5-AC82-41F3-5E4EDA57504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15900" y="1512000"/>
            <a:ext cx="2754313" cy="244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6BA2BCB9-78C7-6143-5DB3-DF07E84F866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92503" y="1512000"/>
            <a:ext cx="2754313" cy="244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40" name="Text Placeholder 37">
            <a:extLst>
              <a:ext uri="{FF2B5EF4-FFF2-40B4-BE49-F238E27FC236}">
                <a16:creationId xmlns:a16="http://schemas.microsoft.com/office/drawing/2014/main" id="{CA21D913-3D69-C3C9-8A5C-B848F44EE07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169101" y="1512000"/>
            <a:ext cx="2754313" cy="244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7050A0B7-1239-6742-D944-C505491EB68D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9145698" y="1512000"/>
            <a:ext cx="2754313" cy="2448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298015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35" userDrawn="1">
          <p15:clr>
            <a:srgbClr val="FBAE40"/>
          </p15:clr>
        </p15:guide>
        <p15:guide id="2" pos="5677" userDrawn="1">
          <p15:clr>
            <a:srgbClr val="FBAE40"/>
          </p15:clr>
        </p15:guide>
        <p15:guide id="3" pos="3817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- 2 Up - 1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7A0B3F4-B6FF-D0FD-5E64-A2A30F2CE4BE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215906" y="215997"/>
            <a:ext cx="11760194" cy="720000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Case study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474364-E17C-6658-072F-1A342A14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100" y="6426000"/>
            <a:ext cx="540000" cy="180000"/>
          </a:xfrm>
        </p:spPr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5BD3A30-6FF2-78D1-05F4-58E905CCD9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6" y="1429200"/>
            <a:ext cx="5788799" cy="153568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Industry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3B4D905-96F1-0B22-9047-40EA4D5B4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GB"/>
              <a:t>IChemE Hazards 33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40BC527-3BE4-6112-4034-9BB01466B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69215F-F792-9855-743A-A27AC11AF58F}"/>
              </a:ext>
            </a:extLst>
          </p:cNvPr>
          <p:cNvCxnSpPr>
            <a:cxnSpLocks/>
          </p:cNvCxnSpPr>
          <p:nvPr userDrawn="1"/>
        </p:nvCxnSpPr>
        <p:spPr>
          <a:xfrm>
            <a:off x="6096000" y="993600"/>
            <a:ext cx="0" cy="523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CC7D93E-3EDB-D9F2-2BE1-7AC1896CB2C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15898" y="3703588"/>
            <a:ext cx="5790571" cy="252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Insert image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1040C-ECD7-71D7-A646-2CFE5E496D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5900" y="1857600"/>
            <a:ext cx="5790565" cy="17552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5" name="Content Placeholder 15">
            <a:extLst>
              <a:ext uri="{FF2B5EF4-FFF2-40B4-BE49-F238E27FC236}">
                <a16:creationId xmlns:a16="http://schemas.microsoft.com/office/drawing/2014/main" id="{7434F32A-BB06-4081-4A4B-ADDD8F490104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85533" y="3703588"/>
            <a:ext cx="5790571" cy="252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Insert image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AD495C4-71A7-CD33-7783-D08183DFC4B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215906" y="1616400"/>
            <a:ext cx="5788799" cy="153504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BFEC7E4-B54F-0965-3DFF-4956358FF01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185541" y="1429200"/>
            <a:ext cx="5788799" cy="153568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Industry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A95E517-386D-01C9-3437-312358C2E36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85535" y="1859241"/>
            <a:ext cx="5790565" cy="17552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B8BD864-AF6C-78ED-4BDE-FCE8C711B156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185541" y="1616619"/>
            <a:ext cx="5788799" cy="153504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ED2FB72-0E6C-F8C4-FF37-1CBDA08475F5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215905" y="993600"/>
            <a:ext cx="5788799" cy="360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Project title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AB0B5E8-2013-2DDC-ABD6-A52108412A16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185532" y="993600"/>
            <a:ext cx="5788799" cy="360000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Project title</a:t>
            </a:r>
          </a:p>
        </p:txBody>
      </p:sp>
    </p:spTree>
    <p:extLst>
      <p:ext uri="{BB962C8B-B14F-4D97-AF65-F5344CB8AC3E}">
        <p14:creationId xmlns:p14="http://schemas.microsoft.com/office/powerpoint/2010/main" val="327573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- 3 Up - 1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CB702A5-EAB9-D745-36B6-F44AA1B75E1D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215906" y="215997"/>
            <a:ext cx="11760194" cy="720000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Case study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474364-E17C-6658-072F-1A342A14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100" y="6426000"/>
            <a:ext cx="540000" cy="180000"/>
          </a:xfrm>
        </p:spPr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5BD3A30-6FF2-78D1-05F4-58E905CCD9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898" y="1429200"/>
            <a:ext cx="3780000" cy="153568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Industry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3B4D905-96F1-0B22-9047-40EA4D5B4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GB"/>
              <a:t>IChemE Hazards 33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40BC527-3BE4-6112-4034-9BB01466B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CC7D93E-3EDB-D9F2-2BE1-7AC1896CB2C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15897" y="4321031"/>
            <a:ext cx="3780000" cy="19069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Insert image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AD495C4-71A7-CD33-7783-D08183DFC4B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215898" y="1616400"/>
            <a:ext cx="3780000" cy="153568"/>
          </a:xfrm>
        </p:spPr>
        <p:txBody>
          <a:bodyPr wrap="square"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ED2FB72-0E6C-F8C4-FF37-1CBDA08475F5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215898" y="993600"/>
            <a:ext cx="3780000" cy="360000"/>
          </a:xfrm>
        </p:spPr>
        <p:txBody>
          <a:bodyPr wrap="square" anchor="t" anchorCtr="0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Project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EF5E3EE-C0CA-A333-F535-775C65491B88}"/>
              </a:ext>
            </a:extLst>
          </p:cNvPr>
          <p:cNvCxnSpPr/>
          <p:nvPr userDrawn="1"/>
        </p:nvCxnSpPr>
        <p:spPr>
          <a:xfrm>
            <a:off x="4100950" y="993600"/>
            <a:ext cx="0" cy="523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B647DA0-B554-1F01-5AA4-72DF0D75A6B5}"/>
              </a:ext>
            </a:extLst>
          </p:cNvPr>
          <p:cNvCxnSpPr/>
          <p:nvPr userDrawn="1"/>
        </p:nvCxnSpPr>
        <p:spPr>
          <a:xfrm>
            <a:off x="8091052" y="993600"/>
            <a:ext cx="0" cy="523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5">
            <a:extLst>
              <a:ext uri="{FF2B5EF4-FFF2-40B4-BE49-F238E27FC236}">
                <a16:creationId xmlns:a16="http://schemas.microsoft.com/office/drawing/2014/main" id="{B8DE38C8-0E02-CC6E-D1C8-FA3398892812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4206001" y="4321031"/>
            <a:ext cx="3780000" cy="19069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Insert image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9A75EBF-74BA-B450-8AFB-8A7E1E018ED0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4206001" y="1429200"/>
            <a:ext cx="3780000" cy="153568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Industry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DA0BA23-A434-64A1-6612-584D1BB6ABF3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4206001" y="1616400"/>
            <a:ext cx="3780000" cy="153568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0C900878-F1B3-C9D3-5887-5A4BE3AF8771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4206001" y="993600"/>
            <a:ext cx="3780000" cy="360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Project title</a:t>
            </a:r>
          </a:p>
        </p:txBody>
      </p:sp>
      <p:sp>
        <p:nvSpPr>
          <p:cNvPr id="28" name="Content Placeholder 15">
            <a:extLst>
              <a:ext uri="{FF2B5EF4-FFF2-40B4-BE49-F238E27FC236}">
                <a16:creationId xmlns:a16="http://schemas.microsoft.com/office/drawing/2014/main" id="{E5EA2615-C54C-A646-9166-8099FB2CEB64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8196104" y="4321031"/>
            <a:ext cx="3780000" cy="19069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Insert image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BBEE641-12AC-4C2C-F27E-6EA8CDB1173D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8196104" y="1429200"/>
            <a:ext cx="3780000" cy="153568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Industry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E4CFB5A-56F8-F2E9-7701-D71DF508B51F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8196104" y="1616400"/>
            <a:ext cx="3780000" cy="153568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3A3B6D8-CC94-DB18-94EF-93DFA11C7121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196104" y="993600"/>
            <a:ext cx="3780000" cy="360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Project title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FD093115-F3C5-AC82-41F3-5E4EDA57504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15897" y="1857600"/>
            <a:ext cx="3780000" cy="235912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6BA2BCB9-78C7-6143-5DB3-DF07E84F866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206001" y="1857600"/>
            <a:ext cx="3780000" cy="235912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7050A0B7-1239-6742-D944-C505491EB68D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96104" y="1857600"/>
            <a:ext cx="3780000" cy="235912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63448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593" userDrawn="1">
          <p15:clr>
            <a:srgbClr val="FBAE40"/>
          </p15:clr>
        </p15:guide>
        <p15:guide id="2" pos="5087" userDrawn="1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- 4 Up - 1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474364-E17C-6658-072F-1A342A14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100" y="6426000"/>
            <a:ext cx="540000" cy="180000"/>
          </a:xfrm>
        </p:spPr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5BD3A30-6FF2-78D1-05F4-58E905CCD9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6" y="1429200"/>
            <a:ext cx="2754000" cy="153568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Industry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3B4D905-96F1-0B22-9047-40EA4D5B4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GB"/>
              <a:t>IChemE Hazards 33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40BC527-3BE4-6112-4034-9BB01466B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69215F-F792-9855-743A-A27AC11AF58F}"/>
              </a:ext>
            </a:extLst>
          </p:cNvPr>
          <p:cNvCxnSpPr/>
          <p:nvPr userDrawn="1"/>
        </p:nvCxnSpPr>
        <p:spPr>
          <a:xfrm>
            <a:off x="6057802" y="993600"/>
            <a:ext cx="0" cy="523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7CC7D93E-3EDB-D9F2-2BE1-7AC1896CB2C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15898" y="4321031"/>
            <a:ext cx="2753999" cy="19069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Insert image</a:t>
            </a:r>
          </a:p>
        </p:txBody>
      </p:sp>
      <p:sp>
        <p:nvSpPr>
          <p:cNvPr id="5" name="Content Placeholder 15">
            <a:extLst>
              <a:ext uri="{FF2B5EF4-FFF2-40B4-BE49-F238E27FC236}">
                <a16:creationId xmlns:a16="http://schemas.microsoft.com/office/drawing/2014/main" id="{7434F32A-BB06-4081-4A4B-ADDD8F490104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9101" y="4321031"/>
            <a:ext cx="2754000" cy="19069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Insert image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AD495C4-71A7-CD33-7783-D08183DFC4B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215906" y="1616400"/>
            <a:ext cx="2754000" cy="153568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BFEC7E4-B54F-0965-3DFF-4956358FF01F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169101" y="1429200"/>
            <a:ext cx="2754000" cy="153568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Industry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B8BD864-AF6C-78ED-4BDE-FCE8C711B156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169101" y="1616400"/>
            <a:ext cx="2754000" cy="153568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7ED2FB72-0E6C-F8C4-FF37-1CBDA08475F5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215905" y="993600"/>
            <a:ext cx="2754000" cy="360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Project title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DAB0B5E8-2013-2DDC-ABD6-A52108412A16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6169101" y="993600"/>
            <a:ext cx="2754000" cy="360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Project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EF5E3EE-C0CA-A333-F535-775C65491B88}"/>
              </a:ext>
            </a:extLst>
          </p:cNvPr>
          <p:cNvCxnSpPr/>
          <p:nvPr userDrawn="1"/>
        </p:nvCxnSpPr>
        <p:spPr>
          <a:xfrm>
            <a:off x="3081204" y="993600"/>
            <a:ext cx="0" cy="523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B647DA0-B554-1F01-5AA4-72DF0D75A6B5}"/>
              </a:ext>
            </a:extLst>
          </p:cNvPr>
          <p:cNvCxnSpPr/>
          <p:nvPr userDrawn="1"/>
        </p:nvCxnSpPr>
        <p:spPr>
          <a:xfrm>
            <a:off x="9034400" y="993600"/>
            <a:ext cx="0" cy="5234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5">
            <a:extLst>
              <a:ext uri="{FF2B5EF4-FFF2-40B4-BE49-F238E27FC236}">
                <a16:creationId xmlns:a16="http://schemas.microsoft.com/office/drawing/2014/main" id="{B8DE38C8-0E02-CC6E-D1C8-FA3398892812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3192503" y="4321031"/>
            <a:ext cx="2767555" cy="19069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Insert image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9A75EBF-74BA-B450-8AFB-8A7E1E018ED0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3192503" y="1429200"/>
            <a:ext cx="2754000" cy="153568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Industry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DA0BA23-A434-64A1-6612-584D1BB6ABF3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192503" y="1616400"/>
            <a:ext cx="2754000" cy="153568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0C900878-F1B3-C9D3-5887-5A4BE3AF8771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3192503" y="993600"/>
            <a:ext cx="2754000" cy="360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Project title</a:t>
            </a:r>
          </a:p>
        </p:txBody>
      </p:sp>
      <p:sp>
        <p:nvSpPr>
          <p:cNvPr id="28" name="Content Placeholder 15">
            <a:extLst>
              <a:ext uri="{FF2B5EF4-FFF2-40B4-BE49-F238E27FC236}">
                <a16:creationId xmlns:a16="http://schemas.microsoft.com/office/drawing/2014/main" id="{E5EA2615-C54C-A646-9166-8099FB2CEB64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9145698" y="4321031"/>
            <a:ext cx="2754000" cy="19069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Insert image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BBEE641-12AC-4C2C-F27E-6EA8CDB1173D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9145698" y="1429200"/>
            <a:ext cx="2754000" cy="153568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Industry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E4CFB5A-56F8-F2E9-7701-D71DF508B51F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9145698" y="1616400"/>
            <a:ext cx="2754000" cy="153568"/>
          </a:xfrm>
        </p:spPr>
        <p:txBody>
          <a:bodyPr anchor="t" anchorCtr="0">
            <a:spAutoFit/>
          </a:bodyPr>
          <a:lstStyle>
            <a:lvl1pPr marL="0" indent="0">
              <a:lnSpc>
                <a:spcPct val="110000"/>
              </a:lnSpc>
              <a:buNone/>
              <a:defRPr sz="1000" b="0" i="0" kern="100" spc="2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Location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C3A3B6D8-CC94-DB18-94EF-93DFA11C7121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9145698" y="993600"/>
            <a:ext cx="2754000" cy="360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Project title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FD093115-F3C5-AC82-41F3-5E4EDA57504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15900" y="1857600"/>
            <a:ext cx="2754000" cy="234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6BA2BCB9-78C7-6143-5DB3-DF07E84F866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92503" y="1857600"/>
            <a:ext cx="2754000" cy="234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40" name="Text Placeholder 37">
            <a:extLst>
              <a:ext uri="{FF2B5EF4-FFF2-40B4-BE49-F238E27FC236}">
                <a16:creationId xmlns:a16="http://schemas.microsoft.com/office/drawing/2014/main" id="{CA21D913-3D69-C3C9-8A5C-B848F44EE07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6169101" y="1857600"/>
            <a:ext cx="2754000" cy="234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7050A0B7-1239-6742-D944-C505491EB68D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9145698" y="1857600"/>
            <a:ext cx="2754000" cy="23400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DACCCC2-35CD-8DF7-D30A-D8E31BC0AA26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215906" y="215997"/>
            <a:ext cx="11760194" cy="720000"/>
          </a:xfrm>
        </p:spPr>
        <p:txBody>
          <a:bodyPr wrap="square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lang="en-US" dirty="0"/>
              <a:t>Case study title</a:t>
            </a:r>
          </a:p>
        </p:txBody>
      </p:sp>
    </p:spTree>
    <p:extLst>
      <p:ext uri="{BB962C8B-B14F-4D97-AF65-F5344CB8AC3E}">
        <p14:creationId xmlns:p14="http://schemas.microsoft.com/office/powerpoint/2010/main" val="428683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935" userDrawn="1">
          <p15:clr>
            <a:srgbClr val="FBAE40"/>
          </p15:clr>
        </p15:guide>
        <p15:guide id="2" pos="5677" userDrawn="1">
          <p15:clr>
            <a:srgbClr val="FBAE40"/>
          </p15:clr>
        </p15:guide>
        <p15:guide id="3" pos="3817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1238DC7-9953-67E5-076B-835C32A68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100" y="6426000"/>
            <a:ext cx="54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54854E-1B22-401C-B4EE-1698A89C07E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613B98E-790B-D427-AD63-A9B9AFA4C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IChemE Hazards 33</a:t>
            </a: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C578D897-4791-AC57-6E6E-F37EDF15AF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B2C830-6981-AC29-3A83-F01B7FC80BA0}"/>
              </a:ext>
            </a:extLst>
          </p:cNvPr>
          <p:cNvSpPr txBox="1"/>
          <p:nvPr userDrawn="1"/>
        </p:nvSpPr>
        <p:spPr>
          <a:xfrm>
            <a:off x="216706" y="106273"/>
            <a:ext cx="184867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spc="40" baseline="0" dirty="0">
                <a:solidFill>
                  <a:schemeClr val="bg1"/>
                </a:solidFill>
              </a:rPr>
              <a:t>Thank you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4A621A8-DF02-4872-A0EE-D9A2BD32104B}"/>
              </a:ext>
            </a:extLst>
          </p:cNvPr>
          <p:cNvCxnSpPr>
            <a:cxnSpLocks/>
          </p:cNvCxnSpPr>
          <p:nvPr userDrawn="1"/>
        </p:nvCxnSpPr>
        <p:spPr>
          <a:xfrm>
            <a:off x="2135465" y="198766"/>
            <a:ext cx="0" cy="130300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40430-5D73-9449-8351-023593D9E3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54250" y="198438"/>
            <a:ext cx="2779388" cy="1303337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If further information is required, please contact:</a:t>
            </a:r>
          </a:p>
        </p:txBody>
      </p:sp>
    </p:spTree>
    <p:extLst>
      <p:ext uri="{BB962C8B-B14F-4D97-AF65-F5344CB8AC3E}">
        <p14:creationId xmlns:p14="http://schemas.microsoft.com/office/powerpoint/2010/main" val="172225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C3B91-8549-5034-B702-E0CA78032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11760200" cy="720000"/>
          </a:xfrm>
        </p:spPr>
        <p:txBody>
          <a:bodyPr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5FC36-980D-4972-C74B-30AFF134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C956C2-A9E9-760D-0B84-D913BE9619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11760200" cy="258084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B629FD4-E5AB-00BB-A2FD-ED38B1C7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GB"/>
              <a:t>IChemE Hazards 33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0825979-AE6F-4E8E-4A2D-40B0AF1830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4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43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O NOT USE SLIDES AFTER THI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use">
            <a:extLst>
              <a:ext uri="{FF2B5EF4-FFF2-40B4-BE49-F238E27FC236}">
                <a16:creationId xmlns:a16="http://schemas.microsoft.com/office/drawing/2014/main" id="{18DBAB69-9F01-979A-4BAC-74690AAD4DB3}"/>
              </a:ext>
            </a:extLst>
          </p:cNvPr>
          <p:cNvSpPr txBox="1"/>
          <p:nvPr userDrawn="1"/>
        </p:nvSpPr>
        <p:spPr>
          <a:xfrm>
            <a:off x="215900" y="656823"/>
            <a:ext cx="11760199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4400" b="0" noProof="0" dirty="0">
                <a:solidFill>
                  <a:schemeClr val="tx1"/>
                </a:solidFill>
              </a:rPr>
              <a:t>If you see any </a:t>
            </a:r>
            <a:r>
              <a:rPr lang="en-GB" sz="4400" b="1" i="0" noProof="0" dirty="0">
                <a:solidFill>
                  <a:schemeClr val="tx1"/>
                </a:solidFill>
              </a:rPr>
              <a:t>layouts after this </a:t>
            </a:r>
            <a:r>
              <a:rPr lang="en-GB" sz="4400" b="0" i="0" noProof="0" dirty="0">
                <a:solidFill>
                  <a:schemeClr val="tx1"/>
                </a:solidFill>
              </a:rPr>
              <a:t>one</a:t>
            </a:r>
            <a:r>
              <a:rPr lang="en-GB" sz="4400" b="1" i="1" noProof="0" dirty="0">
                <a:solidFill>
                  <a:schemeClr val="tx1"/>
                </a:solidFill>
              </a:rPr>
              <a:t>,</a:t>
            </a:r>
            <a:br>
              <a:rPr lang="en-GB" sz="4400" b="0" i="0" noProof="0" dirty="0">
                <a:solidFill>
                  <a:schemeClr val="tx1"/>
                </a:solidFill>
              </a:rPr>
            </a:br>
            <a:r>
              <a:rPr lang="en-GB" sz="4400" b="0" noProof="0" dirty="0">
                <a:solidFill>
                  <a:schemeClr val="tx1"/>
                </a:solidFill>
              </a:rPr>
              <a:t>do not use them. These layouts </a:t>
            </a:r>
            <a:r>
              <a:rPr lang="en-GB" sz="4400" b="1" i="0" u="none" noProof="0" dirty="0">
                <a:solidFill>
                  <a:schemeClr val="tx1"/>
                </a:solidFill>
              </a:rPr>
              <a:t>are not </a:t>
            </a:r>
            <a:r>
              <a:rPr lang="en-GB" sz="4400" b="0" noProof="0" dirty="0">
                <a:solidFill>
                  <a:schemeClr val="tx1"/>
                </a:solidFill>
              </a:rPr>
              <a:t>part </a:t>
            </a:r>
            <a:br>
              <a:rPr lang="en-GB" sz="4400" b="0" noProof="0" dirty="0">
                <a:solidFill>
                  <a:schemeClr val="tx1"/>
                </a:solidFill>
              </a:rPr>
            </a:br>
            <a:r>
              <a:rPr lang="en-GB" sz="4400" b="0" noProof="0" dirty="0">
                <a:solidFill>
                  <a:schemeClr val="tx1"/>
                </a:solidFill>
              </a:rPr>
              <a:t>of our </a:t>
            </a:r>
            <a:r>
              <a:rPr lang="en-GB" sz="4400" b="1" noProof="0" dirty="0">
                <a:solidFill>
                  <a:schemeClr val="tx1"/>
                </a:solidFill>
              </a:rPr>
              <a:t>NEW </a:t>
            </a:r>
            <a:r>
              <a:rPr lang="en-GB" sz="4400" b="0" noProof="0" dirty="0">
                <a:solidFill>
                  <a:schemeClr val="tx1"/>
                </a:solidFill>
              </a:rPr>
              <a:t>template.</a:t>
            </a:r>
            <a:endParaRPr lang="en-GB" sz="2800" b="0" noProof="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03B67A-6898-DD83-F263-BCB7AC7CFAC6}"/>
              </a:ext>
            </a:extLst>
          </p:cNvPr>
          <p:cNvSpPr/>
          <p:nvPr userDrawn="1"/>
        </p:nvSpPr>
        <p:spPr>
          <a:xfrm>
            <a:off x="215900" y="2578102"/>
            <a:ext cx="117602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0" b="1" i="0" noProof="0" dirty="0">
                <a:solidFill>
                  <a:schemeClr val="tx1"/>
                </a:solidFill>
              </a:rPr>
              <a:t>Do not use </a:t>
            </a:r>
            <a:endParaRPr lang="en-GB" sz="15000" b="1" i="0" dirty="0">
              <a:solidFill>
                <a:schemeClr val="tx1"/>
              </a:solidFill>
            </a:endParaRPr>
          </a:p>
        </p:txBody>
      </p:sp>
      <p:sp>
        <p:nvSpPr>
          <p:cNvPr id="5" name="Do not use">
            <a:extLst>
              <a:ext uri="{FF2B5EF4-FFF2-40B4-BE49-F238E27FC236}">
                <a16:creationId xmlns:a16="http://schemas.microsoft.com/office/drawing/2014/main" id="{820CAA70-789B-106B-50B8-51F1A167D0B8}"/>
              </a:ext>
            </a:extLst>
          </p:cNvPr>
          <p:cNvSpPr txBox="1"/>
          <p:nvPr userDrawn="1"/>
        </p:nvSpPr>
        <p:spPr>
          <a:xfrm>
            <a:off x="215900" y="5186455"/>
            <a:ext cx="117602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en-GB" sz="2000" b="0" noProof="0" dirty="0">
                <a:solidFill>
                  <a:schemeClr val="tx1"/>
                </a:solidFill>
              </a:rPr>
              <a:t>Due to PowerPoint’s standard Copy/Paste functionality additional layouts </a:t>
            </a:r>
            <a:br>
              <a:rPr lang="en-GB" sz="2000" b="0" noProof="0" dirty="0">
                <a:solidFill>
                  <a:schemeClr val="tx1"/>
                </a:solidFill>
              </a:rPr>
            </a:br>
            <a:r>
              <a:rPr lang="en-GB" sz="2000" b="0" noProof="0" dirty="0">
                <a:solidFill>
                  <a:schemeClr val="tx1"/>
                </a:solidFill>
              </a:rPr>
              <a:t>can appear from old templates – please delete old slide masters if possible.</a:t>
            </a:r>
            <a:endParaRPr lang="en-GB" sz="1800" b="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68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Image - Ligh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C0189-234E-4BC0-5081-AA8C4B7F43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1311" y="2196000"/>
            <a:ext cx="7560000" cy="1962076"/>
          </a:xfrm>
        </p:spPr>
        <p:txBody>
          <a:bodyPr anchor="b"/>
          <a:lstStyle>
            <a:lvl1pPr algn="l">
              <a:lnSpc>
                <a:spcPct val="85000"/>
              </a:lnSpc>
              <a:defRPr sz="7500" b="0" spc="12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slide – </a:t>
            </a:r>
            <a:br>
              <a:rPr lang="en-US" dirty="0"/>
            </a:br>
            <a:r>
              <a:rPr lang="en-US" dirty="0"/>
              <a:t>Light photo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76A97B-C249-D527-AD85-C03F3265CE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312" y="4284000"/>
            <a:ext cx="7560000" cy="158120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000" b="0" i="0" kern="1000" cap="all" spc="4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[optional] Presented TO: Name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D364F-0471-FD87-D910-3D72FACD2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0663" y="4772016"/>
            <a:ext cx="1800000" cy="180000"/>
          </a:xfrm>
          <a:prstGeom prst="rect">
            <a:avLst/>
          </a:prstGeom>
        </p:spPr>
        <p:txBody>
          <a:bodyPr/>
          <a:lstStyle>
            <a:lvl1pPr algn="l">
              <a:defRPr sz="1000" b="0" i="0" cap="all" spc="4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93F38FB-A7EE-C3E5-54A4-67258B799C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0663" y="4500000"/>
            <a:ext cx="7561262" cy="158120"/>
          </a:xfrm>
        </p:spPr>
        <p:txBody>
          <a:bodyPr>
            <a:spAutoFit/>
          </a:bodyPr>
          <a:lstStyle>
            <a:lvl1pPr marL="0" indent="0">
              <a:buNone/>
              <a:defRPr sz="1000" cap="all" spc="4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[optional] presented by: Name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1BD52E9-8A2C-098C-9B3C-65CD7F63D7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51881" y="152080"/>
            <a:ext cx="2148685" cy="838347"/>
          </a:xfrm>
          <a:prstGeom prst="rect">
            <a:avLst/>
          </a:prstGeom>
        </p:spPr>
      </p:pic>
      <p:sp>
        <p:nvSpPr>
          <p:cNvPr id="15" name="object 9">
            <a:extLst>
              <a:ext uri="{FF2B5EF4-FFF2-40B4-BE49-F238E27FC236}">
                <a16:creationId xmlns:a16="http://schemas.microsoft.com/office/drawing/2014/main" id="{5A2DF0DB-1B16-3C7F-91C3-AB86140B4556}"/>
              </a:ext>
            </a:extLst>
          </p:cNvPr>
          <p:cNvSpPr txBox="1"/>
          <p:nvPr userDrawn="1"/>
        </p:nvSpPr>
        <p:spPr>
          <a:xfrm>
            <a:off x="221310" y="6155342"/>
            <a:ext cx="3888000" cy="489182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0">
              <a:spcBef>
                <a:spcPts val="55"/>
              </a:spcBef>
            </a:pPr>
            <a:r>
              <a:rPr sz="1300" kern="1000" spc="10" baseline="0" dirty="0">
                <a:solidFill>
                  <a:schemeClr val="tx1"/>
                </a:solidFill>
                <a:latin typeface="+mn-lt"/>
                <a:cs typeface="Georgia"/>
              </a:rPr>
              <a:t>Sustainability is our business</a:t>
            </a:r>
          </a:p>
          <a:p>
            <a:pPr marL="0" indent="0">
              <a:spcBef>
                <a:spcPts val="1000"/>
              </a:spcBef>
              <a:tabLst/>
            </a:pPr>
            <a:r>
              <a:rPr lang="en-GB" sz="500" b="0" i="0" spc="0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Copyright 2023 by the ERM International Group Limited and/or its affiliates (‘ERM’). All rights reserved. No part of this work may be reproduced or transmitted in any form or by any means, without prior written permission of ERM.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D865E905-91CA-2A4F-5B0D-33E8833047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5900" y="1872000"/>
            <a:ext cx="7561262" cy="237181"/>
          </a:xfrm>
        </p:spPr>
        <p:txBody>
          <a:bodyPr>
            <a:spAutoFit/>
          </a:bodyPr>
          <a:lstStyle>
            <a:lvl1pPr marL="0" indent="0">
              <a:buNone/>
              <a:defRPr sz="1500" cap="all" spc="5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dirty="0"/>
              <a:t>Small title</a:t>
            </a:r>
          </a:p>
        </p:txBody>
      </p:sp>
    </p:spTree>
    <p:extLst>
      <p:ext uri="{BB962C8B-B14F-4D97-AF65-F5344CB8AC3E}">
        <p14:creationId xmlns:p14="http://schemas.microsoft.com/office/powerpoint/2010/main" val="222826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E6E04-2857-0849-DC35-2ED63A1FA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IChemE Hazards 33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5FC36-980D-4972-C74B-30AFF134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54854E-1B22-401C-B4EE-1698A89C07E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961E437-4C43-98D8-2A88-E57637C610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380113-EB15-D278-5FA4-A2227E451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3930" y="504000"/>
            <a:ext cx="2392714" cy="7755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Agenda/</a:t>
            </a:r>
            <a:br>
              <a:rPr lang="en-GB" dirty="0"/>
            </a:br>
            <a:r>
              <a:rPr lang="en-GB" dirty="0"/>
              <a:t>contents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7CE7B54-B736-2F71-DD6B-061B8DECB81A}"/>
              </a:ext>
            </a:extLst>
          </p:cNvPr>
          <p:cNvCxnSpPr>
            <a:cxnSpLocks/>
          </p:cNvCxnSpPr>
          <p:nvPr userDrawn="1"/>
        </p:nvCxnSpPr>
        <p:spPr>
          <a:xfrm>
            <a:off x="1801462" y="475013"/>
            <a:ext cx="0" cy="128253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19830C7-7146-11DB-4084-0AA2745E06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7282" y="503238"/>
            <a:ext cx="5668818" cy="5754687"/>
          </a:xfrm>
        </p:spPr>
        <p:txBody>
          <a:bodyPr/>
          <a:lstStyle>
            <a:lvl1pPr marL="457200" indent="-457200">
              <a:buAutoNum type="arabicPlain"/>
              <a:tabLst>
                <a:tab pos="540000" algn="l"/>
              </a:tabLst>
              <a:defRPr sz="28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1</a:t>
            </a:r>
          </a:p>
          <a:p>
            <a:pPr lvl="0"/>
            <a:r>
              <a:rPr lang="en-GB" dirty="0" err="1"/>
              <a:t>Sectiion</a:t>
            </a:r>
            <a:r>
              <a:rPr lang="en-GB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15197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C3B91-8549-5034-B702-E0CA780321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0" y="216000"/>
            <a:ext cx="11760200" cy="720000"/>
          </a:xfrm>
        </p:spPr>
        <p:txBody>
          <a:bodyPr>
            <a:no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5FC36-980D-4972-C74B-30AFF134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8C956C2-A9E9-760D-0B84-D913BE9619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0" y="972000"/>
            <a:ext cx="11760200" cy="258084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B629FD4-E5AB-00BB-A2FD-ED38B1C7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GB"/>
              <a:t>IChemE Hazards 33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0825979-AE6F-4E8E-4A2D-40B0AF1830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2E989688-6A3A-4541-AAF9-E4CC1729012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5898" y="1512000"/>
            <a:ext cx="11760199" cy="468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320980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474364-E17C-6658-072F-1A342A14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6100" y="6426000"/>
            <a:ext cx="540000" cy="180000"/>
          </a:xfrm>
        </p:spPr>
        <p:txBody>
          <a:bodyPr/>
          <a:lstStyle/>
          <a:p>
            <a:fld id="{3954854E-1B22-401C-B4EE-1698A89C07E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3B4D905-96F1-0B22-9047-40EA4D5B4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4000" y="6426000"/>
            <a:ext cx="4680000" cy="180000"/>
          </a:xfrm>
        </p:spPr>
        <p:txBody>
          <a:bodyPr/>
          <a:lstStyle/>
          <a:p>
            <a:r>
              <a:rPr lang="en-GB"/>
              <a:t>IChemE Hazards 33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40BC527-3BE4-6112-4034-9BB01466B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3948" y="6360619"/>
            <a:ext cx="906977" cy="34538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69215F-F792-9855-743A-A27AC11AF58F}"/>
              </a:ext>
            </a:extLst>
          </p:cNvPr>
          <p:cNvCxnSpPr/>
          <p:nvPr userDrawn="1"/>
        </p:nvCxnSpPr>
        <p:spPr>
          <a:xfrm>
            <a:off x="6096000" y="1548000"/>
            <a:ext cx="0" cy="464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1040C-ECD7-71D7-A646-2CFE5E496D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5900" y="1512000"/>
            <a:ext cx="5790565" cy="4680000"/>
          </a:xfrm>
        </p:spPr>
        <p:txBody>
          <a:bodyPr>
            <a:noAutofit/>
          </a:bodyPr>
          <a:lstStyle>
            <a:lvl1pPr indent="-180000"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A95E517-386D-01C9-3437-312358C2E36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85535" y="1512000"/>
            <a:ext cx="5790565" cy="4680000"/>
          </a:xfrm>
        </p:spPr>
        <p:txBody>
          <a:bodyPr>
            <a:noAutofit/>
          </a:bodyPr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0895F00-B7AE-47F3-8701-306832CE23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905" y="216000"/>
            <a:ext cx="11757600" cy="720000"/>
          </a:xfrm>
        </p:spPr>
        <p:txBody>
          <a:bodyPr>
            <a:spAutoFit/>
          </a:bodyPr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C44D116-10DA-18FF-2A4A-B17A0FA9DF2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5905" y="972000"/>
            <a:ext cx="11757600" cy="258084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5900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39D252-AA11-F8B2-BB0D-DE7B7C47A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216000"/>
            <a:ext cx="117602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D4C98-DAD2-504C-23D9-81EDD5036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899" y="1512000"/>
            <a:ext cx="11760201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C863A-680A-A08D-A073-166C02C2AB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13999" y="6426000"/>
            <a:ext cx="468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IChemE Hazards 33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80B84-6DC2-D2A3-4529-8282B2331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6100" y="6426000"/>
            <a:ext cx="540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954854E-1B22-401C-B4EE-1698A89C07E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142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8" r:id="rId2"/>
    <p:sldLayoutId id="2147483704" r:id="rId3"/>
    <p:sldLayoutId id="2147483701" r:id="rId4"/>
    <p:sldLayoutId id="2147483649" r:id="rId5"/>
    <p:sldLayoutId id="2147483685" r:id="rId6"/>
    <p:sldLayoutId id="2147483650" r:id="rId7"/>
    <p:sldLayoutId id="2147483670" r:id="rId8"/>
    <p:sldLayoutId id="2147483679" r:id="rId9"/>
    <p:sldLayoutId id="2147483696" r:id="rId10"/>
    <p:sldLayoutId id="2147483702" r:id="rId11"/>
    <p:sldLayoutId id="2147483686" r:id="rId12"/>
    <p:sldLayoutId id="2147483680" r:id="rId13"/>
    <p:sldLayoutId id="2147483692" r:id="rId14"/>
    <p:sldLayoutId id="2147483705" r:id="rId15"/>
    <p:sldLayoutId id="2147483671" r:id="rId16"/>
    <p:sldLayoutId id="2147483672" r:id="rId17"/>
    <p:sldLayoutId id="2147483706" r:id="rId18"/>
    <p:sldLayoutId id="2147483654" r:id="rId19"/>
    <p:sldLayoutId id="2147483662" r:id="rId20"/>
    <p:sldLayoutId id="2147483664" r:id="rId21"/>
    <p:sldLayoutId id="2147483703" r:id="rId22"/>
    <p:sldLayoutId id="2147483663" r:id="rId23"/>
    <p:sldLayoutId id="2147483665" r:id="rId24"/>
    <p:sldLayoutId id="2147483666" r:id="rId25"/>
    <p:sldLayoutId id="2147483667" r:id="rId26"/>
    <p:sldLayoutId id="2147483668" r:id="rId27"/>
    <p:sldLayoutId id="2147483697" r:id="rId28"/>
    <p:sldLayoutId id="2147483707" r:id="rId29"/>
    <p:sldLayoutId id="2147483673" r:id="rId30"/>
    <p:sldLayoutId id="2147483674" r:id="rId31"/>
    <p:sldLayoutId id="2147483683" r:id="rId32"/>
    <p:sldLayoutId id="2147483687" r:id="rId33"/>
    <p:sldLayoutId id="2147483688" r:id="rId34"/>
    <p:sldLayoutId id="2147483651" r:id="rId35"/>
    <p:sldLayoutId id="2147483669" r:id="rId36"/>
    <p:sldLayoutId id="2147483676" r:id="rId37"/>
    <p:sldLayoutId id="2147483678" r:id="rId38"/>
    <p:sldLayoutId id="2147483694" r:id="rId39"/>
    <p:sldLayoutId id="2147483693" r:id="rId40"/>
    <p:sldLayoutId id="2147483699" r:id="rId41"/>
    <p:sldLayoutId id="2147483700" r:id="rId42"/>
    <p:sldLayoutId id="2147483684" r:id="rId43"/>
    <p:sldLayoutId id="2147483652" r:id="rId44"/>
    <p:sldLayoutId id="2147483675" r:id="rId45"/>
    <p:sldLayoutId id="2147483695" r:id="rId46"/>
    <p:sldLayoutId id="2147483689" r:id="rId47"/>
    <p:sldLayoutId id="2147483677" r:id="rId48"/>
    <p:sldLayoutId id="2147483691" r:id="rId49"/>
    <p:sldLayoutId id="2147483690" r:id="rId50"/>
    <p:sldLayoutId id="2147483709" r:id="rId51"/>
    <p:sldLayoutId id="2147483710" r:id="rId52"/>
    <p:sldLayoutId id="2147483711" r:id="rId53"/>
    <p:sldLayoutId id="2147483681" r:id="rId54"/>
    <p:sldLayoutId id="2147483698" r:id="rId55"/>
    <p:sldLayoutId id="2147483655" r:id="rId56"/>
    <p:sldLayoutId id="2147483682" r:id="rId5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900"/>
        </a:spcBef>
        <a:buFont typeface="Georgia" panose="02040502050405020303" pitchFamily="18" charset="0"/>
        <a:buNone/>
        <a:defRPr sz="1600" kern="100" spc="2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900"/>
        </a:spcBef>
        <a:buFont typeface="Georgia" panose="02040502050405020303" pitchFamily="18" charset="0"/>
        <a:buNone/>
        <a:defRPr sz="1600" b="1" kern="100" spc="20">
          <a:solidFill>
            <a:schemeClr val="tx1"/>
          </a:solidFill>
          <a:latin typeface="+mn-lt"/>
          <a:ea typeface="+mn-ea"/>
          <a:cs typeface="+mn-cs"/>
        </a:defRPr>
      </a:lvl2pPr>
      <a:lvl3pPr marL="252000" indent="-2520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kern="100" spc="20">
          <a:solidFill>
            <a:schemeClr val="tx1"/>
          </a:solidFill>
          <a:latin typeface="+mn-lt"/>
          <a:ea typeface="+mn-ea"/>
          <a:cs typeface="+mn-cs"/>
        </a:defRPr>
      </a:lvl3pPr>
      <a:lvl4pPr marL="504000" indent="-252000" algn="l" defTabSz="914400" rtl="0" eaLnBrk="1" latinLnBrk="0" hangingPunct="1">
        <a:lnSpc>
          <a:spcPct val="100000"/>
        </a:lnSpc>
        <a:spcBef>
          <a:spcPts val="900"/>
        </a:spcBef>
        <a:buFont typeface="System Font Regular"/>
        <a:buChar char="◦"/>
        <a:defRPr sz="1600" b="0" kern="100" spc="20">
          <a:solidFill>
            <a:schemeClr val="tx1"/>
          </a:solidFill>
          <a:latin typeface="+mn-lt"/>
          <a:ea typeface="+mn-ea"/>
          <a:cs typeface="+mn-cs"/>
        </a:defRPr>
      </a:lvl4pPr>
      <a:lvl5pPr marL="756000" indent="-252000" algn="l" defTabSz="914400" rtl="0" eaLnBrk="1" latinLnBrk="0" hangingPunct="1">
        <a:lnSpc>
          <a:spcPct val="100000"/>
        </a:lnSpc>
        <a:spcBef>
          <a:spcPts val="900"/>
        </a:spcBef>
        <a:buFont typeface="System Font Regular"/>
        <a:buChar char="-"/>
        <a:defRPr sz="1600" kern="100" spc="2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None/>
        <a:defRPr sz="1200" kern="100" cap="all" spc="20" baseline="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0" indent="-1800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300" kern="100" spc="20">
          <a:solidFill>
            <a:schemeClr val="tx1"/>
          </a:solidFill>
          <a:latin typeface="+mn-lt"/>
          <a:ea typeface="+mn-ea"/>
          <a:cs typeface="+mn-cs"/>
        </a:defRPr>
      </a:lvl7pPr>
      <a:lvl8pPr marL="0" indent="-1800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300" kern="100" spc="20">
          <a:solidFill>
            <a:schemeClr val="tx1"/>
          </a:solidFill>
          <a:latin typeface="+mn-lt"/>
          <a:ea typeface="+mn-ea"/>
          <a:cs typeface="+mn-cs"/>
        </a:defRPr>
      </a:lvl8pPr>
      <a:lvl9pPr marL="0" indent="-1800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300" kern="100" spc="2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46" userDrawn="1">
          <p15:clr>
            <a:srgbClr val="F26B43"/>
          </p15:clr>
        </p15:guide>
        <p15:guide id="2" pos="136" userDrawn="1">
          <p15:clr>
            <a:srgbClr val="F26B43"/>
          </p15:clr>
        </p15:guide>
        <p15:guide id="3" pos="7544" userDrawn="1">
          <p15:clr>
            <a:srgbClr val="F26B43"/>
          </p15:clr>
        </p15:guide>
        <p15:guide id="6" orient="horz" pos="4043" userDrawn="1">
          <p15:clr>
            <a:srgbClr val="F26B43"/>
          </p15:clr>
        </p15:guide>
        <p15:guide id="8" orient="horz" pos="131" userDrawn="1">
          <p15:clr>
            <a:srgbClr val="F26B43"/>
          </p15:clr>
        </p15:guide>
        <p15:guide id="9" orient="horz" pos="37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.xml"/><Relationship Id="rId7" Type="http://schemas.openxmlformats.org/officeDocument/2006/relationships/image" Target="../media/image18.jpeg"/><Relationship Id="rId2" Type="http://schemas.openxmlformats.org/officeDocument/2006/relationships/customXml" Target="../../customXml/item3.xml"/><Relationship Id="rId1" Type="http://schemas.openxmlformats.org/officeDocument/2006/relationships/customXml" Target="../../customXml/item9.xml"/><Relationship Id="rId6" Type="http://schemas.openxmlformats.org/officeDocument/2006/relationships/image" Target="../media/image17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7.xml"/><Relationship Id="rId7" Type="http://schemas.openxmlformats.org/officeDocument/2006/relationships/diagramColors" Target="../diagrams/colors1.xml"/><Relationship Id="rId2" Type="http://schemas.openxmlformats.org/officeDocument/2006/relationships/customXml" Target="../../customXml/item8.xml"/><Relationship Id="rId1" Type="http://schemas.openxmlformats.org/officeDocument/2006/relationships/customXml" Target="../../customXml/item1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5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2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8">
            <a:extLst>
              <a:ext uri="{FF2B5EF4-FFF2-40B4-BE49-F238E27FC236}">
                <a16:creationId xmlns:a16="http://schemas.microsoft.com/office/drawing/2014/main" id="{A114F6B9-AAB8-2AA4-4BB5-713E4C5B311B}"/>
              </a:ext>
            </a:extLst>
          </p:cNvPr>
          <p:cNvPicPr>
            <a:picLocks noGrp="1" noChangeAspect="1"/>
          </p:cNvPicPr>
          <p:nvPr>
            <p:ph type="pic" sz="quarter" idx="14"/>
            <p:custDataLst>
              <p:tags r:id="rId3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8" r="27778"/>
          <a:stretch/>
        </p:blipFill>
        <p:spPr>
          <a:xfrm>
            <a:off x="6096000" y="0"/>
            <a:ext cx="6096000" cy="6858000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5DFCF72-98F6-CC78-62B4-A7FEAE6D0B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900" y="2994550"/>
            <a:ext cx="5580000" cy="886397"/>
          </a:xfrm>
        </p:spPr>
        <p:txBody>
          <a:bodyPr/>
          <a:lstStyle/>
          <a:p>
            <a:r>
              <a:rPr lang="en-GB" sz="3200" dirty="0"/>
              <a:t>Historical Analysis of Wind Turbine Fire Incidents</a:t>
            </a:r>
            <a:endParaRPr lang="en-US" sz="32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B6E6A3BC-9774-D5F5-34FF-4C9E95CBC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900" y="4254729"/>
            <a:ext cx="5580000" cy="158120"/>
          </a:xfrm>
        </p:spPr>
        <p:txBody>
          <a:bodyPr/>
          <a:lstStyle/>
          <a:p>
            <a:r>
              <a:rPr lang="en-US" dirty="0"/>
              <a:t>VAHID FOROUGHI (BSc MSc PhD CFSP)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3B71A8B-78E0-14C4-E180-40E189C8F8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0664" y="4500000"/>
            <a:ext cx="5580000" cy="423193"/>
          </a:xfrm>
        </p:spPr>
        <p:txBody>
          <a:bodyPr/>
          <a:lstStyle/>
          <a:p>
            <a:r>
              <a:rPr lang="en-US" dirty="0"/>
              <a:t>Dr. ADRIANA PALACIOS (BSc MSc PhD)</a:t>
            </a:r>
          </a:p>
          <a:p>
            <a:r>
              <a:rPr lang="en-US" dirty="0"/>
              <a:t>Dr. ERIKA PALACIOS (BSc MSc </a:t>
            </a:r>
            <a:r>
              <a:rPr lang="en-US" dirty="0" err="1"/>
              <a:t>phd</a:t>
            </a:r>
            <a:r>
              <a:rPr lang="en-US" dirty="0"/>
              <a:t>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0D126DC-934A-F5AE-FE1E-9A88F71688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/>
              <a:t>IChemE</a:t>
            </a:r>
            <a:r>
              <a:rPr lang="en-US" dirty="0"/>
              <a:t> HAZARDS 33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B8D5E0C-14AF-710D-C8AA-3EC3AD6F91A1}"/>
              </a:ext>
            </a:extLst>
          </p:cNvPr>
          <p:cNvGrpSpPr/>
          <p:nvPr/>
        </p:nvGrpSpPr>
        <p:grpSpPr>
          <a:xfrm>
            <a:off x="3670301" y="114300"/>
            <a:ext cx="2355850" cy="1041400"/>
            <a:chOff x="5449110" y="2121879"/>
            <a:chExt cx="3824827" cy="1543405"/>
          </a:xfrm>
        </p:grpSpPr>
        <p:pic>
          <p:nvPicPr>
            <p:cNvPr id="3" name="Picture 4" descr="Universidad de las Américas Puebla (UDLAP) : Rankings, Fees &amp; Courses  Details | Top Universities">
              <a:extLst>
                <a:ext uri="{FF2B5EF4-FFF2-40B4-BE49-F238E27FC236}">
                  <a16:creationId xmlns:a16="http://schemas.microsoft.com/office/drawing/2014/main" id="{07D51203-0241-A691-6F02-FE0BA14A82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0804" y="2121879"/>
              <a:ext cx="1182524" cy="1182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A853679-7D0E-B622-EEB8-970149138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49110" y="3398577"/>
              <a:ext cx="3824827" cy="266707"/>
            </a:xfrm>
            <a:prstGeom prst="rect">
              <a:avLst/>
            </a:prstGeom>
          </p:spPr>
        </p:pic>
      </p:grp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7487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F4F31-F655-27CF-BFF6-EA917FB0C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18342" y="2017433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1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IChemE Hazards 33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EA782E-4FFA-FF01-D70E-0580C9136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954854E-1B22-401C-B4EE-1698A89C07E3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88EB4B-C05A-C3AD-6936-D8106BA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359999"/>
            <a:ext cx="9419362" cy="720000"/>
          </a:xfrm>
        </p:spPr>
        <p:txBody>
          <a:bodyPr/>
          <a:lstStyle/>
          <a:p>
            <a:r>
              <a:rPr lang="en-GB" b="1" i="0" dirty="0">
                <a:effectLst/>
                <a:latin typeface="Söhne"/>
              </a:rPr>
              <a:t>Data Analysis: Root Causes</a:t>
            </a:r>
            <a:endParaRPr lang="de-DE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5E8C0D9-E950-555B-36DD-3402D5216604}"/>
              </a:ext>
            </a:extLst>
          </p:cNvPr>
          <p:cNvGrpSpPr/>
          <p:nvPr/>
        </p:nvGrpSpPr>
        <p:grpSpPr>
          <a:xfrm>
            <a:off x="421620" y="1455190"/>
            <a:ext cx="4188479" cy="477748"/>
            <a:chOff x="578028" y="1944180"/>
            <a:chExt cx="2209897" cy="134194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A2C1952-E3F4-5C47-BBEA-D97F959ABF9D}"/>
                </a:ext>
              </a:extLst>
            </p:cNvPr>
            <p:cNvSpPr/>
            <p:nvPr/>
          </p:nvSpPr>
          <p:spPr>
            <a:xfrm>
              <a:off x="610319" y="1944180"/>
              <a:ext cx="2113831" cy="1341946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b="1" dirty="0">
                <a:solidFill>
                  <a:srgbClr val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A7FCA38-276B-57D5-C3D4-AC30E34C37E5}"/>
                </a:ext>
              </a:extLst>
            </p:cNvPr>
            <p:cNvSpPr/>
            <p:nvPr/>
          </p:nvSpPr>
          <p:spPr>
            <a:xfrm>
              <a:off x="578028" y="1988985"/>
              <a:ext cx="2209897" cy="103741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b="0" i="0" dirty="0">
                  <a:solidFill>
                    <a:srgbClr val="374151"/>
                  </a:solidFill>
                  <a:effectLst/>
                  <a:latin typeface="Söhne"/>
                </a:rPr>
                <a:t>Lightning Strikes (20.83%)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82C99DF-B5C7-F995-5B98-505984DD8939}"/>
              </a:ext>
            </a:extLst>
          </p:cNvPr>
          <p:cNvGrpSpPr/>
          <p:nvPr/>
        </p:nvGrpSpPr>
        <p:grpSpPr>
          <a:xfrm>
            <a:off x="421621" y="2067855"/>
            <a:ext cx="4188479" cy="477748"/>
            <a:chOff x="578028" y="1944180"/>
            <a:chExt cx="2209897" cy="1341946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FEFBFBA-2632-BF04-2C31-EE28CCEF8614}"/>
                </a:ext>
              </a:extLst>
            </p:cNvPr>
            <p:cNvSpPr/>
            <p:nvPr/>
          </p:nvSpPr>
          <p:spPr>
            <a:xfrm>
              <a:off x="610319" y="1944180"/>
              <a:ext cx="2113831" cy="1341946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b="1" dirty="0">
                <a:solidFill>
                  <a:srgbClr val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4D33559-EDC4-3315-A76E-7EF846619959}"/>
                </a:ext>
              </a:extLst>
            </p:cNvPr>
            <p:cNvSpPr/>
            <p:nvPr/>
          </p:nvSpPr>
          <p:spPr>
            <a:xfrm>
              <a:off x="578028" y="1988985"/>
              <a:ext cx="2209897" cy="103741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b="0" i="0" dirty="0">
                  <a:solidFill>
                    <a:srgbClr val="374151"/>
                  </a:solidFill>
                  <a:effectLst/>
                  <a:latin typeface="Söhne"/>
                </a:rPr>
                <a:t>Electrical Problems (14.58%)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E37AC3F-F330-D788-E1A5-51D38ADFF015}"/>
              </a:ext>
            </a:extLst>
          </p:cNvPr>
          <p:cNvGrpSpPr/>
          <p:nvPr/>
        </p:nvGrpSpPr>
        <p:grpSpPr>
          <a:xfrm>
            <a:off x="419321" y="2687420"/>
            <a:ext cx="4188480" cy="662282"/>
            <a:chOff x="578028" y="1944180"/>
            <a:chExt cx="2209897" cy="186028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27E55C7F-3555-0E89-71C1-CE2CA98825E6}"/>
                </a:ext>
              </a:extLst>
            </p:cNvPr>
            <p:cNvSpPr/>
            <p:nvPr/>
          </p:nvSpPr>
          <p:spPr>
            <a:xfrm>
              <a:off x="610319" y="1944180"/>
              <a:ext cx="2113831" cy="1341946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b="1" dirty="0">
                <a:solidFill>
                  <a:srgbClr val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2FBA541-0D3B-849C-CBF2-D94E6FDE1794}"/>
                </a:ext>
              </a:extLst>
            </p:cNvPr>
            <p:cNvSpPr/>
            <p:nvPr/>
          </p:nvSpPr>
          <p:spPr>
            <a:xfrm>
              <a:off x="578028" y="1988985"/>
              <a:ext cx="2209897" cy="181547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b="0" i="0" dirty="0">
                  <a:solidFill>
                    <a:srgbClr val="374151"/>
                  </a:solidFill>
                  <a:effectLst/>
                  <a:latin typeface="Söhne"/>
                </a:rPr>
                <a:t>Unknown/Not Stated" Category (14.58%)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1BDDA1C-D6B8-D327-3C5C-FAEB31E6CCA1}"/>
              </a:ext>
            </a:extLst>
          </p:cNvPr>
          <p:cNvGrpSpPr/>
          <p:nvPr/>
        </p:nvGrpSpPr>
        <p:grpSpPr>
          <a:xfrm>
            <a:off x="448009" y="3341648"/>
            <a:ext cx="4159792" cy="477748"/>
            <a:chOff x="578028" y="1944180"/>
            <a:chExt cx="2209897" cy="134194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331FE3E-776D-C69E-7BFB-AA28E436C873}"/>
                </a:ext>
              </a:extLst>
            </p:cNvPr>
            <p:cNvSpPr/>
            <p:nvPr/>
          </p:nvSpPr>
          <p:spPr>
            <a:xfrm>
              <a:off x="610319" y="1944180"/>
              <a:ext cx="2113831" cy="1341946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b="1" dirty="0">
                <a:solidFill>
                  <a:srgbClr val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A9528CC-479A-88B8-3FAC-75A38581B81C}"/>
                </a:ext>
              </a:extLst>
            </p:cNvPr>
            <p:cNvSpPr/>
            <p:nvPr/>
          </p:nvSpPr>
          <p:spPr>
            <a:xfrm>
              <a:off x="578028" y="1988985"/>
              <a:ext cx="2209897" cy="103741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b="0" i="0" dirty="0">
                  <a:solidFill>
                    <a:srgbClr val="374151"/>
                  </a:solidFill>
                  <a:effectLst/>
                  <a:latin typeface="Söhne"/>
                </a:rPr>
                <a:t>Mechanical Failures (12.50%)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E3AE306-4FA2-EF74-ED77-2335B8361836}"/>
              </a:ext>
            </a:extLst>
          </p:cNvPr>
          <p:cNvGrpSpPr/>
          <p:nvPr/>
        </p:nvGrpSpPr>
        <p:grpSpPr>
          <a:xfrm>
            <a:off x="448010" y="3965346"/>
            <a:ext cx="4162090" cy="477748"/>
            <a:chOff x="578028" y="1944180"/>
            <a:chExt cx="2209897" cy="1341946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B51A8067-8E01-4A26-CFB6-D7E83A2CA485}"/>
                </a:ext>
              </a:extLst>
            </p:cNvPr>
            <p:cNvSpPr/>
            <p:nvPr/>
          </p:nvSpPr>
          <p:spPr>
            <a:xfrm>
              <a:off x="610319" y="1944180"/>
              <a:ext cx="2113831" cy="1341946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b="1" dirty="0">
                <a:solidFill>
                  <a:srgbClr val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0E9C473-6303-A383-6829-A4DDBF7011F2}"/>
                </a:ext>
              </a:extLst>
            </p:cNvPr>
            <p:cNvSpPr/>
            <p:nvPr/>
          </p:nvSpPr>
          <p:spPr>
            <a:xfrm>
              <a:off x="578028" y="1988985"/>
              <a:ext cx="2209897" cy="103741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b="0" i="0" dirty="0">
                  <a:solidFill>
                    <a:srgbClr val="374151"/>
                  </a:solidFill>
                  <a:effectLst/>
                  <a:latin typeface="Söhne"/>
                </a:rPr>
                <a:t>Incidents During Maintenance (8.33%)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E51C8FA-12E0-DD34-2558-FAB73333BF42}"/>
              </a:ext>
            </a:extLst>
          </p:cNvPr>
          <p:cNvGrpSpPr/>
          <p:nvPr/>
        </p:nvGrpSpPr>
        <p:grpSpPr>
          <a:xfrm>
            <a:off x="476698" y="4588001"/>
            <a:ext cx="4131103" cy="477748"/>
            <a:chOff x="578028" y="1944180"/>
            <a:chExt cx="2209897" cy="1341946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A90DE0B-E6B3-AE36-E0A3-FB9EC87485CE}"/>
                </a:ext>
              </a:extLst>
            </p:cNvPr>
            <p:cNvSpPr/>
            <p:nvPr/>
          </p:nvSpPr>
          <p:spPr>
            <a:xfrm>
              <a:off x="610319" y="1944180"/>
              <a:ext cx="2113831" cy="1341946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b="1" dirty="0">
                <a:solidFill>
                  <a:srgbClr val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48A7CA0-096B-9E5B-3422-05717598A8F4}"/>
                </a:ext>
              </a:extLst>
            </p:cNvPr>
            <p:cNvSpPr/>
            <p:nvPr/>
          </p:nvSpPr>
          <p:spPr>
            <a:xfrm>
              <a:off x="578028" y="1988985"/>
              <a:ext cx="2209897" cy="103741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b="0" i="0" dirty="0">
                  <a:solidFill>
                    <a:srgbClr val="374151"/>
                  </a:solidFill>
                  <a:effectLst/>
                  <a:latin typeface="Söhne"/>
                </a:rPr>
                <a:t>External Factors (8.33%)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BF60687-7F2E-2D98-8EF2-5DB75B118B41}"/>
              </a:ext>
            </a:extLst>
          </p:cNvPr>
          <p:cNvGrpSpPr/>
          <p:nvPr/>
        </p:nvGrpSpPr>
        <p:grpSpPr>
          <a:xfrm>
            <a:off x="448009" y="5239383"/>
            <a:ext cx="4188479" cy="939282"/>
            <a:chOff x="578028" y="1944177"/>
            <a:chExt cx="2209897" cy="2638349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8A19AABB-1851-0B0F-9951-F3ACF8997DAE}"/>
                </a:ext>
              </a:extLst>
            </p:cNvPr>
            <p:cNvSpPr/>
            <p:nvPr/>
          </p:nvSpPr>
          <p:spPr>
            <a:xfrm>
              <a:off x="610319" y="1944177"/>
              <a:ext cx="2113831" cy="2563163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b="1" dirty="0">
                <a:solidFill>
                  <a:srgbClr val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319D94A-87CB-0793-54D2-60FAEBBB586A}"/>
                </a:ext>
              </a:extLst>
            </p:cNvPr>
            <p:cNvSpPr/>
            <p:nvPr/>
          </p:nvSpPr>
          <p:spPr>
            <a:xfrm>
              <a:off x="578028" y="1988985"/>
              <a:ext cx="2209897" cy="259354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en-GB" b="0" i="0" dirty="0">
                  <a:solidFill>
                    <a:srgbClr val="374151"/>
                  </a:solidFill>
                  <a:effectLst/>
                  <a:latin typeface="Söhne"/>
                </a:rPr>
                <a:t>Less Common Causes (2.08% to 4.17%): Power Overload, Animal Damage, Technical Faults, and Transformer Failures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396A184-A2E6-556C-4EF9-E5A6D4360DCE}"/>
              </a:ext>
            </a:extLst>
          </p:cNvPr>
          <p:cNvGrpSpPr/>
          <p:nvPr/>
        </p:nvGrpSpPr>
        <p:grpSpPr>
          <a:xfrm>
            <a:off x="6858220" y="1388515"/>
            <a:ext cx="4190778" cy="477748"/>
            <a:chOff x="576815" y="1944180"/>
            <a:chExt cx="2211110" cy="1341946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98467E98-DC37-E817-12AF-ED43374FF055}"/>
                </a:ext>
              </a:extLst>
            </p:cNvPr>
            <p:cNvSpPr/>
            <p:nvPr/>
          </p:nvSpPr>
          <p:spPr>
            <a:xfrm>
              <a:off x="610319" y="1944180"/>
              <a:ext cx="2113831" cy="1341946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b="1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CF69D0A-C649-3625-2E73-3E621BF09AB0}"/>
                </a:ext>
              </a:extLst>
            </p:cNvPr>
            <p:cNvSpPr/>
            <p:nvPr/>
          </p:nvSpPr>
          <p:spPr>
            <a:xfrm>
              <a:off x="576815" y="1988985"/>
              <a:ext cx="2211110" cy="99419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700" b="0" i="0" dirty="0">
                  <a:solidFill>
                    <a:srgbClr val="FF0000"/>
                  </a:solidFill>
                  <a:effectLst/>
                  <a:latin typeface="Söhne"/>
                </a:rPr>
                <a:t>Vulnerability to Natural Electrical Discharges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5427937-CB7D-6E1F-B452-D836E538BE6F}"/>
              </a:ext>
            </a:extLst>
          </p:cNvPr>
          <p:cNvGrpSpPr/>
          <p:nvPr/>
        </p:nvGrpSpPr>
        <p:grpSpPr>
          <a:xfrm>
            <a:off x="6860521" y="2001180"/>
            <a:ext cx="4188479" cy="477748"/>
            <a:chOff x="578028" y="1944180"/>
            <a:chExt cx="2209897" cy="1341946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31C7CB6D-4D21-B32C-FBA4-C1B85A1419CE}"/>
                </a:ext>
              </a:extLst>
            </p:cNvPr>
            <p:cNvSpPr/>
            <p:nvPr/>
          </p:nvSpPr>
          <p:spPr>
            <a:xfrm>
              <a:off x="610319" y="1944180"/>
              <a:ext cx="2113831" cy="1341946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b="1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00C9FCC-C23E-639C-3B47-A9D12CE50019}"/>
                </a:ext>
              </a:extLst>
            </p:cNvPr>
            <p:cNvSpPr/>
            <p:nvPr/>
          </p:nvSpPr>
          <p:spPr>
            <a:xfrm>
              <a:off x="578028" y="1988985"/>
              <a:ext cx="2209897" cy="103741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b="0" i="0" dirty="0">
                  <a:solidFill>
                    <a:srgbClr val="FF0000"/>
                  </a:solidFill>
                  <a:effectLst/>
                  <a:latin typeface="Söhne"/>
                </a:rPr>
                <a:t>Maintenance and Inspection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DEBF031-77FB-4868-A2C5-33AAA5414701}"/>
              </a:ext>
            </a:extLst>
          </p:cNvPr>
          <p:cNvGrpSpPr/>
          <p:nvPr/>
        </p:nvGrpSpPr>
        <p:grpSpPr>
          <a:xfrm>
            <a:off x="6858221" y="2620745"/>
            <a:ext cx="4188480" cy="477748"/>
            <a:chOff x="578028" y="1944180"/>
            <a:chExt cx="2209897" cy="1341946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31B0CBD-4C77-0229-376E-2F05F45A389E}"/>
                </a:ext>
              </a:extLst>
            </p:cNvPr>
            <p:cNvSpPr/>
            <p:nvPr/>
          </p:nvSpPr>
          <p:spPr>
            <a:xfrm>
              <a:off x="610319" y="1944180"/>
              <a:ext cx="2113831" cy="1341946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b="1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9A9407F-8350-AF57-C31E-4A6E8ED5E69A}"/>
                </a:ext>
              </a:extLst>
            </p:cNvPr>
            <p:cNvSpPr/>
            <p:nvPr/>
          </p:nvSpPr>
          <p:spPr>
            <a:xfrm>
              <a:off x="578028" y="1988985"/>
              <a:ext cx="2209897" cy="103741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b="0" i="0" dirty="0">
                  <a:solidFill>
                    <a:srgbClr val="FF0000"/>
                  </a:solidFill>
                  <a:effectLst/>
                  <a:latin typeface="Söhne"/>
                </a:rPr>
                <a:t>Robust Reporting Systems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C149730-A912-65E3-F8D5-918C2EF83944}"/>
              </a:ext>
            </a:extLst>
          </p:cNvPr>
          <p:cNvGrpSpPr/>
          <p:nvPr/>
        </p:nvGrpSpPr>
        <p:grpSpPr>
          <a:xfrm>
            <a:off x="6855924" y="3274973"/>
            <a:ext cx="4190777" cy="477748"/>
            <a:chOff x="578028" y="1944180"/>
            <a:chExt cx="2209897" cy="1341946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4B9340B1-08F7-F65B-3346-629DDC902A25}"/>
                </a:ext>
              </a:extLst>
            </p:cNvPr>
            <p:cNvSpPr/>
            <p:nvPr/>
          </p:nvSpPr>
          <p:spPr>
            <a:xfrm>
              <a:off x="610319" y="1944180"/>
              <a:ext cx="2113831" cy="1341946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b="1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25FE04B-4E7D-6A7E-783A-03178B673F5E}"/>
                </a:ext>
              </a:extLst>
            </p:cNvPr>
            <p:cNvSpPr/>
            <p:nvPr/>
          </p:nvSpPr>
          <p:spPr>
            <a:xfrm>
              <a:off x="578028" y="1988985"/>
              <a:ext cx="2209897" cy="103741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b="0" i="0" dirty="0">
                  <a:solidFill>
                    <a:srgbClr val="FF0000"/>
                  </a:solidFill>
                  <a:effectLst/>
                  <a:latin typeface="Söhne"/>
                </a:rPr>
                <a:t>Robust Design and Maintenance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1588A94-A153-AB80-A8FB-E13426D7734F}"/>
              </a:ext>
            </a:extLst>
          </p:cNvPr>
          <p:cNvGrpSpPr/>
          <p:nvPr/>
        </p:nvGrpSpPr>
        <p:grpSpPr>
          <a:xfrm>
            <a:off x="6915598" y="3898671"/>
            <a:ext cx="4133401" cy="477748"/>
            <a:chOff x="578028" y="1944180"/>
            <a:chExt cx="2209897" cy="1341946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8456BA70-71BF-FBDB-7C99-C2088D44D3A0}"/>
                </a:ext>
              </a:extLst>
            </p:cNvPr>
            <p:cNvSpPr/>
            <p:nvPr/>
          </p:nvSpPr>
          <p:spPr>
            <a:xfrm>
              <a:off x="610319" y="1944180"/>
              <a:ext cx="2113831" cy="1341946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b="1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206DE6E-6688-2D0E-CCCB-475249E37A8D}"/>
                </a:ext>
              </a:extLst>
            </p:cNvPr>
            <p:cNvSpPr/>
            <p:nvPr/>
          </p:nvSpPr>
          <p:spPr>
            <a:xfrm>
              <a:off x="578028" y="1988985"/>
              <a:ext cx="2209897" cy="103741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b="0" i="0" dirty="0">
                  <a:solidFill>
                    <a:srgbClr val="FF0000"/>
                  </a:solidFill>
                  <a:effectLst/>
                  <a:latin typeface="Söhne"/>
                </a:rPr>
                <a:t>Prioritizing Safety Procedures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FC7B131-32CF-B9EB-9B4F-F40EBF62216D}"/>
              </a:ext>
            </a:extLst>
          </p:cNvPr>
          <p:cNvGrpSpPr/>
          <p:nvPr/>
        </p:nvGrpSpPr>
        <p:grpSpPr>
          <a:xfrm>
            <a:off x="6915598" y="4521326"/>
            <a:ext cx="4131103" cy="477748"/>
            <a:chOff x="578028" y="1944180"/>
            <a:chExt cx="2209897" cy="1341946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0A58F205-A3AB-E3D7-959F-06664329592D}"/>
                </a:ext>
              </a:extLst>
            </p:cNvPr>
            <p:cNvSpPr/>
            <p:nvPr/>
          </p:nvSpPr>
          <p:spPr>
            <a:xfrm>
              <a:off x="610319" y="1944180"/>
              <a:ext cx="2113831" cy="1341946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b="1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3905C09-7CE1-9D69-E4B7-441ECD0CF810}"/>
                </a:ext>
              </a:extLst>
            </p:cNvPr>
            <p:cNvSpPr/>
            <p:nvPr/>
          </p:nvSpPr>
          <p:spPr>
            <a:xfrm>
              <a:off x="578028" y="1988985"/>
              <a:ext cx="2209897" cy="1037417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b="0" i="0" dirty="0">
                  <a:solidFill>
                    <a:srgbClr val="FF0000"/>
                  </a:solidFill>
                  <a:effectLst/>
                  <a:latin typeface="Söhne"/>
                </a:rPr>
                <a:t>Fulfil Risk Mitigation Requirements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678CD3D-B5B6-187C-8217-5DC54F430F83}"/>
              </a:ext>
            </a:extLst>
          </p:cNvPr>
          <p:cNvGrpSpPr/>
          <p:nvPr/>
        </p:nvGrpSpPr>
        <p:grpSpPr>
          <a:xfrm>
            <a:off x="6886909" y="5172708"/>
            <a:ext cx="4188479" cy="912515"/>
            <a:chOff x="578028" y="1944177"/>
            <a:chExt cx="2209897" cy="2563163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C1DB7222-7681-E94D-A5F0-2A6E197FED9D}"/>
                </a:ext>
              </a:extLst>
            </p:cNvPr>
            <p:cNvSpPr/>
            <p:nvPr/>
          </p:nvSpPr>
          <p:spPr>
            <a:xfrm>
              <a:off x="610319" y="1944177"/>
              <a:ext cx="2113831" cy="2563163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b="1" dirty="0">
                <a:solidFill>
                  <a:srgbClr val="FF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A618909-C459-B6B1-B775-C5BBCF77335C}"/>
                </a:ext>
              </a:extLst>
            </p:cNvPr>
            <p:cNvSpPr/>
            <p:nvPr/>
          </p:nvSpPr>
          <p:spPr>
            <a:xfrm>
              <a:off x="578028" y="2114604"/>
              <a:ext cx="2209897" cy="181547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b="0" i="0" dirty="0">
                  <a:solidFill>
                    <a:srgbClr val="FF0000"/>
                  </a:solidFill>
                  <a:effectLst/>
                  <a:latin typeface="Söhne"/>
                </a:rPr>
                <a:t>Fulfil Risk Mitigation Requirements for less predicted scenarios</a:t>
              </a:r>
            </a:p>
          </p:txBody>
        </p:sp>
      </p:grpSp>
      <p:sp>
        <p:nvSpPr>
          <p:cNvPr id="53" name="Arrow: Left-Right 52">
            <a:extLst>
              <a:ext uri="{FF2B5EF4-FFF2-40B4-BE49-F238E27FC236}">
                <a16:creationId xmlns:a16="http://schemas.microsoft.com/office/drawing/2014/main" id="{F27F2A90-4696-3A0E-99FE-DFB45E6E032C}"/>
              </a:ext>
            </a:extLst>
          </p:cNvPr>
          <p:cNvSpPr/>
          <p:nvPr/>
        </p:nvSpPr>
        <p:spPr>
          <a:xfrm>
            <a:off x="4936067" y="1555647"/>
            <a:ext cx="1617133" cy="284826"/>
          </a:xfrm>
          <a:prstGeom prst="leftRigh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Arrow: Left-Right 53">
            <a:extLst>
              <a:ext uri="{FF2B5EF4-FFF2-40B4-BE49-F238E27FC236}">
                <a16:creationId xmlns:a16="http://schemas.microsoft.com/office/drawing/2014/main" id="{6AD4DBCE-7FDB-94EB-D9C9-CF5B0697E498}"/>
              </a:ext>
            </a:extLst>
          </p:cNvPr>
          <p:cNvSpPr/>
          <p:nvPr/>
        </p:nvSpPr>
        <p:spPr>
          <a:xfrm>
            <a:off x="4957345" y="2126059"/>
            <a:ext cx="1617133" cy="284826"/>
          </a:xfrm>
          <a:prstGeom prst="leftRigh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Arrow: Left-Right 54">
            <a:extLst>
              <a:ext uri="{FF2B5EF4-FFF2-40B4-BE49-F238E27FC236}">
                <a16:creationId xmlns:a16="http://schemas.microsoft.com/office/drawing/2014/main" id="{99B6A997-8917-CD06-0C95-759E5B034632}"/>
              </a:ext>
            </a:extLst>
          </p:cNvPr>
          <p:cNvSpPr/>
          <p:nvPr/>
        </p:nvSpPr>
        <p:spPr>
          <a:xfrm>
            <a:off x="4900627" y="2783881"/>
            <a:ext cx="1617133" cy="284826"/>
          </a:xfrm>
          <a:prstGeom prst="leftRigh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Arrow: Left-Right 55">
            <a:extLst>
              <a:ext uri="{FF2B5EF4-FFF2-40B4-BE49-F238E27FC236}">
                <a16:creationId xmlns:a16="http://schemas.microsoft.com/office/drawing/2014/main" id="{8BE0EFA1-BD0D-2B0D-9EFB-E7C7E96DA3EB}"/>
              </a:ext>
            </a:extLst>
          </p:cNvPr>
          <p:cNvSpPr/>
          <p:nvPr/>
        </p:nvSpPr>
        <p:spPr>
          <a:xfrm>
            <a:off x="4900627" y="3399852"/>
            <a:ext cx="1617133" cy="284826"/>
          </a:xfrm>
          <a:prstGeom prst="leftRigh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Arrow: Left-Right 56">
            <a:extLst>
              <a:ext uri="{FF2B5EF4-FFF2-40B4-BE49-F238E27FC236}">
                <a16:creationId xmlns:a16="http://schemas.microsoft.com/office/drawing/2014/main" id="{C7E895FE-A07A-7920-66DD-97947902480F}"/>
              </a:ext>
            </a:extLst>
          </p:cNvPr>
          <p:cNvSpPr/>
          <p:nvPr/>
        </p:nvSpPr>
        <p:spPr>
          <a:xfrm>
            <a:off x="4894226" y="4061807"/>
            <a:ext cx="1617133" cy="284826"/>
          </a:xfrm>
          <a:prstGeom prst="leftRigh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Arrow: Left-Right 57">
            <a:extLst>
              <a:ext uri="{FF2B5EF4-FFF2-40B4-BE49-F238E27FC236}">
                <a16:creationId xmlns:a16="http://schemas.microsoft.com/office/drawing/2014/main" id="{F3970CAB-A4B2-96A8-AAC7-A922F07BAABD}"/>
              </a:ext>
            </a:extLst>
          </p:cNvPr>
          <p:cNvSpPr/>
          <p:nvPr/>
        </p:nvSpPr>
        <p:spPr>
          <a:xfrm>
            <a:off x="4894226" y="4714248"/>
            <a:ext cx="1617133" cy="284826"/>
          </a:xfrm>
          <a:prstGeom prst="leftRigh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Arrow: Left-Right 58">
            <a:extLst>
              <a:ext uri="{FF2B5EF4-FFF2-40B4-BE49-F238E27FC236}">
                <a16:creationId xmlns:a16="http://schemas.microsoft.com/office/drawing/2014/main" id="{D0F9DFEB-4FAD-D4FE-5FCE-323CBBD274D9}"/>
              </a:ext>
            </a:extLst>
          </p:cNvPr>
          <p:cNvSpPr/>
          <p:nvPr/>
        </p:nvSpPr>
        <p:spPr>
          <a:xfrm>
            <a:off x="4920109" y="5486552"/>
            <a:ext cx="1617133" cy="284826"/>
          </a:xfrm>
          <a:prstGeom prst="leftRigh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658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F4F31-F655-27CF-BFF6-EA917FB0C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18342" y="2017433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1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IChemE Hazards 33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EA782E-4FFA-FF01-D70E-0580C9136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954854E-1B22-401C-B4EE-1698A89C07E3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CCC26D-31EF-1EBF-99A7-824D433A1532}"/>
              </a:ext>
            </a:extLst>
          </p:cNvPr>
          <p:cNvSpPr txBox="1"/>
          <p:nvPr/>
        </p:nvSpPr>
        <p:spPr>
          <a:xfrm>
            <a:off x="8074400" y="5883830"/>
            <a:ext cx="41176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Figure 4- </a:t>
            </a:r>
            <a:r>
              <a:rPr lang="en-GB" sz="1100" dirty="0">
                <a:latin typeface="Times New Roman" panose="02020603050405020304" pitchFamily="18" charset="0"/>
                <a:cs typeface="Arial" panose="020B0604020202020204" pitchFamily="34" charset="0"/>
              </a:rPr>
              <a:t>Photograph showing blade damage due to Typhoon Usagi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88EB4B-C05A-C3AD-6936-D8106BA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359999"/>
            <a:ext cx="10338524" cy="720000"/>
          </a:xfrm>
        </p:spPr>
        <p:txBody>
          <a:bodyPr/>
          <a:lstStyle/>
          <a:p>
            <a:r>
              <a:rPr lang="en-GB" b="1" i="0" dirty="0">
                <a:effectLst/>
                <a:latin typeface="Söhne"/>
              </a:rPr>
              <a:t>Data Analysis: Brands and Manufacturers</a:t>
            </a:r>
            <a:br>
              <a:rPr lang="en-GB" sz="2800" dirty="0"/>
            </a:br>
            <a:endParaRPr lang="de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A22950-7A11-A157-A26A-A74990A70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21" y="937075"/>
            <a:ext cx="7866213" cy="27915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2B9495-D6AC-0E81-5CE1-1FCCF9F0748F}"/>
              </a:ext>
            </a:extLst>
          </p:cNvPr>
          <p:cNvSpPr txBox="1"/>
          <p:nvPr/>
        </p:nvSpPr>
        <p:spPr>
          <a:xfrm>
            <a:off x="720001" y="3922976"/>
            <a:ext cx="80556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GB" b="0" i="0" dirty="0">
                <a:solidFill>
                  <a:srgbClr val="FF0000"/>
                </a:solidFill>
                <a:effectLst/>
                <a:latin typeface="Söhne"/>
              </a:rPr>
              <a:t>Primary cause: </a:t>
            </a: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Extreme Wind Conditions (55%)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GB" b="0" i="0" dirty="0">
                <a:solidFill>
                  <a:srgbClr val="FF0000"/>
                </a:solidFill>
                <a:effectLst/>
                <a:latin typeface="Söhne"/>
              </a:rPr>
              <a:t>Secondary Causes </a:t>
            </a: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(6% to 8% each): Blade Failure, Fire, Bolt Failure, Fatigue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 </a:t>
            </a:r>
            <a:r>
              <a:rPr lang="en-GB" b="0" i="0" dirty="0">
                <a:solidFill>
                  <a:srgbClr val="FF0000"/>
                </a:solidFill>
                <a:effectLst/>
                <a:latin typeface="Söhne"/>
              </a:rPr>
              <a:t>Third Most Prevalent Causes </a:t>
            </a: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(5% each): Brake Failure, Lightning, Faulty Construction</a:t>
            </a:r>
          </a:p>
        </p:txBody>
      </p:sp>
      <p:pic>
        <p:nvPicPr>
          <p:cNvPr id="1026" name="Picture 2" descr="Post-mortem study on structural failure of a wind farm impacted by super  typhoon Usagi">
            <a:extLst>
              <a:ext uri="{FF2B5EF4-FFF2-40B4-BE49-F238E27FC236}">
                <a16:creationId xmlns:a16="http://schemas.microsoft.com/office/drawing/2014/main" id="{47F462F2-DE59-A190-0A6F-BC772AEA8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098" y="1286999"/>
            <a:ext cx="3561250" cy="182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tmosphere 13 00451 g003 550">
            <a:extLst>
              <a:ext uri="{FF2B5EF4-FFF2-40B4-BE49-F238E27FC236}">
                <a16:creationId xmlns:a16="http://schemas.microsoft.com/office/drawing/2014/main" id="{C36B1B4A-FC46-BC05-6FD7-DCF533DFA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835" y="3154565"/>
            <a:ext cx="3713666" cy="268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796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F4F31-F655-27CF-BFF6-EA917FB0C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18342" y="2017433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1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IChemE Hazards 33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EA782E-4FFA-FF01-D70E-0580C9136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954854E-1B22-401C-B4EE-1698A89C07E3}" type="slidenum">
              <a:rPr lang="en-US" sz="1100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88EB4B-C05A-C3AD-6936-D8106BA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359999"/>
            <a:ext cx="10338524" cy="720000"/>
          </a:xfrm>
        </p:spPr>
        <p:txBody>
          <a:bodyPr/>
          <a:lstStyle/>
          <a:p>
            <a:r>
              <a:rPr lang="en-GB" b="1" i="0">
                <a:effectLst/>
                <a:latin typeface="Söhne"/>
              </a:rPr>
              <a:t>Data Analysis: Brands and Manufacturers</a:t>
            </a:r>
            <a:br>
              <a:rPr lang="en-GB" sz="2800"/>
            </a:br>
            <a:endParaRPr lang="de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2494CF-A192-2E3F-2FE0-FF585FD26F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4" r="2921" b="3555"/>
          <a:stretch/>
        </p:blipFill>
        <p:spPr>
          <a:xfrm>
            <a:off x="6029029" y="1540707"/>
            <a:ext cx="5952160" cy="41148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DAF6078-60FB-C3C3-5A77-011B10C21643}"/>
              </a:ext>
            </a:extLst>
          </p:cNvPr>
          <p:cNvSpPr txBox="1"/>
          <p:nvPr/>
        </p:nvSpPr>
        <p:spPr>
          <a:xfrm>
            <a:off x="210811" y="1889948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374151"/>
                </a:solidFill>
                <a:effectLst/>
                <a:latin typeface="Söhne"/>
              </a:rPr>
              <a:t> Leading Wind Turbine Manufacturers in North America: Vestas, Gamesa, and GE Energy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374151"/>
                </a:solidFill>
                <a:effectLst/>
                <a:latin typeface="Söhne"/>
              </a:rPr>
              <a:t> Leading Manufacturers in European Wind Energy: Vestas, Enercon, and Gamesa</a:t>
            </a:r>
          </a:p>
          <a:p>
            <a:pPr algn="l"/>
            <a:endParaRPr lang="en-GB" b="0" i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374151"/>
                </a:solidFill>
                <a:effectLst/>
                <a:latin typeface="Söhne"/>
              </a:rPr>
              <a:t> Diverse Manufacturer Dataset in Europe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374151"/>
                </a:solidFill>
                <a:effectLst/>
                <a:latin typeface="Söhne"/>
              </a:rPr>
              <a:t> Collective Impact of Incidents in Europe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374151"/>
                </a:solidFill>
                <a:effectLst/>
                <a:latin typeface="Söhne"/>
              </a:rPr>
              <a:t> The Need for In-Depth Analysis and Enhanced Safety in Europe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374151"/>
                </a:solidFill>
                <a:effectLst/>
                <a:latin typeface="Söhne"/>
              </a:rPr>
              <a:t>Importance of Comprehensive Data Collection and Investigations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>
                <a:solidFill>
                  <a:srgbClr val="374151"/>
                </a:solidFill>
                <a:effectLst/>
                <a:latin typeface="Söhne"/>
              </a:rPr>
              <a:t>Standardized Reporting Practices to Minimize Risks</a:t>
            </a:r>
            <a:endParaRPr lang="en-GB" b="0" i="0" dirty="0">
              <a:solidFill>
                <a:srgbClr val="374151"/>
              </a:solidFill>
              <a:effectLst/>
              <a:latin typeface="Söhne"/>
            </a:endParaRPr>
          </a:p>
        </p:txBody>
      </p:sp>
    </p:spTree>
    <p:extLst>
      <p:ext uri="{BB962C8B-B14F-4D97-AF65-F5344CB8AC3E}">
        <p14:creationId xmlns:p14="http://schemas.microsoft.com/office/powerpoint/2010/main" val="3832306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F4F31-F655-27CF-BFF6-EA917FB0C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18342" y="2017433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1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IChemE Hazards 33</a:t>
            </a:r>
            <a:endParaRPr lang="en-US" sz="1100" kern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EA782E-4FFA-FF01-D70E-0580C9136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954854E-1B22-401C-B4EE-1698A89C07E3}" type="slidenum">
              <a:rPr lang="en-US" sz="1100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88EB4B-C05A-C3AD-6936-D8106BA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359999"/>
            <a:ext cx="10338524" cy="720000"/>
          </a:xfrm>
        </p:spPr>
        <p:txBody>
          <a:bodyPr/>
          <a:lstStyle/>
          <a:p>
            <a:r>
              <a:rPr lang="en-GB" b="1" i="0" dirty="0">
                <a:effectLst/>
                <a:latin typeface="Söhne"/>
              </a:rPr>
              <a:t>Data Analysis: Wind Potential Analysis</a:t>
            </a:r>
            <a:br>
              <a:rPr lang="en-GB" sz="2800" dirty="0"/>
            </a:br>
            <a:endParaRPr lang="de-D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AF6078-60FB-C3C3-5A77-011B10C21643}"/>
              </a:ext>
            </a:extLst>
          </p:cNvPr>
          <p:cNvSpPr txBox="1"/>
          <p:nvPr/>
        </p:nvSpPr>
        <p:spPr>
          <a:xfrm>
            <a:off x="239058" y="1818379"/>
            <a:ext cx="6096000" cy="4108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 Correlation Between Wind Potential and Fire Incidents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 Identifying the 2,000 kW Category as Having the Highest Incidents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 Prevalent Capacities in North America: 1500 kW and 1650 kW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 Frequent Capacities in Europe: 1500 kW and 1800 kW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 Acknowledging Reporting Variations in European Countries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 Need for Detailed Examination by Incident Type and Location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 Higher-Capacity Turbines May Have Different Risk Factors and Safety Protocols</a:t>
            </a:r>
          </a:p>
          <a:p>
            <a:pPr algn="l"/>
            <a:endParaRPr lang="en-GB" b="0" i="0" dirty="0">
              <a:solidFill>
                <a:srgbClr val="374151"/>
              </a:solidFill>
              <a:effectLst/>
              <a:latin typeface="Söhne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BED05-402F-E3BD-C518-DE6C9D0E0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782" y="1818379"/>
            <a:ext cx="5076825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90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96D0-55A1-7685-21B3-E99BB95CD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B384C8-8A18-296C-DAF4-BE536D70E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14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103DF-0AF2-06B1-F2DA-808757993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IChemE Hazards 33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3C1F38A-DDCA-53E4-D77A-E663F7087E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5084484"/>
              </p:ext>
            </p:extLst>
          </p:nvPr>
        </p:nvGraphicFramePr>
        <p:xfrm>
          <a:off x="683568" y="872387"/>
          <a:ext cx="10924232" cy="975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6E32839-01C8-98D5-8F38-88591E7C7B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7126047"/>
              </p:ext>
            </p:extLst>
          </p:nvPr>
        </p:nvGraphicFramePr>
        <p:xfrm>
          <a:off x="683568" y="2133600"/>
          <a:ext cx="10924232" cy="3631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6747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96D0-55A1-7685-21B3-E99BB95CD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B384C8-8A18-296C-DAF4-BE536D70E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15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103DF-0AF2-06B1-F2DA-808757993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IChemE Hazards 33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3C1F38A-DDCA-53E4-D77A-E663F7087E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1558021"/>
              </p:ext>
            </p:extLst>
          </p:nvPr>
        </p:nvGraphicFramePr>
        <p:xfrm>
          <a:off x="683568" y="872387"/>
          <a:ext cx="10924232" cy="975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6E32839-01C8-98D5-8F38-88591E7C7B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5409095"/>
              </p:ext>
            </p:extLst>
          </p:nvPr>
        </p:nvGraphicFramePr>
        <p:xfrm>
          <a:off x="683568" y="2133600"/>
          <a:ext cx="10924232" cy="3631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01686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96D0-55A1-7685-21B3-E99BB95CD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B384C8-8A18-296C-DAF4-BE536D70E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16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103DF-0AF2-06B1-F2DA-808757993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IChemE Hazards 33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3C1F38A-DDCA-53E4-D77A-E663F7087E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7503317"/>
              </p:ext>
            </p:extLst>
          </p:nvPr>
        </p:nvGraphicFramePr>
        <p:xfrm>
          <a:off x="683568" y="872387"/>
          <a:ext cx="10924232" cy="975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6E32839-01C8-98D5-8F38-88591E7C7B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690637"/>
              </p:ext>
            </p:extLst>
          </p:nvPr>
        </p:nvGraphicFramePr>
        <p:xfrm>
          <a:off x="683568" y="2133600"/>
          <a:ext cx="10924232" cy="3631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8638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96D0-55A1-7685-21B3-E99BB95CD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B384C8-8A18-296C-DAF4-BE536D70E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103DF-0AF2-06B1-F2DA-808757993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IChemE Hazards 33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3C1F38A-DDCA-53E4-D77A-E663F7087E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4496077"/>
              </p:ext>
            </p:extLst>
          </p:nvPr>
        </p:nvGraphicFramePr>
        <p:xfrm>
          <a:off x="683568" y="872387"/>
          <a:ext cx="10924232" cy="975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6E32839-01C8-98D5-8F38-88591E7C7B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1798074"/>
              </p:ext>
            </p:extLst>
          </p:nvPr>
        </p:nvGraphicFramePr>
        <p:xfrm>
          <a:off x="683568" y="2133600"/>
          <a:ext cx="10924232" cy="3631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6234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924C76-E87A-D8F1-F97E-2F03070F5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563D62-9C9A-CA1D-CB53-630372AF5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IChemE Hazards 33</a:t>
            </a:r>
            <a:endParaRPr lang="en-US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19573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DB7CBC-63FB-C360-9305-01F016388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IChemE Hazards 33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EC92B9-4DE6-040D-5951-A295DA2FC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087E983-34D4-C6AC-90EE-7AB9F6C80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980" y="1110874"/>
            <a:ext cx="2392714" cy="387798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48F10F35-8E8B-25B8-31A4-7B20CAC7DA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5146307"/>
              </p:ext>
            </p:extLst>
          </p:nvPr>
        </p:nvGraphicFramePr>
        <p:xfrm>
          <a:off x="4061146" y="947549"/>
          <a:ext cx="4536504" cy="4962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52333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68E8FD5-74AD-103A-EE77-A0129B44C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822BF1-1001-592B-62E1-70E72C2AD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3F5E5-ACA8-9818-91D4-AC822082E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IChemE Hazards 33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52497E-81AA-4256-D77C-89B01F4ED5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44" y="1059581"/>
            <a:ext cx="9861806" cy="4659703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07EB75-66CF-3F63-8F7B-6429B88A7000}"/>
              </a:ext>
            </a:extLst>
          </p:cNvPr>
          <p:cNvSpPr txBox="1"/>
          <p:nvPr/>
        </p:nvSpPr>
        <p:spPr>
          <a:xfrm>
            <a:off x="4387988" y="5541660"/>
            <a:ext cx="3212023" cy="17762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r>
              <a:rPr lang="en-GB" sz="1050" i="1" dirty="0"/>
              <a:t>Source: UK Hydrogen Strategy, BEIS, 2021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44085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6="http://schemas.microsoft.com/office/drawing/2014/main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/>
          <p:nvPr/>
        </p:nvSpPr>
        <p:spPr>
          <a:xfrm>
            <a:off x="8196000" y="356174"/>
            <a:ext cx="3996000" cy="949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Rectangle 10"/>
          <p:cNvSpPr/>
          <p:nvPr/>
        </p:nvSpPr>
        <p:spPr>
          <a:xfrm>
            <a:off x="4095490" y="357952"/>
            <a:ext cx="3996000" cy="914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Rectangle 9"/>
          <p:cNvSpPr/>
          <p:nvPr/>
        </p:nvSpPr>
        <p:spPr>
          <a:xfrm>
            <a:off x="0" y="354395"/>
            <a:ext cx="3996000" cy="9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CA22AA-F562-4DFE-9F98-8250FFFD2CE8}" type="slidenum">
              <a:rPr lang="en-GB" smtClean="0"/>
              <a:pPr/>
              <a:t>4</a:t>
            </a:fld>
            <a:endParaRPr lang="en-US" sz="1000" dirty="0">
              <a:solidFill>
                <a:schemeClr val="accent1">
                  <a:lumMod val="5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967664" y="535724"/>
            <a:ext cx="8668084" cy="38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accent5">
                  <a:lumMod val="75000"/>
                </a:schemeClr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7" name="CuadroTexto 31">
            <a:extLst>
              <a:ext uri="{FF2B5EF4-FFF2-40B4-BE49-F238E27FC236}">
                <a16:creationId xmlns:a16="http://schemas.microsoft.com/office/drawing/2014/main" id="{490C3CD4-2343-407F-9E5F-67876BFCB2B9}"/>
              </a:ext>
            </a:extLst>
          </p:cNvPr>
          <p:cNvSpPr txBox="1"/>
          <p:nvPr/>
        </p:nvSpPr>
        <p:spPr>
          <a:xfrm>
            <a:off x="309910" y="1275770"/>
            <a:ext cx="1274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Overview</a:t>
            </a:r>
          </a:p>
        </p:txBody>
      </p:sp>
      <p:sp>
        <p:nvSpPr>
          <p:cNvPr id="38" name="Rectángulo 10">
            <a:extLst>
              <a:ext uri="{FF2B5EF4-FFF2-40B4-BE49-F238E27FC236}">
                <a16:creationId xmlns:a16="http://schemas.microsoft.com/office/drawing/2014/main" id="{33985973-8B06-4A10-BFDB-46862F18D73E}"/>
              </a:ext>
            </a:extLst>
          </p:cNvPr>
          <p:cNvSpPr/>
          <p:nvPr/>
        </p:nvSpPr>
        <p:spPr>
          <a:xfrm>
            <a:off x="0" y="520911"/>
            <a:ext cx="1748124" cy="583543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SCOPE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&amp; 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GOALS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4089B84-C2D5-4D79-B26D-CC4A66D9AA8F}"/>
              </a:ext>
            </a:extLst>
          </p:cNvPr>
          <p:cNvGrpSpPr/>
          <p:nvPr/>
        </p:nvGrpSpPr>
        <p:grpSpPr>
          <a:xfrm>
            <a:off x="2001579" y="1071792"/>
            <a:ext cx="7666706" cy="928161"/>
            <a:chOff x="4275899" y="713644"/>
            <a:chExt cx="7666706" cy="928161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14617F4-F759-4FAD-9CC9-D82A131AA47D}"/>
                </a:ext>
              </a:extLst>
            </p:cNvPr>
            <p:cNvSpPr/>
            <p:nvPr/>
          </p:nvSpPr>
          <p:spPr>
            <a:xfrm>
              <a:off x="4296408" y="713644"/>
              <a:ext cx="7585681" cy="914400"/>
            </a:xfrm>
            <a:prstGeom prst="roundRect">
              <a:avLst/>
            </a:prstGeom>
            <a:noFill/>
            <a:ln w="19050">
              <a:solidFill>
                <a:srgbClr val="A1311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GB" dirty="0">
                <a:solidFill>
                  <a:srgbClr val="2E495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pic>
          <p:nvPicPr>
            <p:cNvPr id="8" name="Graphic 7" descr="Target">
              <a:extLst>
                <a:ext uri="{FF2B5EF4-FFF2-40B4-BE49-F238E27FC236}">
                  <a16:creationId xmlns:a16="http://schemas.microsoft.com/office/drawing/2014/main" id="{C31D7374-DE77-48E7-AF41-F79F6826D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275899" y="727405"/>
              <a:ext cx="914400" cy="9144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B30782D-C75A-4228-8244-6A2479B145A6}"/>
                </a:ext>
              </a:extLst>
            </p:cNvPr>
            <p:cNvSpPr/>
            <p:nvPr/>
          </p:nvSpPr>
          <p:spPr>
            <a:xfrm>
              <a:off x="5172692" y="986178"/>
              <a:ext cx="676991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>
                  <a:solidFill>
                    <a:srgbClr val="2E495F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Scope</a:t>
              </a:r>
              <a:r>
                <a:rPr lang="es-ES" dirty="0">
                  <a:solidFill>
                    <a:srgbClr val="2E495F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: </a:t>
              </a:r>
              <a:r>
                <a:rPr lang="en-GB" dirty="0">
                  <a:solidFill>
                    <a:srgbClr val="2E495F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Historical Analysis of Wind Turbine Fire Incidents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AA9A2FC-9476-417B-A1FE-1EBF240B2273}"/>
              </a:ext>
            </a:extLst>
          </p:cNvPr>
          <p:cNvGrpSpPr/>
          <p:nvPr/>
        </p:nvGrpSpPr>
        <p:grpSpPr>
          <a:xfrm>
            <a:off x="1584874" y="2230915"/>
            <a:ext cx="8083411" cy="914400"/>
            <a:chOff x="3827481" y="3012934"/>
            <a:chExt cx="8083411" cy="914400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59FF8350-2C56-4A32-8EA9-4845D745359A}"/>
                </a:ext>
              </a:extLst>
            </p:cNvPr>
            <p:cNvSpPr/>
            <p:nvPr/>
          </p:nvSpPr>
          <p:spPr>
            <a:xfrm>
              <a:off x="5190299" y="3012934"/>
              <a:ext cx="6671280" cy="914400"/>
            </a:xfrm>
            <a:prstGeom prst="round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2E495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5BC4A26-1509-403D-B23E-B9D24C16F0DB}"/>
                </a:ext>
              </a:extLst>
            </p:cNvPr>
            <p:cNvGrpSpPr/>
            <p:nvPr/>
          </p:nvGrpSpPr>
          <p:grpSpPr>
            <a:xfrm>
              <a:off x="3827481" y="3091433"/>
              <a:ext cx="1703027" cy="711050"/>
              <a:chOff x="3929842" y="3254684"/>
              <a:chExt cx="1703027" cy="711050"/>
            </a:xfrm>
          </p:grpSpPr>
          <p:pic>
            <p:nvPicPr>
              <p:cNvPr id="19" name="Graphic 18" descr="Bullseye">
                <a:extLst>
                  <a:ext uri="{FF2B5EF4-FFF2-40B4-BE49-F238E27FC236}">
                    <a16:creationId xmlns:a16="http://schemas.microsoft.com/office/drawing/2014/main" id="{22337E83-A3B6-4CEA-88ED-69B8756355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510999" y="3254684"/>
                <a:ext cx="540711" cy="540711"/>
              </a:xfrm>
              <a:prstGeom prst="rect">
                <a:avLst/>
              </a:prstGeom>
            </p:spPr>
          </p:pic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F2FC4F1-D288-4E01-ACA4-76A5FB2A06E3}"/>
                  </a:ext>
                </a:extLst>
              </p:cNvPr>
              <p:cNvSpPr/>
              <p:nvPr/>
            </p:nvSpPr>
            <p:spPr>
              <a:xfrm>
                <a:off x="3929842" y="3688735"/>
                <a:ext cx="1703027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200" b="1" dirty="0">
                    <a:solidFill>
                      <a:srgbClr val="2E495F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Objective 1</a:t>
                </a:r>
                <a:endParaRPr lang="en-GB" sz="1200" dirty="0">
                  <a:solidFill>
                    <a:srgbClr val="2E495F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13CCB14-5AC9-4984-96AD-AAD440721EFC}"/>
                </a:ext>
              </a:extLst>
            </p:cNvPr>
            <p:cNvSpPr/>
            <p:nvPr/>
          </p:nvSpPr>
          <p:spPr>
            <a:xfrm>
              <a:off x="5239612" y="3291845"/>
              <a:ext cx="667128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GB" sz="1600" b="0" i="0" dirty="0">
                  <a:solidFill>
                    <a:srgbClr val="374151"/>
                  </a:solidFill>
                  <a:effectLst/>
                  <a:latin typeface="Segoe UI Semibold" panose="020B0702040204020203" pitchFamily="34" charset="0"/>
                  <a:cs typeface="Segoe UI Semibold" panose="020B0702040204020203" pitchFamily="34" charset="0"/>
                </a:rPr>
                <a:t>Uncovering reported and unreported wind turbine fire incidents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F3C1BBE-944A-41A4-868B-8613640A7347}"/>
              </a:ext>
            </a:extLst>
          </p:cNvPr>
          <p:cNvGrpSpPr/>
          <p:nvPr/>
        </p:nvGrpSpPr>
        <p:grpSpPr>
          <a:xfrm>
            <a:off x="1547817" y="3271718"/>
            <a:ext cx="8053918" cy="914400"/>
            <a:chOff x="3807660" y="4128881"/>
            <a:chExt cx="8053918" cy="91440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06620CBB-2C15-4BF5-B57F-6F1BE5A0A632}"/>
                </a:ext>
              </a:extLst>
            </p:cNvPr>
            <p:cNvSpPr/>
            <p:nvPr/>
          </p:nvSpPr>
          <p:spPr>
            <a:xfrm>
              <a:off x="5190298" y="4128881"/>
              <a:ext cx="6671280" cy="914400"/>
            </a:xfrm>
            <a:prstGeom prst="round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2E495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9EB48A5-F940-4B4B-ADF4-56891FD0E537}"/>
                </a:ext>
              </a:extLst>
            </p:cNvPr>
            <p:cNvGrpSpPr/>
            <p:nvPr/>
          </p:nvGrpSpPr>
          <p:grpSpPr>
            <a:xfrm>
              <a:off x="3807660" y="4229179"/>
              <a:ext cx="1703027" cy="711050"/>
              <a:chOff x="3929842" y="3254684"/>
              <a:chExt cx="1703027" cy="711050"/>
            </a:xfrm>
          </p:grpSpPr>
          <p:pic>
            <p:nvPicPr>
              <p:cNvPr id="35" name="Graphic 34" descr="Bullseye">
                <a:extLst>
                  <a:ext uri="{FF2B5EF4-FFF2-40B4-BE49-F238E27FC236}">
                    <a16:creationId xmlns:a16="http://schemas.microsoft.com/office/drawing/2014/main" id="{0C3B1DFE-C4BD-4C0E-95E4-4761BAA31F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510999" y="3254684"/>
                <a:ext cx="540711" cy="540711"/>
              </a:xfrm>
              <a:prstGeom prst="rect">
                <a:avLst/>
              </a:prstGeom>
            </p:spPr>
          </p:pic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51A471F-1E61-4EB6-AA44-55C2A6982213}"/>
                  </a:ext>
                </a:extLst>
              </p:cNvPr>
              <p:cNvSpPr/>
              <p:nvPr/>
            </p:nvSpPr>
            <p:spPr>
              <a:xfrm>
                <a:off x="3929842" y="3688735"/>
                <a:ext cx="1703027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200" b="1" dirty="0">
                    <a:solidFill>
                      <a:srgbClr val="2E495F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Objective 2</a:t>
                </a:r>
                <a:endParaRPr lang="en-GB" sz="1200" dirty="0">
                  <a:solidFill>
                    <a:srgbClr val="2E495F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A87AA11-F53A-42EE-B404-FBFE12D6D764}"/>
                </a:ext>
              </a:extLst>
            </p:cNvPr>
            <p:cNvSpPr/>
            <p:nvPr/>
          </p:nvSpPr>
          <p:spPr>
            <a:xfrm>
              <a:off x="5190295" y="4385749"/>
              <a:ext cx="667128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srgbClr val="37415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Investigating the Roots of Wind Turbine Fires	</a:t>
              </a:r>
              <a:endParaRPr lang="en-GB" sz="1600" dirty="0">
                <a:solidFill>
                  <a:srgbClr val="2E495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FD17CB0-D250-438E-A14A-BB8E522CD9E1}"/>
              </a:ext>
            </a:extLst>
          </p:cNvPr>
          <p:cNvGrpSpPr/>
          <p:nvPr/>
        </p:nvGrpSpPr>
        <p:grpSpPr>
          <a:xfrm>
            <a:off x="1565050" y="4280688"/>
            <a:ext cx="8072296" cy="914400"/>
            <a:chOff x="3807658" y="5244828"/>
            <a:chExt cx="8072296" cy="914400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B1138256-7EA7-4573-8A75-DF23CFF8E5EA}"/>
                </a:ext>
              </a:extLst>
            </p:cNvPr>
            <p:cNvSpPr/>
            <p:nvPr/>
          </p:nvSpPr>
          <p:spPr>
            <a:xfrm>
              <a:off x="5190297" y="5244828"/>
              <a:ext cx="6671280" cy="914400"/>
            </a:xfrm>
            <a:prstGeom prst="round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2E495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A426E4E7-F2C0-44F2-84C2-9CDB7B7599C7}"/>
                </a:ext>
              </a:extLst>
            </p:cNvPr>
            <p:cNvGrpSpPr/>
            <p:nvPr/>
          </p:nvGrpSpPr>
          <p:grpSpPr>
            <a:xfrm>
              <a:off x="3807658" y="5346503"/>
              <a:ext cx="1703027" cy="711050"/>
              <a:chOff x="3929842" y="3254684"/>
              <a:chExt cx="1703027" cy="711050"/>
            </a:xfrm>
          </p:grpSpPr>
          <p:pic>
            <p:nvPicPr>
              <p:cNvPr id="39" name="Graphic 38" descr="Bullseye">
                <a:extLst>
                  <a:ext uri="{FF2B5EF4-FFF2-40B4-BE49-F238E27FC236}">
                    <a16:creationId xmlns:a16="http://schemas.microsoft.com/office/drawing/2014/main" id="{E1761D40-321F-47F4-97A7-F5EA29F859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510999" y="3254684"/>
                <a:ext cx="540711" cy="540711"/>
              </a:xfrm>
              <a:prstGeom prst="rect">
                <a:avLst/>
              </a:prstGeom>
            </p:spPr>
          </p:pic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81BAEDA-0B17-4D8D-BF44-1FA0666FE5ED}"/>
                  </a:ext>
                </a:extLst>
              </p:cNvPr>
              <p:cNvSpPr/>
              <p:nvPr/>
            </p:nvSpPr>
            <p:spPr>
              <a:xfrm>
                <a:off x="3929842" y="3688735"/>
                <a:ext cx="1703027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200" b="1" dirty="0">
                    <a:solidFill>
                      <a:srgbClr val="2E495F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Objective 3</a:t>
                </a:r>
                <a:endParaRPr lang="en-GB" sz="1200" dirty="0">
                  <a:solidFill>
                    <a:srgbClr val="2E495F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446F718-854C-44FF-82FE-FF127A87D12A}"/>
                </a:ext>
              </a:extLst>
            </p:cNvPr>
            <p:cNvSpPr/>
            <p:nvPr/>
          </p:nvSpPr>
          <p:spPr>
            <a:xfrm>
              <a:off x="5208674" y="5507499"/>
              <a:ext cx="667128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b="0" i="0" dirty="0">
                  <a:solidFill>
                    <a:srgbClr val="374151"/>
                  </a:solidFill>
                  <a:effectLst/>
                  <a:latin typeface="Segoe UI Semibold" panose="020B0702040204020203" pitchFamily="34" charset="0"/>
                  <a:cs typeface="Segoe UI Semibold" panose="020B0702040204020203" pitchFamily="34" charset="0"/>
                </a:rPr>
                <a:t>Uncovering Hidden Risks for Advancing Safety in Wind Energy</a:t>
              </a:r>
              <a:endParaRPr lang="en-GB" sz="1600" dirty="0">
                <a:solidFill>
                  <a:srgbClr val="2E495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78ABD49-594A-68C1-F71F-0A483712C77B}"/>
              </a:ext>
            </a:extLst>
          </p:cNvPr>
          <p:cNvGrpSpPr/>
          <p:nvPr/>
        </p:nvGrpSpPr>
        <p:grpSpPr>
          <a:xfrm>
            <a:off x="1547814" y="5298866"/>
            <a:ext cx="8053919" cy="914400"/>
            <a:chOff x="3807658" y="5244828"/>
            <a:chExt cx="8053919" cy="91440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AF387BA-DFD6-C8ED-4750-713F1FA43B91}"/>
                </a:ext>
              </a:extLst>
            </p:cNvPr>
            <p:cNvSpPr/>
            <p:nvPr/>
          </p:nvSpPr>
          <p:spPr>
            <a:xfrm>
              <a:off x="5190297" y="5244828"/>
              <a:ext cx="6671280" cy="914400"/>
            </a:xfrm>
            <a:prstGeom prst="round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2E495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47EB91C-BF27-6E59-F01D-996CDAD6B163}"/>
                </a:ext>
              </a:extLst>
            </p:cNvPr>
            <p:cNvGrpSpPr/>
            <p:nvPr/>
          </p:nvGrpSpPr>
          <p:grpSpPr>
            <a:xfrm>
              <a:off x="3807658" y="5346503"/>
              <a:ext cx="1703027" cy="711050"/>
              <a:chOff x="3929842" y="3254684"/>
              <a:chExt cx="1703027" cy="711050"/>
            </a:xfrm>
          </p:grpSpPr>
          <p:pic>
            <p:nvPicPr>
              <p:cNvPr id="18" name="Graphic 17" descr="Bullseye">
                <a:extLst>
                  <a:ext uri="{FF2B5EF4-FFF2-40B4-BE49-F238E27FC236}">
                    <a16:creationId xmlns:a16="http://schemas.microsoft.com/office/drawing/2014/main" id="{6B054328-DC7B-0182-8C35-C3A0C380CA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510999" y="3254684"/>
                <a:ext cx="540711" cy="540711"/>
              </a:xfrm>
              <a:prstGeom prst="rect">
                <a:avLst/>
              </a:prstGeom>
            </p:spPr>
          </p:pic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44024B60-2737-9CF2-9620-1DDA7AB51A8F}"/>
                  </a:ext>
                </a:extLst>
              </p:cNvPr>
              <p:cNvSpPr/>
              <p:nvPr/>
            </p:nvSpPr>
            <p:spPr>
              <a:xfrm>
                <a:off x="3929842" y="3688735"/>
                <a:ext cx="1703027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200" b="1" dirty="0">
                    <a:solidFill>
                      <a:srgbClr val="2E495F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Objective 4</a:t>
                </a:r>
                <a:endParaRPr lang="en-GB" sz="1200" dirty="0">
                  <a:solidFill>
                    <a:srgbClr val="2E495F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1AA8C50-AAE5-5065-1699-0BA23D1F4CA7}"/>
                </a:ext>
              </a:extLst>
            </p:cNvPr>
            <p:cNvSpPr/>
            <p:nvPr/>
          </p:nvSpPr>
          <p:spPr>
            <a:xfrm>
              <a:off x="5190296" y="5526927"/>
              <a:ext cx="667128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600" b="0" i="0" dirty="0">
                  <a:solidFill>
                    <a:srgbClr val="374151"/>
                  </a:solidFill>
                  <a:effectLst/>
                  <a:latin typeface="Segoe UI Semibold" panose="020B0702040204020203" pitchFamily="34" charset="0"/>
                  <a:cs typeface="Segoe UI Semibold" panose="020B0702040204020203" pitchFamily="34" charset="0"/>
                </a:rPr>
                <a:t>Quantifying Wind Turbine Fires</a:t>
              </a:r>
              <a:endParaRPr lang="en-GB" sz="1600" dirty="0">
                <a:solidFill>
                  <a:srgbClr val="2E495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90756-8897-0E7D-CEDC-24BA70D7D749}"/>
              </a:ext>
            </a:extLst>
          </p:cNvPr>
          <p:cNvSpPr txBox="1">
            <a:spLocks/>
          </p:cNvSpPr>
          <p:nvPr/>
        </p:nvSpPr>
        <p:spPr>
          <a:xfrm>
            <a:off x="1170052" y="6599143"/>
            <a:ext cx="4680000" cy="180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 err="1"/>
              <a:t>IChemE</a:t>
            </a:r>
            <a:r>
              <a:rPr lang="en-GB" sz="800" dirty="0"/>
              <a:t> Hazards 33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1F34E783-7B0F-61D1-CE6E-FB8117B281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0415" y="6512617"/>
            <a:ext cx="906977" cy="34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0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EA5B00-674C-A213-B813-C68B64A88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854E-1B22-401C-B4EE-1698A89C07E3}" type="slidenum">
              <a:rPr lang="en-GB" smtClean="0"/>
              <a:t>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A57D3-0416-AF01-2411-1326AB4B9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IChemE</a:t>
            </a:r>
            <a:r>
              <a:rPr lang="en-GB" dirty="0"/>
              <a:t> Hazards 33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5A54AA5-56B6-F97F-EF71-24428CAFE32E}"/>
              </a:ext>
            </a:extLst>
          </p:cNvPr>
          <p:cNvGrpSpPr/>
          <p:nvPr/>
        </p:nvGrpSpPr>
        <p:grpSpPr>
          <a:xfrm>
            <a:off x="4171106" y="1329349"/>
            <a:ext cx="2832544" cy="477748"/>
            <a:chOff x="549936" y="1944180"/>
            <a:chExt cx="2209897" cy="134194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A2403E9-8F27-1F05-1C39-50726349D8C6}"/>
                </a:ext>
              </a:extLst>
            </p:cNvPr>
            <p:cNvSpPr/>
            <p:nvPr/>
          </p:nvSpPr>
          <p:spPr>
            <a:xfrm>
              <a:off x="610319" y="1944180"/>
              <a:ext cx="2113831" cy="1341946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b="1" dirty="0">
                <a:solidFill>
                  <a:srgbClr val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94C9E36-B2C0-C58D-A287-069FFDC5BEF9}"/>
                </a:ext>
              </a:extLst>
            </p:cNvPr>
            <p:cNvSpPr/>
            <p:nvPr/>
          </p:nvSpPr>
          <p:spPr>
            <a:xfrm>
              <a:off x="549936" y="2105576"/>
              <a:ext cx="2209897" cy="103741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IAFSS</a:t>
              </a:r>
              <a:endParaRPr lang="en-GB" sz="1100" b="0" i="0" dirty="0">
                <a:solidFill>
                  <a:srgbClr val="000000"/>
                </a:solidFill>
                <a:effectLst/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8496DE-2716-4DFD-792E-D49D4AAD14EE}"/>
              </a:ext>
            </a:extLst>
          </p:cNvPr>
          <p:cNvGrpSpPr/>
          <p:nvPr/>
        </p:nvGrpSpPr>
        <p:grpSpPr>
          <a:xfrm>
            <a:off x="7003650" y="1329349"/>
            <a:ext cx="2601010" cy="477748"/>
            <a:chOff x="572483" y="1944180"/>
            <a:chExt cx="2151667" cy="134194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2808222-9042-C7A9-CAC8-41111F72B458}"/>
                </a:ext>
              </a:extLst>
            </p:cNvPr>
            <p:cNvSpPr/>
            <p:nvPr/>
          </p:nvSpPr>
          <p:spPr>
            <a:xfrm>
              <a:off x="610319" y="1944180"/>
              <a:ext cx="2113831" cy="1341946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b="1" dirty="0">
                <a:solidFill>
                  <a:srgbClr val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94D7574-8A87-527D-7CD7-B87FCE93B3D1}"/>
                </a:ext>
              </a:extLst>
            </p:cNvPr>
            <p:cNvSpPr/>
            <p:nvPr/>
          </p:nvSpPr>
          <p:spPr>
            <a:xfrm>
              <a:off x="572483" y="2135252"/>
              <a:ext cx="2113830" cy="103741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Renewable UK</a:t>
              </a:r>
              <a:endParaRPr lang="en-GB" sz="1100" b="0" i="0" dirty="0">
                <a:solidFill>
                  <a:srgbClr val="000000"/>
                </a:solidFill>
                <a:effectLst/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8093C6B-A271-3001-3B2B-5D394EF092FA}"/>
              </a:ext>
            </a:extLst>
          </p:cNvPr>
          <p:cNvGrpSpPr/>
          <p:nvPr/>
        </p:nvGrpSpPr>
        <p:grpSpPr>
          <a:xfrm>
            <a:off x="4248502" y="736826"/>
            <a:ext cx="5356154" cy="477748"/>
            <a:chOff x="610319" y="1944180"/>
            <a:chExt cx="2113831" cy="1341946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1B84A8CC-A6D2-FAEC-CC23-F4C1056F9B82}"/>
                </a:ext>
              </a:extLst>
            </p:cNvPr>
            <p:cNvSpPr/>
            <p:nvPr/>
          </p:nvSpPr>
          <p:spPr>
            <a:xfrm>
              <a:off x="610319" y="1944180"/>
              <a:ext cx="2113831" cy="1341946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b="1" dirty="0">
                <a:solidFill>
                  <a:srgbClr val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C072AA7-1C8F-A1CE-FC0D-777213A1C701}"/>
                </a:ext>
              </a:extLst>
            </p:cNvPr>
            <p:cNvSpPr/>
            <p:nvPr/>
          </p:nvSpPr>
          <p:spPr>
            <a:xfrm>
              <a:off x="610319" y="2011911"/>
              <a:ext cx="2113830" cy="103741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Review </a:t>
              </a:r>
              <a:r>
                <a: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existing data and reports from various sources</a:t>
              </a:r>
              <a:endParaRPr lang="en-GB" sz="1100" b="0" i="0" dirty="0">
                <a:solidFill>
                  <a:srgbClr val="000000"/>
                </a:solidFill>
                <a:effectLst/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67ED5BD-4C85-B5E3-49D9-C4DCCCE1FB29}"/>
              </a:ext>
            </a:extLst>
          </p:cNvPr>
          <p:cNvGrpSpPr/>
          <p:nvPr/>
        </p:nvGrpSpPr>
        <p:grpSpPr>
          <a:xfrm>
            <a:off x="4207105" y="1916583"/>
            <a:ext cx="2832544" cy="477748"/>
            <a:chOff x="578028" y="1944180"/>
            <a:chExt cx="2209897" cy="1341946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178CE6D-C7B0-89A7-0B26-A4E7F8C34724}"/>
                </a:ext>
              </a:extLst>
            </p:cNvPr>
            <p:cNvSpPr/>
            <p:nvPr/>
          </p:nvSpPr>
          <p:spPr>
            <a:xfrm>
              <a:off x="610319" y="1944180"/>
              <a:ext cx="2113831" cy="1341946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b="1" dirty="0">
                <a:solidFill>
                  <a:srgbClr val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5BED282-C223-8E6B-525D-0EA610530FF9}"/>
                </a:ext>
              </a:extLst>
            </p:cNvPr>
            <p:cNvSpPr/>
            <p:nvPr/>
          </p:nvSpPr>
          <p:spPr>
            <a:xfrm>
              <a:off x="578028" y="1988985"/>
              <a:ext cx="2209897" cy="103741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Wind Power Eng. Magazine</a:t>
              </a:r>
              <a:endParaRPr lang="en-GB" sz="1100" b="0" i="0" dirty="0">
                <a:solidFill>
                  <a:srgbClr val="000000"/>
                </a:solidFill>
                <a:effectLst/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CEF3DCB-07BE-7B24-8734-31C5D5BB5E62}"/>
              </a:ext>
            </a:extLst>
          </p:cNvPr>
          <p:cNvGrpSpPr/>
          <p:nvPr/>
        </p:nvGrpSpPr>
        <p:grpSpPr>
          <a:xfrm>
            <a:off x="7035294" y="1916583"/>
            <a:ext cx="2569360" cy="477748"/>
            <a:chOff x="598666" y="1944180"/>
            <a:chExt cx="2125484" cy="1341946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A6DACC29-F78F-02D4-FD35-1022F5A8210B}"/>
                </a:ext>
              </a:extLst>
            </p:cNvPr>
            <p:cNvSpPr/>
            <p:nvPr/>
          </p:nvSpPr>
          <p:spPr>
            <a:xfrm>
              <a:off x="610319" y="1944180"/>
              <a:ext cx="2113831" cy="1341946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b="1" dirty="0">
                <a:solidFill>
                  <a:srgbClr val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0D1CBB7-BB82-59EA-3030-356375343368}"/>
                </a:ext>
              </a:extLst>
            </p:cNvPr>
            <p:cNvSpPr/>
            <p:nvPr/>
          </p:nvSpPr>
          <p:spPr>
            <a:xfrm>
              <a:off x="598666" y="2067530"/>
              <a:ext cx="2113830" cy="10374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Media</a:t>
              </a:r>
              <a:endParaRPr lang="en-GB" sz="1100" b="0" i="0" dirty="0">
                <a:solidFill>
                  <a:srgbClr val="000000"/>
                </a:solidFill>
                <a:effectLst/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8BBD675-58C8-ACB5-6E18-DE194656534D}"/>
              </a:ext>
            </a:extLst>
          </p:cNvPr>
          <p:cNvGrpSpPr/>
          <p:nvPr/>
        </p:nvGrpSpPr>
        <p:grpSpPr>
          <a:xfrm>
            <a:off x="4248494" y="2936149"/>
            <a:ext cx="5433546" cy="820796"/>
            <a:chOff x="610319" y="1944180"/>
            <a:chExt cx="2113831" cy="2305533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170E328D-E4B4-67A6-59D9-E1A04B19BF12}"/>
                </a:ext>
              </a:extLst>
            </p:cNvPr>
            <p:cNvSpPr/>
            <p:nvPr/>
          </p:nvSpPr>
          <p:spPr>
            <a:xfrm>
              <a:off x="610319" y="1944180"/>
              <a:ext cx="2113831" cy="2305533"/>
            </a:xfrm>
            <a:prstGeom prst="round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b="1" dirty="0">
                <a:solidFill>
                  <a:srgbClr val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7A70150-EB3C-C41B-74B7-A3FA592C82CB}"/>
                </a:ext>
              </a:extLst>
            </p:cNvPr>
            <p:cNvSpPr/>
            <p:nvPr/>
          </p:nvSpPr>
          <p:spPr>
            <a:xfrm>
              <a:off x="610319" y="2226120"/>
              <a:ext cx="2113830" cy="181547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414 wind turbine fire accidents were recorded globally between 1993 to 2021. </a:t>
              </a:r>
              <a:endParaRPr lang="en-GB" sz="1100" b="0" i="0" dirty="0">
                <a:solidFill>
                  <a:srgbClr val="000000"/>
                </a:solidFill>
                <a:effectLst/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3030BD0-1677-1FD0-3CC4-9DF82E5139CA}"/>
              </a:ext>
            </a:extLst>
          </p:cNvPr>
          <p:cNvGrpSpPr/>
          <p:nvPr/>
        </p:nvGrpSpPr>
        <p:grpSpPr>
          <a:xfrm>
            <a:off x="629708" y="1165478"/>
            <a:ext cx="3127913" cy="929599"/>
            <a:chOff x="-199942" y="280757"/>
            <a:chExt cx="7592212" cy="561873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AFCB459-C0B6-F171-0D6C-266A7D59BE39}"/>
                </a:ext>
              </a:extLst>
            </p:cNvPr>
            <p:cNvSpPr/>
            <p:nvPr/>
          </p:nvSpPr>
          <p:spPr>
            <a:xfrm>
              <a:off x="815865" y="280757"/>
              <a:ext cx="6576405" cy="56187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16DF9A0-5A3F-080F-8365-27EEA4F3DC9E}"/>
                </a:ext>
              </a:extLst>
            </p:cNvPr>
            <p:cNvSpPr txBox="1"/>
            <p:nvPr/>
          </p:nvSpPr>
          <p:spPr>
            <a:xfrm>
              <a:off x="-199942" y="280757"/>
              <a:ext cx="7592212" cy="5618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5987" tIns="76200" rIns="76200" bIns="76200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000" kern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Background Research </a:t>
              </a:r>
              <a:endParaRPr lang="en-GB" sz="3000" kern="1200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ADDE1C3-3CA4-FD08-E425-D81598F8F63B}"/>
              </a:ext>
            </a:extLst>
          </p:cNvPr>
          <p:cNvGrpSpPr/>
          <p:nvPr/>
        </p:nvGrpSpPr>
        <p:grpSpPr>
          <a:xfrm>
            <a:off x="4325882" y="4883194"/>
            <a:ext cx="2832544" cy="477748"/>
            <a:chOff x="610313" y="1944180"/>
            <a:chExt cx="2209897" cy="1341946"/>
          </a:xfrm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711F5559-6F9F-B672-251A-08AE79FE8BF5}"/>
                </a:ext>
              </a:extLst>
            </p:cNvPr>
            <p:cNvSpPr/>
            <p:nvPr/>
          </p:nvSpPr>
          <p:spPr>
            <a:xfrm>
              <a:off x="610319" y="1944180"/>
              <a:ext cx="2113831" cy="1341946"/>
            </a:xfrm>
            <a:prstGeom prst="round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b="1" dirty="0">
                <a:solidFill>
                  <a:srgbClr val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CB5DE89-D47D-C27A-68B2-761B8066A8FF}"/>
                </a:ext>
              </a:extLst>
            </p:cNvPr>
            <p:cNvSpPr/>
            <p:nvPr/>
          </p:nvSpPr>
          <p:spPr>
            <a:xfrm>
              <a:off x="610313" y="2104068"/>
              <a:ext cx="2209897" cy="95096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en-GB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Time Analysis</a:t>
              </a:r>
              <a:endParaRPr lang="en-GB" sz="1600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798EFC1-B498-161A-C094-267F81291867}"/>
              </a:ext>
            </a:extLst>
          </p:cNvPr>
          <p:cNvGrpSpPr/>
          <p:nvPr/>
        </p:nvGrpSpPr>
        <p:grpSpPr>
          <a:xfrm>
            <a:off x="7081038" y="4883194"/>
            <a:ext cx="2601010" cy="477748"/>
            <a:chOff x="572483" y="1944180"/>
            <a:chExt cx="2151667" cy="1341946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EDC7E867-46F9-24F4-31E2-491232B72F3D}"/>
                </a:ext>
              </a:extLst>
            </p:cNvPr>
            <p:cNvSpPr/>
            <p:nvPr/>
          </p:nvSpPr>
          <p:spPr>
            <a:xfrm>
              <a:off x="610319" y="1944180"/>
              <a:ext cx="2113831" cy="1341946"/>
            </a:xfrm>
            <a:prstGeom prst="round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b="1" dirty="0">
                <a:solidFill>
                  <a:srgbClr val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ACDE9BF-964A-98A8-0C83-88004660C863}"/>
                </a:ext>
              </a:extLst>
            </p:cNvPr>
            <p:cNvSpPr/>
            <p:nvPr/>
          </p:nvSpPr>
          <p:spPr>
            <a:xfrm>
              <a:off x="572483" y="2135253"/>
              <a:ext cx="2113830" cy="95096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en-GB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Location Analysis</a:t>
              </a:r>
              <a:endParaRPr lang="en-GB" sz="1600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086629A-56A1-F2ED-12E1-57AF5FA65E24}"/>
              </a:ext>
            </a:extLst>
          </p:cNvPr>
          <p:cNvGrpSpPr/>
          <p:nvPr/>
        </p:nvGrpSpPr>
        <p:grpSpPr>
          <a:xfrm>
            <a:off x="4325890" y="4290671"/>
            <a:ext cx="5356154" cy="477748"/>
            <a:chOff x="610319" y="1944180"/>
            <a:chExt cx="2113831" cy="1341946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BA2E7DC5-B6A2-C67F-809E-7F340635F553}"/>
                </a:ext>
              </a:extLst>
            </p:cNvPr>
            <p:cNvSpPr/>
            <p:nvPr/>
          </p:nvSpPr>
          <p:spPr>
            <a:xfrm>
              <a:off x="610319" y="1944180"/>
              <a:ext cx="2113831" cy="1341946"/>
            </a:xfrm>
            <a:prstGeom prst="round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b="1" dirty="0">
                <a:solidFill>
                  <a:srgbClr val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910FEFC-7B6F-400B-56F6-2D4A551CE248}"/>
                </a:ext>
              </a:extLst>
            </p:cNvPr>
            <p:cNvSpPr/>
            <p:nvPr/>
          </p:nvSpPr>
          <p:spPr>
            <a:xfrm>
              <a:off x="610319" y="2025144"/>
              <a:ext cx="2113830" cy="1037416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dirty="0"/>
                <a:t>Focus Areas of </a:t>
              </a:r>
              <a:r>
                <a:rPr lang="en-GB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Data Analysis</a:t>
              </a:r>
              <a:endParaRPr lang="en-GB" sz="1100" b="0" i="0" dirty="0">
                <a:solidFill>
                  <a:srgbClr val="000000"/>
                </a:solidFill>
                <a:effectLst/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B42BF65-A9A6-7ED3-04DB-863C8165B064}"/>
              </a:ext>
            </a:extLst>
          </p:cNvPr>
          <p:cNvGrpSpPr/>
          <p:nvPr/>
        </p:nvGrpSpPr>
        <p:grpSpPr>
          <a:xfrm>
            <a:off x="4294224" y="5470428"/>
            <a:ext cx="2832544" cy="477748"/>
            <a:chOff x="585620" y="1944180"/>
            <a:chExt cx="2209897" cy="1341946"/>
          </a:xfrm>
        </p:grpSpPr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D359E11C-7009-8585-8005-96864680B93E}"/>
                </a:ext>
              </a:extLst>
            </p:cNvPr>
            <p:cNvSpPr/>
            <p:nvPr/>
          </p:nvSpPr>
          <p:spPr>
            <a:xfrm>
              <a:off x="610319" y="1944180"/>
              <a:ext cx="2113831" cy="1341946"/>
            </a:xfrm>
            <a:prstGeom prst="round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b="1" dirty="0">
                <a:solidFill>
                  <a:srgbClr val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5637071-A139-182C-6161-C4BF17145192}"/>
                </a:ext>
              </a:extLst>
            </p:cNvPr>
            <p:cNvSpPr/>
            <p:nvPr/>
          </p:nvSpPr>
          <p:spPr>
            <a:xfrm>
              <a:off x="585620" y="2173765"/>
              <a:ext cx="2209897" cy="95096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/>
              <a:r>
                <a:rPr lang="en-GB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Wind Characteristics Analysis</a:t>
              </a:r>
              <a:endParaRPr lang="en-GB" sz="1600" dirty="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AF43493-1E3C-9C5A-1554-193A1C2CD274}"/>
              </a:ext>
            </a:extLst>
          </p:cNvPr>
          <p:cNvGrpSpPr/>
          <p:nvPr/>
        </p:nvGrpSpPr>
        <p:grpSpPr>
          <a:xfrm>
            <a:off x="7126768" y="5470428"/>
            <a:ext cx="2555273" cy="477748"/>
            <a:chOff x="610319" y="1944180"/>
            <a:chExt cx="2113831" cy="1341946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CB4AB53A-1DC0-B5A4-93C9-CA0A72F5A2F1}"/>
                </a:ext>
              </a:extLst>
            </p:cNvPr>
            <p:cNvSpPr/>
            <p:nvPr/>
          </p:nvSpPr>
          <p:spPr>
            <a:xfrm>
              <a:off x="610319" y="1944180"/>
              <a:ext cx="2113831" cy="1341946"/>
            </a:xfrm>
            <a:prstGeom prst="round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b="1" dirty="0">
                <a:solidFill>
                  <a:srgbClr val="0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2CC9F47-EF16-0A5B-5512-FE2E3BF4B65B}"/>
                </a:ext>
              </a:extLst>
            </p:cNvPr>
            <p:cNvSpPr/>
            <p:nvPr/>
          </p:nvSpPr>
          <p:spPr>
            <a:xfrm>
              <a:off x="610320" y="2173765"/>
              <a:ext cx="2113830" cy="95096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en-GB" sz="1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Turbine Brand Analysis</a:t>
              </a:r>
              <a:endParaRPr lang="en-GB" sz="160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4164405-5931-79DB-5FB8-241B846FF09B}"/>
              </a:ext>
            </a:extLst>
          </p:cNvPr>
          <p:cNvGrpSpPr/>
          <p:nvPr/>
        </p:nvGrpSpPr>
        <p:grpSpPr>
          <a:xfrm>
            <a:off x="554662" y="2881920"/>
            <a:ext cx="3127913" cy="929599"/>
            <a:chOff x="-199942" y="280757"/>
            <a:chExt cx="7592212" cy="56187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4A061C9-AE6C-E740-92E8-13D73CEF53AC}"/>
                </a:ext>
              </a:extLst>
            </p:cNvPr>
            <p:cNvSpPr/>
            <p:nvPr/>
          </p:nvSpPr>
          <p:spPr>
            <a:xfrm>
              <a:off x="815865" y="280757"/>
              <a:ext cx="6576405" cy="56187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6FF89A4-BF3F-277F-85B7-489FF5298B27}"/>
                </a:ext>
              </a:extLst>
            </p:cNvPr>
            <p:cNvSpPr txBox="1"/>
            <p:nvPr/>
          </p:nvSpPr>
          <p:spPr>
            <a:xfrm>
              <a:off x="-199942" y="280757"/>
              <a:ext cx="7592212" cy="5618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5987" tIns="76200" rIns="76200" bIns="76200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000" kern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Data Collection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8C0A025-B3D5-5197-B259-3E45FE15D0C3}"/>
              </a:ext>
            </a:extLst>
          </p:cNvPr>
          <p:cNvGrpSpPr/>
          <p:nvPr/>
        </p:nvGrpSpPr>
        <p:grpSpPr>
          <a:xfrm>
            <a:off x="554662" y="4688827"/>
            <a:ext cx="3127913" cy="929599"/>
            <a:chOff x="-199942" y="280757"/>
            <a:chExt cx="7592212" cy="56187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EB7FBDE-43F2-41AE-70AE-04E7D610AA2B}"/>
                </a:ext>
              </a:extLst>
            </p:cNvPr>
            <p:cNvSpPr/>
            <p:nvPr/>
          </p:nvSpPr>
          <p:spPr>
            <a:xfrm>
              <a:off x="815865" y="280757"/>
              <a:ext cx="6576405" cy="56187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E28D409-B4AF-7B8A-AF38-BAA76BB4FA20}"/>
                </a:ext>
              </a:extLst>
            </p:cNvPr>
            <p:cNvSpPr txBox="1"/>
            <p:nvPr/>
          </p:nvSpPr>
          <p:spPr>
            <a:xfrm>
              <a:off x="-199942" y="280757"/>
              <a:ext cx="7592212" cy="5618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5987" tIns="76200" rIns="76200" bIns="76200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000" kern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Arial" panose="020B0604020202020204" pitchFamily="34" charset="0"/>
                </a:rPr>
                <a:t>Data Analysis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418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F4F31-F655-27CF-BFF6-EA917FB0C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18342" y="2017433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1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IChemE Hazards 33</a:t>
            </a: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5A65989E-BBD5-44D7-AA86-7AFD5D46B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66000">
                <a:srgbClr val="00000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31A2881-D8D7-4A7D-ACA3-E9F849F8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6400800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EA782E-4FFA-FF01-D70E-0580C9136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954854E-1B22-401C-B4EE-1698A89C07E3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sz="110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27D680-28B8-6AD7-55CD-35300FCAC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59" y="1062259"/>
            <a:ext cx="5885189" cy="45523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2F0AF9-DD0A-F6EA-E09D-AB813772E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992" y="1062258"/>
            <a:ext cx="5601356" cy="455231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B5CE6D1-5DC3-C679-9FDD-92F380F85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66" y="329289"/>
            <a:ext cx="9419362" cy="456774"/>
          </a:xfrm>
        </p:spPr>
        <p:txBody>
          <a:bodyPr/>
          <a:lstStyle/>
          <a:p>
            <a:r>
              <a:rPr lang="en-GB" b="1" i="0" dirty="0">
                <a:effectLst/>
                <a:latin typeface="Söhne"/>
              </a:rPr>
              <a:t>Data collection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4110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F4F31-F655-27CF-BFF6-EA917FB0C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18342" y="2017433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1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IChemE Hazards 33</a:t>
            </a: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5A65989E-BBD5-44D7-AA86-7AFD5D46B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66000">
                <a:srgbClr val="000000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31A2881-D8D7-4A7D-ACA3-E9F849F853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6400800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EA782E-4FFA-FF01-D70E-0580C9136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954854E-1B22-401C-B4EE-1698A89C07E3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sz="1100">
              <a:solidFill>
                <a:srgbClr val="FFFF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479FFC-36D9-9756-C26D-B9518D7708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803" y="68223"/>
            <a:ext cx="6163702" cy="3650755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853EFC3-FEBA-EE16-A73D-8A40E467B503}"/>
              </a:ext>
            </a:extLst>
          </p:cNvPr>
          <p:cNvSpPr txBox="1"/>
          <p:nvPr/>
        </p:nvSpPr>
        <p:spPr>
          <a:xfrm>
            <a:off x="803139" y="3391123"/>
            <a:ext cx="476509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Figure. 1 </a:t>
            </a:r>
            <a:r>
              <a:rPr lang="en-GB" sz="1100" b="0" i="0" dirty="0">
                <a:solidFill>
                  <a:srgbClr val="374151"/>
                </a:solidFill>
                <a:effectLst/>
                <a:latin typeface="Söhne"/>
              </a:rPr>
              <a:t>Evolution of Wind Turbine Fire Incidents Over Time</a:t>
            </a:r>
            <a:endParaRPr lang="en-GB" sz="11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55B7015-2794-C593-EBD3-ADAA9D1072CE}"/>
              </a:ext>
            </a:extLst>
          </p:cNvPr>
          <p:cNvGrpSpPr/>
          <p:nvPr/>
        </p:nvGrpSpPr>
        <p:grpSpPr>
          <a:xfrm>
            <a:off x="309341" y="4287039"/>
            <a:ext cx="5411260" cy="2018710"/>
            <a:chOff x="432239" y="642239"/>
            <a:chExt cx="5045694" cy="20187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DF3A6D9-6810-8821-3865-094E0D5C6416}"/>
                </a:ext>
              </a:extLst>
            </p:cNvPr>
            <p:cNvSpPr txBox="1"/>
            <p:nvPr/>
          </p:nvSpPr>
          <p:spPr>
            <a:xfrm>
              <a:off x="432239" y="642239"/>
              <a:ext cx="470627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b="0" i="0" dirty="0">
                  <a:solidFill>
                    <a:srgbClr val="374151"/>
                  </a:solidFill>
                  <a:effectLst/>
                  <a:latin typeface="Söhne"/>
                </a:rPr>
                <a:t>- Evolution of Wind Turbine Fire Incidents Over Time</a:t>
              </a:r>
              <a:endParaRPr lang="en-GB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F9BBDCE-2302-B445-D2CA-EB3C9083DD7F}"/>
                </a:ext>
              </a:extLst>
            </p:cNvPr>
            <p:cNvSpPr txBox="1"/>
            <p:nvPr/>
          </p:nvSpPr>
          <p:spPr>
            <a:xfrm>
              <a:off x="478116" y="1293915"/>
              <a:ext cx="499981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b="0" i="0" dirty="0">
                  <a:solidFill>
                    <a:srgbClr val="374151"/>
                  </a:solidFill>
                  <a:effectLst/>
                  <a:latin typeface="Söhne"/>
                </a:rPr>
                <a:t>- Most Common Incident Types: Blade Failures, Fires, Structural Failures</a:t>
              </a:r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699FF69-9DCA-4B23-B283-9107F3062415}"/>
                </a:ext>
              </a:extLst>
            </p:cNvPr>
            <p:cNvSpPr txBox="1"/>
            <p:nvPr/>
          </p:nvSpPr>
          <p:spPr>
            <a:xfrm>
              <a:off x="478116" y="2014618"/>
              <a:ext cx="493964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b="0" i="0" dirty="0">
                  <a:solidFill>
                    <a:srgbClr val="374151"/>
                  </a:solidFill>
                  <a:effectLst/>
                  <a:latin typeface="Söhne"/>
                </a:rPr>
                <a:t>- 126 Fatal Incidents Highlight the Importance of Safety</a:t>
              </a:r>
              <a:endParaRPr lang="en-GB" dirty="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E3A385B-52D3-3F80-4473-0A45D010C788}"/>
              </a:ext>
            </a:extLst>
          </p:cNvPr>
          <p:cNvSpPr txBox="1"/>
          <p:nvPr/>
        </p:nvSpPr>
        <p:spPr>
          <a:xfrm>
            <a:off x="7432809" y="4597614"/>
            <a:ext cx="50563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17.9% of Incidents: Blade Failures</a:t>
            </a:r>
          </a:p>
          <a:p>
            <a:pPr algn="l"/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14.5% of Incidents: Wind Turbine Fires</a:t>
            </a:r>
          </a:p>
          <a:p>
            <a:pPr algn="l"/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9.2% of Incidents: Structural Failures </a:t>
            </a:r>
          </a:p>
          <a:p>
            <a:pPr algn="l"/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(Tower Collapse and Turbine Damage)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E2C0056-764C-7BDF-C2B9-43034C1F5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7" y="661081"/>
            <a:ext cx="5820365" cy="276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04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F4F31-F655-27CF-BFF6-EA917FB0C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18342" y="2017433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1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IChemE Hazards 33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EA782E-4FFA-FF01-D70E-0580C9136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954854E-1B22-401C-B4EE-1698A89C07E3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sz="1100">
              <a:solidFill>
                <a:srgbClr val="FFFFFF"/>
              </a:solidFill>
            </a:endParaRPr>
          </a:p>
        </p:txBody>
      </p:sp>
      <p:pic>
        <p:nvPicPr>
          <p:cNvPr id="4" name="Picture 3" descr="A map of the world&#10;&#10;Description automatically generated">
            <a:extLst>
              <a:ext uri="{FF2B5EF4-FFF2-40B4-BE49-F238E27FC236}">
                <a16:creationId xmlns:a16="http://schemas.microsoft.com/office/drawing/2014/main" id="{3533E130-FB6F-5CA2-1B0D-990AD039B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55" y="1505928"/>
            <a:ext cx="6490251" cy="48189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CCC26D-31EF-1EBF-99A7-824D433A1532}"/>
              </a:ext>
            </a:extLst>
          </p:cNvPr>
          <p:cNvSpPr txBox="1"/>
          <p:nvPr/>
        </p:nvSpPr>
        <p:spPr>
          <a:xfrm>
            <a:off x="421621" y="6324859"/>
            <a:ext cx="609765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Figure 2- Distribution of wind turbine incidents around the world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783017-8C37-9B28-3769-65C2F791BE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02" r="3595" b="5058"/>
          <a:stretch/>
        </p:blipFill>
        <p:spPr>
          <a:xfrm>
            <a:off x="6739866" y="1337465"/>
            <a:ext cx="5217731" cy="23622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EB57AD-3529-BE42-CBA7-014E573D1E01}"/>
              </a:ext>
            </a:extLst>
          </p:cNvPr>
          <p:cNvSpPr txBox="1"/>
          <p:nvPr/>
        </p:nvSpPr>
        <p:spPr>
          <a:xfrm>
            <a:off x="7016091" y="4477530"/>
            <a:ext cx="61010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 United States: Leading in Reported Incidents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74151"/>
                </a:solidFill>
                <a:latin typeface="Söhne"/>
              </a:rPr>
              <a:t> </a:t>
            </a: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Germany: A Significant European Contributor </a:t>
            </a:r>
            <a:endParaRPr lang="en-GB" dirty="0">
              <a:solidFill>
                <a:srgbClr val="374151"/>
              </a:solidFill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 Asia's Growing Presence</a:t>
            </a:r>
            <a:endParaRPr lang="en-GB" dirty="0">
              <a:solidFill>
                <a:srgbClr val="374151"/>
              </a:solidFill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 Oceania, South America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88EB4B-C05A-C3AD-6936-D8106BA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359999"/>
            <a:ext cx="9419362" cy="720000"/>
          </a:xfrm>
        </p:spPr>
        <p:txBody>
          <a:bodyPr/>
          <a:lstStyle/>
          <a:p>
            <a:r>
              <a:rPr lang="en-GB" b="1" i="0" dirty="0">
                <a:effectLst/>
                <a:latin typeface="Söhne"/>
              </a:rPr>
              <a:t>Data Analysis: Geographical Distribution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268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F4F31-F655-27CF-BFF6-EA917FB0C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18342" y="2017433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1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IChemE Hazards 33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EA782E-4FFA-FF01-D70E-0580C9136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954854E-1B22-401C-B4EE-1698A89C07E3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CCC26D-31EF-1EBF-99A7-824D433A1532}"/>
              </a:ext>
            </a:extLst>
          </p:cNvPr>
          <p:cNvSpPr txBox="1"/>
          <p:nvPr/>
        </p:nvSpPr>
        <p:spPr>
          <a:xfrm>
            <a:off x="307321" y="5948949"/>
            <a:ext cx="609765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Figure 3- Categorization of the causes of wind turbine incidents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88EB4B-C05A-C3AD-6936-D8106BA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359999"/>
            <a:ext cx="9419362" cy="720000"/>
          </a:xfrm>
        </p:spPr>
        <p:txBody>
          <a:bodyPr/>
          <a:lstStyle/>
          <a:p>
            <a:r>
              <a:rPr lang="en-GB" b="1" i="0" dirty="0">
                <a:effectLst/>
                <a:latin typeface="Söhne"/>
              </a:rPr>
              <a:t>Data Analysis: Root Causes</a:t>
            </a:r>
            <a:endParaRPr lang="de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999C44-C0FF-86C1-96EC-79A3AD9F3A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9" t="8914" r="15646"/>
          <a:stretch/>
        </p:blipFill>
        <p:spPr bwMode="auto">
          <a:xfrm>
            <a:off x="56495" y="1411431"/>
            <a:ext cx="6744355" cy="44699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ADF205-6130-A4A5-479B-CD245BE6BAA1}"/>
              </a:ext>
            </a:extLst>
          </p:cNvPr>
          <p:cNvSpPr txBox="1"/>
          <p:nvPr/>
        </p:nvSpPr>
        <p:spPr>
          <a:xfrm>
            <a:off x="7000875" y="4134893"/>
            <a:ext cx="51911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 Leading Cause: Lightning Strikes (20.83%):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 Electrical Problems (14.58%)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74151"/>
                </a:solidFill>
                <a:latin typeface="Söhne"/>
              </a:rPr>
              <a:t> </a:t>
            </a:r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Unknown/Not Stated" Category (14.58%)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4088D1-71AC-E5A0-1803-11E825706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051" y="976631"/>
            <a:ext cx="6575298" cy="262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41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SEAN.BAKER\AppData\Local\Templafy\AddIns\PowerPointVsto\7ac5b9fa-2675-42a1-91d7-6a31f1ae4e27.jpeg"/>
</p:tagLst>
</file>

<file path=ppt/theme/theme1.xml><?xml version="1.0" encoding="utf-8"?>
<a:theme xmlns:a="http://schemas.openxmlformats.org/drawingml/2006/main" name="ERM Theme">
  <a:themeElements>
    <a:clrScheme name="ERM">
      <a:dk1>
        <a:srgbClr val="1C1C1C"/>
      </a:dk1>
      <a:lt1>
        <a:srgbClr val="FFFFFF"/>
      </a:lt1>
      <a:dk2>
        <a:srgbClr val="D1DDD3"/>
      </a:dk2>
      <a:lt2>
        <a:srgbClr val="00FFBE"/>
      </a:lt2>
      <a:accent1>
        <a:srgbClr val="018219"/>
      </a:accent1>
      <a:accent2>
        <a:srgbClr val="0A2C14"/>
      </a:accent2>
      <a:accent3>
        <a:srgbClr val="446D5D"/>
      </a:accent3>
      <a:accent4>
        <a:srgbClr val="82A78D"/>
      </a:accent4>
      <a:accent5>
        <a:srgbClr val="B7B2AA"/>
      </a:accent5>
      <a:accent6>
        <a:srgbClr val="82887E"/>
      </a:accent6>
      <a:hlink>
        <a:srgbClr val="1C1C1C"/>
      </a:hlink>
      <a:folHlink>
        <a:srgbClr val="1C1C1C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custClrLst>
    <a:custClr name="Mint">
      <a:srgbClr val="00FFBB"/>
    </a:custClr>
    <a:custClr name="Green Alert">
      <a:srgbClr val="00EB00"/>
    </a:custClr>
    <a:custClr name="Yellow Alert">
      <a:srgbClr val="DDFF00"/>
    </a:custClr>
    <a:custClr name="Red Alert">
      <a:srgbClr val="FF3600"/>
    </a:custClr>
    <a:custClr name="Grey Alert">
      <a:srgbClr val="D9D9D9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FormConfiguration><![CDATA[{"formFields":[],"formDataEntries":[]}]]></TemplafyFormConfiguration>
</file>

<file path=customXml/item10.xml><?xml version="1.0" encoding="utf-8"?>
<TemplafySlideFormConfiguration><![CDATA[{"formFields":[],"formDataEntries":[]}]]></TemplafySlideFormConfiguration>
</file>

<file path=customXml/item1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46A3490C442E41AC9620621F1F21BE" ma:contentTypeVersion="18" ma:contentTypeDescription="Create a new document." ma:contentTypeScope="" ma:versionID="2e7a6bcb8f68c3b9a6187eb6046a6f6c">
  <xsd:schema xmlns:xsd="http://www.w3.org/2001/XMLSchema" xmlns:xs="http://www.w3.org/2001/XMLSchema" xmlns:p="http://schemas.microsoft.com/office/2006/metadata/properties" xmlns:ns2="7604e031-f840-4ad5-97d2-0b99280ee730" xmlns:ns3="c4b40482-04a4-480f-b826-6548c4a2bcf1" targetNamespace="http://schemas.microsoft.com/office/2006/metadata/properties" ma:root="true" ma:fieldsID="b78a24c1cfda3600f7e848dea9b519ff" ns2:_="" ns3:_="">
    <xsd:import namespace="7604e031-f840-4ad5-97d2-0b99280ee730"/>
    <xsd:import namespace="c4b40482-04a4-480f-b826-6548c4a2bc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04e031-f840-4ad5-97d2-0b99280ee7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56237a7-7071-4e19-8c1f-699d1949a4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40482-04a4-480f-b826-6548c4a2bcf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56402f1-dbcc-4c60-a824-dfd545cfc5e6}" ma:internalName="TaxCatchAll" ma:showField="CatchAllData" ma:web="c4b40482-04a4-480f-b826-6548c4a2bc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7604e031-f840-4ad5-97d2-0b99280ee730" xsi:nil="true"/>
    <_Flow_SignoffStatus xmlns="7604e031-f840-4ad5-97d2-0b99280ee730" xsi:nil="true"/>
    <SharedWithUsers xmlns="c4b40482-04a4-480f-b826-6548c4a2bcf1">
      <UserInfo>
        <DisplayName/>
        <AccountId xsi:nil="true"/>
        <AccountType/>
      </UserInfo>
    </SharedWithUsers>
    <lcf76f155ced4ddcb4097134ff3c332f xmlns="7604e031-f840-4ad5-97d2-0b99280ee730">
      <Terms xmlns="http://schemas.microsoft.com/office/infopath/2007/PartnerControls"/>
    </lcf76f155ced4ddcb4097134ff3c332f>
    <TaxCatchAll xmlns="c4b40482-04a4-480f-b826-6548c4a2bcf1" xsi:nil="true"/>
  </documentManagement>
</p:properties>
</file>

<file path=customXml/item2.xml><?xml version="1.0" encoding="utf-8"?>
<TemplafySlideTemplateConfiguration><![CDATA[{"slideVersion":1,"isValidatorEnabled":false,"isLocked":false,"elementsMetadata":[],"slideId":"638327947654975210","enableDocumentContentUpdater":false,"version":"2.0"}]]></TemplafySlideTemplateConfiguration>
</file>

<file path=customXml/item3.xml><?xml version="1.0" encoding="utf-8"?>
<TemplafySlideFormConfiguration><![CDATA[{"formFields":[],"formDataEntries":[]}]]></TemplafySlideFormConfiguration>
</file>

<file path=customXml/item4.xml><?xml version="1.0" encoding="utf-8"?>
<TemplafySlideFormConfiguration><![CDATA[{"formFields":[],"formDataEntries":[]}]]></TemplafySlideForm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SlideTemplateConfiguration><![CDATA[{"slideVersion":1,"isValidatorEnabled":false,"isLocked":false,"elementsMetadata":[],"slideId":"638327947654988557","enableDocumentContentUpdater":false,"version":"2.0"}]]></TemplafySlideTemplateConfiguration>
</file>

<file path=customXml/item7.xml><?xml version="1.0" encoding="utf-8"?>
<TemplafyTemplateConfiguration><![CDATA[{"elementsMetadata":[],"transformationConfigurations":[],"templateName":"ERM_PPT_template","templateDescription":"","enableDocumentContentUpdater":false,"version":"2.0"}]]></TemplafyTemplateConfiguration>
</file>

<file path=customXml/item8.xml><?xml version="1.0" encoding="utf-8"?>
<TemplafySlideTemplateConfiguration><![CDATA[{"slideVersion":1,"isValidatorEnabled":false,"isLocked":false,"elementsMetadata":[],"slideId":"638327947654944056","enableDocumentContentUpdater":false,"version":"2.0"}]]></TemplafySlideTemplateConfiguration>
</file>

<file path=customXml/item9.xml><?xml version="1.0" encoding="utf-8"?>
<TemplafySlideTemplateConfiguration><![CDATA[{"slideVersion":1,"isValidatorEnabled":false,"isLocked":false,"elementsMetadata":[],"slideId":"638327947654919679","enableDocumentContentUpdater":false,"version":"2.0"}]]></TemplafySlideTemplateConfiguration>
</file>

<file path=customXml/itemProps1.xml><?xml version="1.0" encoding="utf-8"?>
<ds:datastoreItem xmlns:ds="http://schemas.openxmlformats.org/officeDocument/2006/customXml" ds:itemID="{E51F862D-9C37-477D-92A1-3522BF5C75AE}">
  <ds:schemaRefs/>
</ds:datastoreItem>
</file>

<file path=customXml/itemProps10.xml><?xml version="1.0" encoding="utf-8"?>
<ds:datastoreItem xmlns:ds="http://schemas.openxmlformats.org/officeDocument/2006/customXml" ds:itemID="{2DE9692F-BD48-4248-8BE8-8D65749A7C21}">
  <ds:schemaRefs/>
</ds:datastoreItem>
</file>

<file path=customXml/itemProps11.xml><?xml version="1.0" encoding="utf-8"?>
<ds:datastoreItem xmlns:ds="http://schemas.openxmlformats.org/officeDocument/2006/customXml" ds:itemID="{00A4DBA1-5E70-4DB0-9260-FDA8AB5A7C36}"/>
</file>

<file path=customXml/itemProps12.xml><?xml version="1.0" encoding="utf-8"?>
<ds:datastoreItem xmlns:ds="http://schemas.openxmlformats.org/officeDocument/2006/customXml" ds:itemID="{9FAB5EF0-7975-4A65-A215-2C1C37967DC6}"/>
</file>

<file path=customXml/itemProps13.xml><?xml version="1.0" encoding="utf-8"?>
<ds:datastoreItem xmlns:ds="http://schemas.openxmlformats.org/officeDocument/2006/customXml" ds:itemID="{F6B506BD-5F08-4E48-9AEF-5384BC92BFD9}"/>
</file>

<file path=customXml/itemProps2.xml><?xml version="1.0" encoding="utf-8"?>
<ds:datastoreItem xmlns:ds="http://schemas.openxmlformats.org/officeDocument/2006/customXml" ds:itemID="{455398C4-2D49-484C-9F82-D22AB8ED707D}">
  <ds:schemaRefs/>
</ds:datastoreItem>
</file>

<file path=customXml/itemProps3.xml><?xml version="1.0" encoding="utf-8"?>
<ds:datastoreItem xmlns:ds="http://schemas.openxmlformats.org/officeDocument/2006/customXml" ds:itemID="{F7ACAC52-2F08-4C94-B5EC-06978DC6AB6B}">
  <ds:schemaRefs/>
</ds:datastoreItem>
</file>

<file path=customXml/itemProps4.xml><?xml version="1.0" encoding="utf-8"?>
<ds:datastoreItem xmlns:ds="http://schemas.openxmlformats.org/officeDocument/2006/customXml" ds:itemID="{CACB5FAE-65C5-4E62-8E19-BCDEAD593B66}">
  <ds:schemaRefs/>
</ds:datastoreItem>
</file>

<file path=customXml/itemProps5.xml><?xml version="1.0" encoding="utf-8"?>
<ds:datastoreItem xmlns:ds="http://schemas.openxmlformats.org/officeDocument/2006/customXml" ds:itemID="{9B792929-F4AC-4CB2-A0BB-F40E98112F18}">
  <ds:schemaRefs/>
</ds:datastoreItem>
</file>

<file path=customXml/itemProps6.xml><?xml version="1.0" encoding="utf-8"?>
<ds:datastoreItem xmlns:ds="http://schemas.openxmlformats.org/officeDocument/2006/customXml" ds:itemID="{0C06556E-F16A-4FB9-B3C2-16FC59C6ACCA}">
  <ds:schemaRefs/>
</ds:datastoreItem>
</file>

<file path=customXml/itemProps7.xml><?xml version="1.0" encoding="utf-8"?>
<ds:datastoreItem xmlns:ds="http://schemas.openxmlformats.org/officeDocument/2006/customXml" ds:itemID="{104FAEE9-F911-45B7-A5E0-E4F1DB50DCB8}">
  <ds:schemaRefs/>
</ds:datastoreItem>
</file>

<file path=customXml/itemProps8.xml><?xml version="1.0" encoding="utf-8"?>
<ds:datastoreItem xmlns:ds="http://schemas.openxmlformats.org/officeDocument/2006/customXml" ds:itemID="{3946549A-7C42-4233-AFF5-B76CE05BFBC2}">
  <ds:schemaRefs/>
</ds:datastoreItem>
</file>

<file path=customXml/itemProps9.xml><?xml version="1.0" encoding="utf-8"?>
<ds:datastoreItem xmlns:ds="http://schemas.openxmlformats.org/officeDocument/2006/customXml" ds:itemID="{05CAAFE5-C803-4C0B-947E-83CA12E0132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2415</TotalTime>
  <Words>1090</Words>
  <Application>Microsoft Office PowerPoint</Application>
  <PresentationFormat>Widescreen</PresentationFormat>
  <Paragraphs>162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Cambria</vt:lpstr>
      <vt:lpstr>Georgia</vt:lpstr>
      <vt:lpstr>Segoe UI Semibold</vt:lpstr>
      <vt:lpstr>Söhne</vt:lpstr>
      <vt:lpstr>System Font Regular</vt:lpstr>
      <vt:lpstr>Times New Roman</vt:lpstr>
      <vt:lpstr>Verdana</vt:lpstr>
      <vt:lpstr>Wingdings</vt:lpstr>
      <vt:lpstr>ERM Theme</vt:lpstr>
      <vt:lpstr>Historical Analysis of Wind Turbine Fire Incidents</vt:lpstr>
      <vt:lpstr>Agenda</vt:lpstr>
      <vt:lpstr>Background</vt:lpstr>
      <vt:lpstr>PowerPoint Presentation</vt:lpstr>
      <vt:lpstr>PowerPoint Presentation</vt:lpstr>
      <vt:lpstr>Data collection</vt:lpstr>
      <vt:lpstr>PowerPoint Presentation</vt:lpstr>
      <vt:lpstr>Data Analysis: Geographical Distribution </vt:lpstr>
      <vt:lpstr>Data Analysis: Root Causes</vt:lpstr>
      <vt:lpstr>Data Analysis: Root Causes</vt:lpstr>
      <vt:lpstr>Data Analysis: Brands and Manufacturers </vt:lpstr>
      <vt:lpstr>Data Analysis: Brands and Manufacturers </vt:lpstr>
      <vt:lpstr>Data Analysis: Wind Potential Analysis </vt:lpstr>
      <vt:lpstr>Conclusions</vt:lpstr>
      <vt:lpstr>Conclusions</vt:lpstr>
      <vt:lpstr>Conclusions</vt:lpstr>
      <vt:lpstr>Conclusions</vt:lpstr>
      <vt:lpstr>PowerPoint Presentation</vt:lpstr>
    </vt:vector>
  </TitlesOfParts>
  <Manager/>
  <Company>ERM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ERM</dc:creator>
  <cp:keywords/>
  <dc:description/>
  <cp:lastModifiedBy>Vahid Foroughi</cp:lastModifiedBy>
  <cp:revision>674</cp:revision>
  <dcterms:created xsi:type="dcterms:W3CDTF">2023-10-24T09:33:30Z</dcterms:created>
  <dcterms:modified xsi:type="dcterms:W3CDTF">2023-11-04T11:52:33Z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2023-10-13T11:52:45</vt:lpwstr>
  </property>
  <property fmtid="{D5CDD505-2E9C-101B-9397-08002B2CF9AE}" pid="3" name="TemplafyTenantId">
    <vt:lpwstr>erm</vt:lpwstr>
  </property>
  <property fmtid="{D5CDD505-2E9C-101B-9397-08002B2CF9AE}" pid="4" name="TemplafyTemplateId">
    <vt:lpwstr>753670236623340372</vt:lpwstr>
  </property>
  <property fmtid="{D5CDD505-2E9C-101B-9397-08002B2CF9AE}" pid="5" name="TemplafyUserProfileId">
    <vt:lpwstr>727645921443578063</vt:lpwstr>
  </property>
  <property fmtid="{D5CDD505-2E9C-101B-9397-08002B2CF9AE}" pid="6" name="TemplafyFromBlank">
    <vt:bool>true</vt:bool>
  </property>
  <property fmtid="{D5CDD505-2E9C-101B-9397-08002B2CF9AE}" pid="7" name="ContentTypeId">
    <vt:lpwstr>0x0101000646A3490C442E41AC9620621F1F21BE</vt:lpwstr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  <property fmtid="{D5CDD505-2E9C-101B-9397-08002B2CF9AE}" pid="13" name="MediaServiceImageTags">
    <vt:lpwstr/>
  </property>
</Properties>
</file>