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0"/>
  </p:notesMasterIdLst>
  <p:handoutMasterIdLst>
    <p:handoutMasterId r:id="rId21"/>
  </p:handoutMasterIdLst>
  <p:sldIdLst>
    <p:sldId id="257" r:id="rId2"/>
    <p:sldId id="274" r:id="rId3"/>
    <p:sldId id="277" r:id="rId4"/>
    <p:sldId id="276"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75" r:id="rId19"/>
  </p:sldIdLst>
  <p:sldSz cx="12190413" cy="6858000"/>
  <p:notesSz cx="6797675" cy="99266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i="1" kern="1200">
        <a:solidFill>
          <a:schemeClr val="tx1"/>
        </a:solidFill>
        <a:latin typeface="Arial" pitchFamily="34" charset="0"/>
        <a:ea typeface="+mn-ea"/>
        <a:cs typeface="+mn-cs"/>
      </a:defRPr>
    </a:lvl1pPr>
    <a:lvl2pPr marL="457200" algn="l" rtl="0" fontAlgn="base">
      <a:spcBef>
        <a:spcPct val="0"/>
      </a:spcBef>
      <a:spcAft>
        <a:spcPct val="0"/>
      </a:spcAft>
      <a:defRPr i="1" kern="1200">
        <a:solidFill>
          <a:schemeClr val="tx1"/>
        </a:solidFill>
        <a:latin typeface="Arial" pitchFamily="34" charset="0"/>
        <a:ea typeface="+mn-ea"/>
        <a:cs typeface="+mn-cs"/>
      </a:defRPr>
    </a:lvl2pPr>
    <a:lvl3pPr marL="914400" algn="l" rtl="0" fontAlgn="base">
      <a:spcBef>
        <a:spcPct val="0"/>
      </a:spcBef>
      <a:spcAft>
        <a:spcPct val="0"/>
      </a:spcAft>
      <a:defRPr i="1" kern="1200">
        <a:solidFill>
          <a:schemeClr val="tx1"/>
        </a:solidFill>
        <a:latin typeface="Arial" pitchFamily="34" charset="0"/>
        <a:ea typeface="+mn-ea"/>
        <a:cs typeface="+mn-cs"/>
      </a:defRPr>
    </a:lvl3pPr>
    <a:lvl4pPr marL="1371600" algn="l" rtl="0" fontAlgn="base">
      <a:spcBef>
        <a:spcPct val="0"/>
      </a:spcBef>
      <a:spcAft>
        <a:spcPct val="0"/>
      </a:spcAft>
      <a:defRPr i="1" kern="1200">
        <a:solidFill>
          <a:schemeClr val="tx1"/>
        </a:solidFill>
        <a:latin typeface="Arial" pitchFamily="34" charset="0"/>
        <a:ea typeface="+mn-ea"/>
        <a:cs typeface="+mn-cs"/>
      </a:defRPr>
    </a:lvl4pPr>
    <a:lvl5pPr marL="1828800" algn="l"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FF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DFCA"/>
    <a:srgbClr val="000FD0"/>
    <a:srgbClr val="F6D96D"/>
    <a:srgbClr val="F9E499"/>
    <a:srgbClr val="FFCC00"/>
    <a:srgbClr val="DADADA"/>
    <a:srgbClr val="919191"/>
    <a:srgbClr val="006B61"/>
    <a:srgbClr val="414141"/>
    <a:srgbClr val="FAF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2497" autoAdjust="0"/>
  </p:normalViewPr>
  <p:slideViewPr>
    <p:cSldViewPr snapToGrid="0">
      <p:cViewPr varScale="1">
        <p:scale>
          <a:sx n="74" d="100"/>
          <a:sy n="74" d="100"/>
        </p:scale>
        <p:origin x="1436"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26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3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8050" y="4719638"/>
            <a:ext cx="49815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24" tIns="44419" rIns="90424" bIns="44419"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95250" y="746125"/>
            <a:ext cx="6610350" cy="371951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863285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3663" y="746125"/>
            <a:ext cx="6610350" cy="3719513"/>
          </a:xfrm>
          <a:ln/>
        </p:spPr>
      </p:sp>
      <p:sp>
        <p:nvSpPr>
          <p:cNvPr id="67587" name="Rectangle 3"/>
          <p:cNvSpPr>
            <a:spLocks noGrp="1" noChangeArrowheads="1"/>
          </p:cNvSpPr>
          <p:nvPr>
            <p:ph type="body" idx="1"/>
          </p:nvPr>
        </p:nvSpPr>
        <p:spPr/>
        <p:txBody>
          <a:bodyPr/>
          <a:lstStyle/>
          <a:p>
            <a:r>
              <a:rPr lang="en-US" dirty="0"/>
              <a:t>Hello. In this paper we want to share some learning about human factors in major projects taking place alongside an operational site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key learning was how project equipment has far fewer engineered controls compared to permanent plant equipment, and so there is much higher reliance on human actions. Whilst would like to have changed that it was not practical. However, being able to identify this did lead to more scrutiny of how risks would be managed.</a:t>
            </a:r>
          </a:p>
          <a:p>
            <a:r>
              <a:rPr lang="en-GB" dirty="0"/>
              <a:t>One thing that came out was that contractors were generally happy that equipment was tested before shipping to site. We were able to get procedures in place for in-situ testing.</a:t>
            </a:r>
          </a:p>
        </p:txBody>
      </p:sp>
    </p:spTree>
    <p:extLst>
      <p:ext uri="{BB962C8B-B14F-4D97-AF65-F5344CB8AC3E}">
        <p14:creationId xmlns:p14="http://schemas.microsoft.com/office/powerpoint/2010/main" val="271014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alarms are an issue for permanent operational sites but a new set of issues emerged for temporary project equipment. Because equipment is rented it is difficult to apply any for of overall philosophy and making changes for a single project would be problematic. One thing we found was that alarm management is quite dynamic. Some alarms are fixed but other are adjusted on site and may be deactivated by operators for certain activities. Again, we would rather have got away from this but we were at least able to ask for some recording and assessment of changes that are made.</a:t>
            </a:r>
          </a:p>
        </p:txBody>
      </p:sp>
    </p:spTree>
    <p:extLst>
      <p:ext uri="{BB962C8B-B14F-4D97-AF65-F5344CB8AC3E}">
        <p14:creationId xmlns:p14="http://schemas.microsoft.com/office/powerpoint/2010/main" val="2805645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Communications was identified as critical. Site telecoms had been improved, which was good. The importance of daily meetings to share plans for both the operational and project sites were formalised.</a:t>
            </a:r>
          </a:p>
          <a:p>
            <a:r>
              <a:rPr lang="en-GB" dirty="0"/>
              <a:t>Terminology was again highlighted. For example, when starting some equipment there was a note in a procedure that a low pressure trip would have to be made healthy. We may assume that that would involve pressuring the pipework to above the trip point. In discussion we found that the more likely method would be to override it by one of several methods.</a:t>
            </a:r>
          </a:p>
        </p:txBody>
      </p:sp>
    </p:spTree>
    <p:extLst>
      <p:ext uri="{BB962C8B-B14F-4D97-AF65-F5344CB8AC3E}">
        <p14:creationId xmlns:p14="http://schemas.microsoft.com/office/powerpoint/2010/main" val="366604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operations and project teams both work 12 hour shifts. The big difference is that contractors are happy to work 3 weeks or more without a break. And we would not know what they had been doing in the weeks proceeding mobilisation to site or how long they may have travelled.</a:t>
            </a:r>
          </a:p>
          <a:p>
            <a:r>
              <a:rPr lang="en-GB" dirty="0"/>
              <a:t>Everyone was going to get paid for their hours worked but no one was looking at the figures to look for any fatigue risks.</a:t>
            </a:r>
          </a:p>
        </p:txBody>
      </p:sp>
    </p:spTree>
    <p:extLst>
      <p:ext uri="{BB962C8B-B14F-4D97-AF65-F5344CB8AC3E}">
        <p14:creationId xmlns:p14="http://schemas.microsoft.com/office/powerpoint/2010/main" val="2461091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that both the operational and project activities were high hazard, it was clear that emergency response had to be a critical consideration. We found both had good procedures in place for themselves, but made some assumptions about what others would be doing. Again terminology was a potential issue. Some events may be described as well control emergencies but with little threat. Others may have less dramatic titles but require a wider ranging response.</a:t>
            </a:r>
          </a:p>
          <a:p>
            <a:r>
              <a:rPr lang="en-GB" dirty="0"/>
              <a:t>Routine exercises were included in the project plan. Also, people working off site who may have role in an emergency had to be considered</a:t>
            </a:r>
          </a:p>
        </p:txBody>
      </p:sp>
    </p:spTree>
    <p:extLst>
      <p:ext uri="{BB962C8B-B14F-4D97-AF65-F5344CB8AC3E}">
        <p14:creationId xmlns:p14="http://schemas.microsoft.com/office/powerpoint/2010/main" val="345765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activity for us as part of the human factors plan was a site visit. This proved to be a useful way of evaluating performance influencing factors, but west will in the world it could only be a snap shot.</a:t>
            </a:r>
          </a:p>
          <a:p>
            <a:r>
              <a:rPr lang="en-GB" dirty="0"/>
              <a:t>In general we were very impressed. There was a lot of equipment but it was neat and tidy. And the different contractors were working together as a single team.</a:t>
            </a:r>
          </a:p>
          <a:p>
            <a:r>
              <a:rPr lang="en-GB" dirty="0"/>
              <a:t>We did notice some things that would not be tolerated on the permanent operational site. There was a safety valve selector valve that was not locked, open ends on pipework and a plan to fill a tank by dangling a hose over the edge.</a:t>
            </a:r>
          </a:p>
        </p:txBody>
      </p:sp>
    </p:spTree>
    <p:extLst>
      <p:ext uri="{BB962C8B-B14F-4D97-AF65-F5344CB8AC3E}">
        <p14:creationId xmlns:p14="http://schemas.microsoft.com/office/powerpoint/2010/main" val="248824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human factors integration plan developed for these projects was based on some in-house guidance. We found these items most useful. </a:t>
            </a:r>
          </a:p>
          <a:p>
            <a:r>
              <a:rPr lang="en-GB" dirty="0"/>
              <a:t>Focussing on major accidents but being mindful of constraints and other activities that have to be considered.</a:t>
            </a:r>
          </a:p>
          <a:p>
            <a:r>
              <a:rPr lang="en-GB" dirty="0"/>
              <a:t>Developing a clear plan for human factors studies and making sure the right people attend. Actions inevitably arise, and there has to be a realistic understanding of how and when they will be dealt with.</a:t>
            </a:r>
          </a:p>
          <a:p>
            <a:r>
              <a:rPr lang="en-GB" dirty="0"/>
              <a:t>Overall, the main benefit of the plan is that it can create a constructive forum for identifying and resolving potential issues.  </a:t>
            </a:r>
          </a:p>
        </p:txBody>
      </p:sp>
    </p:spTree>
    <p:extLst>
      <p:ext uri="{BB962C8B-B14F-4D97-AF65-F5344CB8AC3E}">
        <p14:creationId xmlns:p14="http://schemas.microsoft.com/office/powerpoint/2010/main" val="150856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work reminded us that an operating company has the ultimate legal and morale duty to manage risks and that human factors is a key part of that. Delegating responsibility for work does not reduce exposure to risk.</a:t>
            </a:r>
          </a:p>
          <a:p>
            <a:r>
              <a:rPr lang="en-GB" dirty="0"/>
              <a:t>Temporary projects rely far more on human actions that would be accepted for permanent operational sites. Taking a strategic approach using a human factors integration to focus efforts was very effective at achieving collaboration and shred understanding. </a:t>
            </a:r>
          </a:p>
          <a:p>
            <a:r>
              <a:rPr lang="en-GB" dirty="0"/>
              <a:t>Despite employing highly competent and experienced contractors we found quite a number of potentially significant issues that needed scrutiny. By doing this at the planning stage we had a chance to develop an effective solution. Without this we would have been relying on a more dynamic approach, developing solutions on the hoof.</a:t>
            </a:r>
          </a:p>
          <a:p>
            <a:endParaRPr lang="en-GB" dirty="0"/>
          </a:p>
        </p:txBody>
      </p:sp>
    </p:spTree>
    <p:extLst>
      <p:ext uri="{BB962C8B-B14F-4D97-AF65-F5344CB8AC3E}">
        <p14:creationId xmlns:p14="http://schemas.microsoft.com/office/powerpoint/2010/main" val="243686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worked with my 2 co-authors on a couple of projects. Nick represents the client. Neil was with the project engineering team and I provided human factors support.</a:t>
            </a:r>
          </a:p>
        </p:txBody>
      </p:sp>
    </p:spTree>
    <p:extLst>
      <p:ext uri="{BB962C8B-B14F-4D97-AF65-F5344CB8AC3E}">
        <p14:creationId xmlns:p14="http://schemas.microsoft.com/office/powerpoint/2010/main" val="407938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very overview of the business. Salt Caverns were created by leaching. Natural gas is bought when the price is low and put into storage. It is withdrawn when the price is high. We have some fairly convention process equipment at the gas plant. The subsurface element introduces us new equipment and terminology, but it is really a set of pipes and valves.</a:t>
            </a:r>
          </a:p>
        </p:txBody>
      </p:sp>
    </p:spTree>
    <p:extLst>
      <p:ext uri="{BB962C8B-B14F-4D97-AF65-F5344CB8AC3E}">
        <p14:creationId xmlns:p14="http://schemas.microsoft.com/office/powerpoint/2010/main" val="158461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contents of the paper are based on learning from two particular projects. One involved changing the wellhead equipment and the other rewatering a cavern to displace the gas it contains. This involved creating a fairly significant project site in very close proximity to the permanent gas plant, which remained in operation throughout.</a:t>
            </a:r>
          </a:p>
        </p:txBody>
      </p:sp>
    </p:spTree>
    <p:extLst>
      <p:ext uri="{BB962C8B-B14F-4D97-AF65-F5344CB8AC3E}">
        <p14:creationId xmlns:p14="http://schemas.microsoft.com/office/powerpoint/2010/main" val="76420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jargon used to describe this situation is SIMOPS. A term that is very widely used in offshore oil and gas, but maybe less so onshore. In this case we had a high hazard permanent operation. Also, a high hazard temporary projects. One of the challenges was understanding the combined hazard. This is the focus of SIMOPS, but we found that very little has been said about human factors in this.</a:t>
            </a:r>
          </a:p>
        </p:txBody>
      </p:sp>
    </p:spTree>
    <p:extLst>
      <p:ext uri="{BB962C8B-B14F-4D97-AF65-F5344CB8AC3E}">
        <p14:creationId xmlns:p14="http://schemas.microsoft.com/office/powerpoint/2010/main" val="266784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part of project planning it was decided that a human factors integration plan may be useful. When we looked at this we found that these plans are almost exclusively developed for new plants or for significant modifications during engineering and design phases. But the focus is on the human factors requirements for the operate phase. Very little consideration is given to the construction and commissioning phases. It was recognised that our projects would involve fairly significant operations during construction and commissioning, but would never enter a permanent operate phase. We realised we were entering some uncharted water but the client was keen that it happened.</a:t>
            </a:r>
          </a:p>
        </p:txBody>
      </p:sp>
    </p:spTree>
    <p:extLst>
      <p:ext uri="{BB962C8B-B14F-4D97-AF65-F5344CB8AC3E}">
        <p14:creationId xmlns:p14="http://schemas.microsoft.com/office/powerpoint/2010/main" val="128088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develop the HF integration plan an initial screening exercise was carried out. This identified the temporary operations and highlighted a potentially significant difference between the teams working on the operations site vs. the project site. </a:t>
            </a:r>
          </a:p>
          <a:p>
            <a:r>
              <a:rPr lang="en-GB" dirty="0"/>
              <a:t>From the plans being developed it was possible to identify some high criticality tasks, but arguably one of the key realisations was that the operating company is ultimately responsible for actions performed by others on their behalf. </a:t>
            </a:r>
          </a:p>
        </p:txBody>
      </p:sp>
    </p:spTree>
    <p:extLst>
      <p:ext uri="{BB962C8B-B14F-4D97-AF65-F5344CB8AC3E}">
        <p14:creationId xmlns:p14="http://schemas.microsoft.com/office/powerpoint/2010/main" val="155356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followed the standard approach to safety critical task analysis. One of the key elements was engagement with the contractors who would be performing the work during the project. Despite them working in a high hazard industry it was clear that this was the first time they had ever been involved in anything like this.</a:t>
            </a:r>
          </a:p>
          <a:p>
            <a:r>
              <a:rPr lang="en-GB" dirty="0"/>
              <a:t>What we found was most of the work they were going to was fairly standard for them. But some of it was not.</a:t>
            </a:r>
          </a:p>
          <a:p>
            <a:r>
              <a:rPr lang="en-GB" dirty="0"/>
              <a:t>We found they had procedures for most of their tasks. But not all of them, including for some of the most critical.</a:t>
            </a:r>
          </a:p>
          <a:p>
            <a:r>
              <a:rPr lang="en-GB" dirty="0"/>
              <a:t>And we found that terminology sometimes affected our understanding of what was going to happen. For example, when is the plant actually shutdown and is it OK to gag in a pressure transmitter?</a:t>
            </a:r>
          </a:p>
        </p:txBody>
      </p:sp>
    </p:spTree>
    <p:extLst>
      <p:ext uri="{BB962C8B-B14F-4D97-AF65-F5344CB8AC3E}">
        <p14:creationId xmlns:p14="http://schemas.microsoft.com/office/powerpoint/2010/main" val="23022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Due to the proximity of the project site the operational site’s permit to work system would be used. The workload created by this was highlighted as a potential issue. A key message was that contractors should make requests in advance, including when wanting to bring vehicles on to site.</a:t>
            </a:r>
          </a:p>
          <a:p>
            <a:r>
              <a:rPr lang="en-GB" dirty="0"/>
              <a:t>Some good work was done to arrange things on site to avoid the need for routine entry to pits, that are considered to be confined spaces.</a:t>
            </a:r>
          </a:p>
          <a:p>
            <a:endParaRPr lang="en-GB" dirty="0"/>
          </a:p>
        </p:txBody>
      </p:sp>
    </p:spTree>
    <p:extLst>
      <p:ext uri="{BB962C8B-B14F-4D97-AF65-F5344CB8AC3E}">
        <p14:creationId xmlns:p14="http://schemas.microsoft.com/office/powerpoint/2010/main" val="41866623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oleObject" Target="../embeddings/oleObject3.bin"/><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oleObject" Target="../embeddings/oleObject4.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0" y="779463"/>
          <a:ext cx="12192530" cy="6105526"/>
        </p:xfrm>
        <a:graphic>
          <a:graphicData uri="http://schemas.openxmlformats.org/presentationml/2006/ole">
            <mc:AlternateContent xmlns:mc="http://schemas.openxmlformats.org/markup-compatibility/2006">
              <mc:Choice xmlns:v="urn:schemas-microsoft-com:vml" Requires="v">
                <p:oleObj name="Photo Editor Photo" r:id="rId2" imgW="6276190" imgH="4191585" progId="MSPhotoEd.3">
                  <p:embed/>
                </p:oleObj>
              </mc:Choice>
              <mc:Fallback>
                <p:oleObj name="Photo Editor Photo" r:id="rId2" imgW="6276190" imgH="4191585" progId="MSPhotoEd.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9463"/>
                        <a:ext cx="12192530" cy="610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79" name="Rectangle 3"/>
          <p:cNvSpPr>
            <a:spLocks noGrp="1" noChangeArrowheads="1"/>
          </p:cNvSpPr>
          <p:nvPr>
            <p:ph type="ctrTitle"/>
          </p:nvPr>
        </p:nvSpPr>
        <p:spPr>
          <a:xfrm>
            <a:off x="914281" y="2297115"/>
            <a:ext cx="10361851" cy="1470025"/>
          </a:xfrm>
        </p:spPr>
        <p:txBody>
          <a:bodyPr/>
          <a:lstStyle>
            <a:lvl1pPr>
              <a:defRPr>
                <a:solidFill>
                  <a:srgbClr val="2736FF"/>
                </a:solidFill>
              </a:defRPr>
            </a:lvl1pPr>
          </a:lstStyle>
          <a:p>
            <a:pPr lvl="0"/>
            <a:r>
              <a:rPr lang="en-GB" noProof="0"/>
              <a:t>Click to edit Master title style</a:t>
            </a:r>
          </a:p>
        </p:txBody>
      </p:sp>
      <p:sp>
        <p:nvSpPr>
          <p:cNvPr id="75780" name="Rectangle 4"/>
          <p:cNvSpPr>
            <a:spLocks noGrp="1" noChangeArrowheads="1"/>
          </p:cNvSpPr>
          <p:nvPr>
            <p:ph type="subTitle" idx="1"/>
          </p:nvPr>
        </p:nvSpPr>
        <p:spPr>
          <a:xfrm>
            <a:off x="1828562" y="4052888"/>
            <a:ext cx="8533289" cy="1752600"/>
          </a:xfrm>
        </p:spPr>
        <p:txBody>
          <a:bodyPr/>
          <a:lstStyle>
            <a:lvl1pPr marL="0" indent="0" algn="ctr">
              <a:buFontTx/>
              <a:buNone/>
              <a:defRPr>
                <a:solidFill>
                  <a:srgbClr val="009900"/>
                </a:solidFill>
              </a:defRPr>
            </a:lvl1pPr>
          </a:lstStyle>
          <a:p>
            <a:pPr lvl="0"/>
            <a:r>
              <a:rPr lang="en-GB" noProof="0"/>
              <a:t>Click to edit Master subtitle style</a:t>
            </a:r>
          </a:p>
        </p:txBody>
      </p:sp>
      <p:sp>
        <p:nvSpPr>
          <p:cNvPr id="75781" name="Rectangle 5"/>
          <p:cNvSpPr>
            <a:spLocks noGrp="1" noChangeArrowheads="1"/>
          </p:cNvSpPr>
          <p:nvPr>
            <p:ph type="dt" sz="half" idx="2"/>
          </p:nvPr>
        </p:nvSpPr>
        <p:spPr/>
        <p:txBody>
          <a:bodyPr/>
          <a:lstStyle>
            <a:lvl1pPr>
              <a:defRPr/>
            </a:lvl1pPr>
          </a:lstStyle>
          <a:p>
            <a:endParaRPr lang="en-GB"/>
          </a:p>
        </p:txBody>
      </p:sp>
      <p:sp>
        <p:nvSpPr>
          <p:cNvPr id="75782" name="Rectangle 6"/>
          <p:cNvSpPr>
            <a:spLocks noGrp="1" noChangeArrowheads="1"/>
          </p:cNvSpPr>
          <p:nvPr>
            <p:ph type="ftr" sz="quarter" idx="3"/>
          </p:nvPr>
        </p:nvSpPr>
        <p:spPr>
          <a:xfrm>
            <a:off x="0" y="6092825"/>
            <a:ext cx="12190413" cy="476250"/>
          </a:xfrm>
        </p:spPr>
        <p:txBody>
          <a:bodyPr/>
          <a:lstStyle>
            <a:lvl1pPr>
              <a:defRPr>
                <a:solidFill>
                  <a:srgbClr val="009900"/>
                </a:solidFill>
              </a:defRPr>
            </a:lvl1pPr>
          </a:lstStyle>
          <a:p>
            <a:r>
              <a:rPr lang="en-GB"/>
              <a:t>Tel: (+44) 01492 879813 	Mob: (+44) 07984 284642</a:t>
            </a:r>
          </a:p>
          <a:p>
            <a:r>
              <a:rPr lang="en-GB"/>
              <a:t>andy@abrisk.co.uk</a:t>
            </a:r>
          </a:p>
          <a:p>
            <a:r>
              <a:rPr lang="en-GB"/>
              <a:t>www.abrisk.co.uk</a:t>
            </a:r>
          </a:p>
        </p:txBody>
      </p:sp>
      <p:sp>
        <p:nvSpPr>
          <p:cNvPr id="75783" name="Rectangle 7"/>
          <p:cNvSpPr>
            <a:spLocks noGrp="1" noChangeArrowheads="1"/>
          </p:cNvSpPr>
          <p:nvPr>
            <p:ph type="sldNum" sz="quarter" idx="4"/>
          </p:nvPr>
        </p:nvSpPr>
        <p:spPr/>
        <p:txBody>
          <a:bodyPr/>
          <a:lstStyle>
            <a:lvl1pPr>
              <a:defRPr/>
            </a:lvl1pPr>
          </a:lstStyle>
          <a:p>
            <a:fld id="{5E1A0945-D0A0-4E31-900F-AE9791DF9212}" type="slidenum">
              <a:rPr lang="en-GB"/>
              <a:pPr/>
              <a:t>‹#›</a:t>
            </a:fld>
            <a:endParaRPr lang="en-GB"/>
          </a:p>
        </p:txBody>
      </p:sp>
      <p:graphicFrame>
        <p:nvGraphicFramePr>
          <p:cNvPr id="75785" name="Object 9"/>
          <p:cNvGraphicFramePr>
            <a:graphicFrameLocks noChangeAspect="1"/>
          </p:cNvGraphicFramePr>
          <p:nvPr userDrawn="1">
            <p:extLst>
              <p:ext uri="{D42A27DB-BD31-4B8C-83A1-F6EECF244321}">
                <p14:modId xmlns:p14="http://schemas.microsoft.com/office/powerpoint/2010/main" val="2460801253"/>
              </p:ext>
            </p:extLst>
          </p:nvPr>
        </p:nvGraphicFramePr>
        <p:xfrm>
          <a:off x="0" y="0"/>
          <a:ext cx="12190413" cy="6884989"/>
        </p:xfrm>
        <a:graphic>
          <a:graphicData uri="http://schemas.openxmlformats.org/presentationml/2006/ole">
            <mc:AlternateContent xmlns:mc="http://schemas.openxmlformats.org/markup-compatibility/2006">
              <mc:Choice xmlns:v="urn:schemas-microsoft-com:vml" Requires="v">
                <p:oleObj name="Photo Editor Photo" r:id="rId4" imgW="6276190" imgH="4191585" progId="MSPhotoEd.3">
                  <p:embed/>
                </p:oleObj>
              </mc:Choice>
              <mc:Fallback>
                <p:oleObj name="Photo Editor Photo" r:id="rId4" imgW="6276190" imgH="4191585" progId="MSPhotoEd.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0413" cy="6884989"/>
                      </a:xfrm>
                      <a:prstGeom prst="rect">
                        <a:avLst/>
                      </a:prstGeom>
                      <a:noFill/>
                      <a:ln>
                        <a:noFill/>
                      </a:ln>
                      <a:effectLst/>
                    </p:spPr>
                  </p:pic>
                </p:oleObj>
              </mc:Fallback>
            </mc:AlternateContent>
          </a:graphicData>
        </a:graphic>
      </p:graphicFrame>
      <p:pic>
        <p:nvPicPr>
          <p:cNvPr id="10" name="Picture 8" descr="ABRiskLogoColouredHigh"/>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00108" y="294808"/>
            <a:ext cx="2514774" cy="787285"/>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a:extLst>
              <a:ext uri="{FF2B5EF4-FFF2-40B4-BE49-F238E27FC236}">
                <a16:creationId xmlns:a16="http://schemas.microsoft.com/office/drawing/2014/main" id="{F83FCEE5-DFDC-F3FA-D650-2B0A3CC1083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90305" y="492623"/>
            <a:ext cx="1350625" cy="627563"/>
          </a:xfrm>
          <a:prstGeom prst="rect">
            <a:avLst/>
          </a:prstGeom>
        </p:spPr>
      </p:pic>
      <p:pic>
        <p:nvPicPr>
          <p:cNvPr id="1026" name="Picture 2" descr="Digital Reality | Atkins">
            <a:extLst>
              <a:ext uri="{FF2B5EF4-FFF2-40B4-BE49-F238E27FC236}">
                <a16:creationId xmlns:a16="http://schemas.microsoft.com/office/drawing/2014/main" id="{AE6B8BFE-3A5E-89D2-64CF-BF740317410F}"/>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b="30846"/>
          <a:stretch/>
        </p:blipFill>
        <p:spPr bwMode="auto">
          <a:xfrm>
            <a:off x="1040552" y="232280"/>
            <a:ext cx="3143250" cy="1007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6424423-13C3-4787-843B-51A0406E941B}" type="slidenum">
              <a:rPr lang="en-US"/>
              <a:pPr/>
              <a:t>‹#›</a:t>
            </a:fld>
            <a:endParaRPr lang="en-US"/>
          </a:p>
        </p:txBody>
      </p:sp>
    </p:spTree>
    <p:extLst>
      <p:ext uri="{BB962C8B-B14F-4D97-AF65-F5344CB8AC3E}">
        <p14:creationId xmlns:p14="http://schemas.microsoft.com/office/powerpoint/2010/main" val="80555728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40"/>
            <a:ext cx="2742843"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521" y="274640"/>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5EE427E-7EFB-4237-A68C-881F3C5D7749}" type="slidenum">
              <a:rPr lang="en-US"/>
              <a:pPr/>
              <a:t>‹#›</a:t>
            </a:fld>
            <a:endParaRPr lang="en-US"/>
          </a:p>
        </p:txBody>
      </p:sp>
    </p:spTree>
    <p:extLst>
      <p:ext uri="{BB962C8B-B14F-4D97-AF65-F5344CB8AC3E}">
        <p14:creationId xmlns:p14="http://schemas.microsoft.com/office/powerpoint/2010/main" val="404996160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C35672F-6205-49CE-BECE-369873309831}" type="slidenum">
              <a:rPr lang="en-US"/>
              <a:pPr/>
              <a:t>‹#›</a:t>
            </a:fld>
            <a:endParaRPr lang="en-US"/>
          </a:p>
        </p:txBody>
      </p:sp>
    </p:spTree>
    <p:extLst>
      <p:ext uri="{BB962C8B-B14F-4D97-AF65-F5344CB8AC3E}">
        <p14:creationId xmlns:p14="http://schemas.microsoft.com/office/powerpoint/2010/main" val="380797445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46B4394-6E06-427B-B74D-7E1C0D7C7F30}" type="slidenum">
              <a:rPr lang="en-US"/>
              <a:pPr/>
              <a:t>‹#›</a:t>
            </a:fld>
            <a:endParaRPr lang="en-US"/>
          </a:p>
        </p:txBody>
      </p:sp>
    </p:spTree>
    <p:extLst>
      <p:ext uri="{BB962C8B-B14F-4D97-AF65-F5344CB8AC3E}">
        <p14:creationId xmlns:p14="http://schemas.microsoft.com/office/powerpoint/2010/main" val="270463741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D5604DB-3311-4BC4-AA56-8246CD39BE2C}" type="slidenum">
              <a:rPr lang="en-US"/>
              <a:pPr/>
              <a:t>‹#›</a:t>
            </a:fld>
            <a:endParaRPr lang="en-US"/>
          </a:p>
        </p:txBody>
      </p:sp>
    </p:spTree>
    <p:extLst>
      <p:ext uri="{BB962C8B-B14F-4D97-AF65-F5344CB8AC3E}">
        <p14:creationId xmlns:p14="http://schemas.microsoft.com/office/powerpoint/2010/main" val="166811407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521" y="1535114"/>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564" y="1535114"/>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4"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AD60F3-D480-4EEA-9D0C-A261FA7D0D5D}" type="slidenum">
              <a:rPr lang="en-US"/>
              <a:pPr/>
              <a:t>‹#›</a:t>
            </a:fld>
            <a:endParaRPr lang="en-US"/>
          </a:p>
        </p:txBody>
      </p:sp>
    </p:spTree>
    <p:extLst>
      <p:ext uri="{BB962C8B-B14F-4D97-AF65-F5344CB8AC3E}">
        <p14:creationId xmlns:p14="http://schemas.microsoft.com/office/powerpoint/2010/main" val="35420133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35FF33EF-1C94-4EEE-A3DF-2E16885081AC}" type="slidenum">
              <a:rPr lang="en-US"/>
              <a:pPr/>
              <a:t>‹#›</a:t>
            </a:fld>
            <a:endParaRPr lang="en-US"/>
          </a:p>
        </p:txBody>
      </p:sp>
    </p:spTree>
    <p:extLst>
      <p:ext uri="{BB962C8B-B14F-4D97-AF65-F5344CB8AC3E}">
        <p14:creationId xmlns:p14="http://schemas.microsoft.com/office/powerpoint/2010/main" val="145106210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C318DF01-12AD-491E-8AA1-BAF873FF1209}" type="slidenum">
              <a:rPr lang="en-US"/>
              <a:pPr/>
              <a:t>‹#›</a:t>
            </a:fld>
            <a:endParaRPr lang="en-US"/>
          </a:p>
        </p:txBody>
      </p:sp>
    </p:spTree>
    <p:extLst>
      <p:ext uri="{BB962C8B-B14F-4D97-AF65-F5344CB8AC3E}">
        <p14:creationId xmlns:p14="http://schemas.microsoft.com/office/powerpoint/2010/main" val="162306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051"/>
            <a:ext cx="4010562"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524"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FE0C125-96E8-4C74-9996-0DF293C975D5}" type="slidenum">
              <a:rPr lang="en-US"/>
              <a:pPr/>
              <a:t>‹#›</a:t>
            </a:fld>
            <a:endParaRPr lang="en-US"/>
          </a:p>
        </p:txBody>
      </p:sp>
    </p:spTree>
    <p:extLst>
      <p:ext uri="{BB962C8B-B14F-4D97-AF65-F5344CB8AC3E}">
        <p14:creationId xmlns:p14="http://schemas.microsoft.com/office/powerpoint/2010/main" val="1884491552"/>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7646CE1-31E1-4F72-AFEE-EE4E36C26CF2}" type="slidenum">
              <a:rPr lang="en-US"/>
              <a:pPr/>
              <a:t>‹#›</a:t>
            </a:fld>
            <a:endParaRPr lang="en-US"/>
          </a:p>
        </p:txBody>
      </p:sp>
    </p:spTree>
    <p:extLst>
      <p:ext uri="{BB962C8B-B14F-4D97-AF65-F5344CB8AC3E}">
        <p14:creationId xmlns:p14="http://schemas.microsoft.com/office/powerpoint/2010/main" val="321429164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4761" name="Object 9"/>
          <p:cNvGraphicFramePr>
            <a:graphicFrameLocks noChangeAspect="1"/>
          </p:cNvGraphicFramePr>
          <p:nvPr userDrawn="1"/>
        </p:nvGraphicFramePr>
        <p:xfrm>
          <a:off x="0" y="752475"/>
          <a:ext cx="12190413" cy="6105526"/>
        </p:xfrm>
        <a:graphic>
          <a:graphicData uri="http://schemas.openxmlformats.org/presentationml/2006/ole">
            <mc:AlternateContent xmlns:mc="http://schemas.openxmlformats.org/markup-compatibility/2006">
              <mc:Choice xmlns:v="urn:schemas-microsoft-com:vml" Requires="v">
                <p:oleObj name="Photo Editor Photo" r:id="rId13" imgW="6276190" imgH="4191585" progId="MSPhotoEd.3">
                  <p:embed/>
                </p:oleObj>
              </mc:Choice>
              <mc:Fallback>
                <p:oleObj name="Photo Editor Photo" r:id="rId13" imgW="6276190" imgH="4191585" progId="MSPhotoEd.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752475"/>
                        <a:ext cx="12190413" cy="610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4" name="Object 2"/>
          <p:cNvGraphicFramePr>
            <a:graphicFrameLocks noChangeAspect="1"/>
          </p:cNvGraphicFramePr>
          <p:nvPr userDrawn="1">
            <p:extLst>
              <p:ext uri="{D42A27DB-BD31-4B8C-83A1-F6EECF244321}">
                <p14:modId xmlns:p14="http://schemas.microsoft.com/office/powerpoint/2010/main" val="2330268967"/>
              </p:ext>
            </p:extLst>
          </p:nvPr>
        </p:nvGraphicFramePr>
        <p:xfrm>
          <a:off x="0" y="0"/>
          <a:ext cx="12192530" cy="6858001"/>
        </p:xfrm>
        <a:graphic>
          <a:graphicData uri="http://schemas.openxmlformats.org/presentationml/2006/ole">
            <mc:AlternateContent xmlns:mc="http://schemas.openxmlformats.org/markup-compatibility/2006">
              <mc:Choice xmlns:v="urn:schemas-microsoft-com:vml" Requires="v">
                <p:oleObj name="Photo Editor Photo" r:id="rId15" imgW="6276190" imgH="4191585" progId="MSPhotoEd.3">
                  <p:embed/>
                </p:oleObj>
              </mc:Choice>
              <mc:Fallback>
                <p:oleObj name="Photo Editor Photo" r:id="rId15" imgW="6276190" imgH="4191585" progId="MSPhotoEd.3">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530" cy="6858001"/>
                      </a:xfrm>
                      <a:prstGeom prst="rect">
                        <a:avLst/>
                      </a:prstGeom>
                      <a:noFill/>
                      <a:ln>
                        <a:noFill/>
                      </a:ln>
                      <a:effectLst/>
                    </p:spPr>
                  </p:pic>
                </p:oleObj>
              </mc:Fallback>
            </mc:AlternateContent>
          </a:graphicData>
        </a:graphic>
      </p:graphicFrame>
      <p:sp>
        <p:nvSpPr>
          <p:cNvPr id="74755" name="Rectangle 3"/>
          <p:cNvSpPr>
            <a:spLocks noGrp="1" noChangeArrowheads="1"/>
          </p:cNvSpPr>
          <p:nvPr>
            <p:ph type="title"/>
          </p:nvPr>
        </p:nvSpPr>
        <p:spPr bwMode="auto">
          <a:xfrm>
            <a:off x="609521" y="274638"/>
            <a:ext cx="1097137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6" name="Rectangle 4"/>
          <p:cNvSpPr>
            <a:spLocks noGrp="1" noChangeArrowheads="1"/>
          </p:cNvSpPr>
          <p:nvPr>
            <p:ph type="body" idx="1"/>
          </p:nvPr>
        </p:nvSpPr>
        <p:spPr bwMode="auto">
          <a:xfrm>
            <a:off x="609521" y="1600201"/>
            <a:ext cx="109713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7" name="Rectangle 5"/>
          <p:cNvSpPr>
            <a:spLocks noGrp="1" noChangeArrowheads="1"/>
          </p:cNvSpPr>
          <p:nvPr>
            <p:ph type="dt" sz="half" idx="2"/>
          </p:nvPr>
        </p:nvSpPr>
        <p:spPr bwMode="auto">
          <a:xfrm>
            <a:off x="609521" y="6245225"/>
            <a:ext cx="284443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endParaRPr lang="en-US"/>
          </a:p>
        </p:txBody>
      </p:sp>
      <p:sp>
        <p:nvSpPr>
          <p:cNvPr id="74758" name="Rectangle 6"/>
          <p:cNvSpPr>
            <a:spLocks noGrp="1" noChangeArrowheads="1"/>
          </p:cNvSpPr>
          <p:nvPr>
            <p:ph type="ftr" sz="quarter" idx="3"/>
          </p:nvPr>
        </p:nvSpPr>
        <p:spPr bwMode="auto">
          <a:xfrm>
            <a:off x="4165058" y="6245225"/>
            <a:ext cx="386029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endParaRPr lang="en-GB"/>
          </a:p>
        </p:txBody>
      </p:sp>
      <p:sp>
        <p:nvSpPr>
          <p:cNvPr id="74759" name="Rectangle 7"/>
          <p:cNvSpPr>
            <a:spLocks noGrp="1" noChangeArrowheads="1"/>
          </p:cNvSpPr>
          <p:nvPr>
            <p:ph type="sldNum" sz="quarter" idx="4"/>
          </p:nvPr>
        </p:nvSpPr>
        <p:spPr bwMode="auto">
          <a:xfrm>
            <a:off x="8736463" y="6245225"/>
            <a:ext cx="284443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fld id="{D325277F-B2A7-4425-A278-75AEEDF851F0}" type="slidenum">
              <a:rPr lang="en-US"/>
              <a:pPr/>
              <a:t>‹#›</a:t>
            </a:fld>
            <a:endParaRPr lang="en-US"/>
          </a:p>
        </p:txBody>
      </p:sp>
      <p:pic>
        <p:nvPicPr>
          <p:cNvPr id="74760" name="Picture 8" descr="ABRiskLogoColouredHigh"/>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95840" y="6165852"/>
            <a:ext cx="1800000" cy="5652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a:extLst>
              <a:ext uri="{FF2B5EF4-FFF2-40B4-BE49-F238E27FC236}">
                <a16:creationId xmlns:a16="http://schemas.microsoft.com/office/drawing/2014/main" id="{4CF19622-F381-6EFF-5803-57011D82861B}"/>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71724" y="6134574"/>
            <a:ext cx="1350625" cy="627563"/>
          </a:xfrm>
          <a:prstGeom prst="rect">
            <a:avLst/>
          </a:prstGeom>
        </p:spPr>
      </p:pic>
      <p:pic>
        <p:nvPicPr>
          <p:cNvPr id="6" name="Picture 5" descr="A blue text on a black background&#10;&#10;Description automatically generated">
            <a:extLst>
              <a:ext uri="{FF2B5EF4-FFF2-40B4-BE49-F238E27FC236}">
                <a16:creationId xmlns:a16="http://schemas.microsoft.com/office/drawing/2014/main" id="{289CA23C-5D57-A709-53BE-972769EACB0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158066" y="6021161"/>
            <a:ext cx="2591767" cy="830372"/>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dissolve/>
  </p:transition>
  <p:hf hdr="0" ftr="0" dt="0"/>
  <p:txStyles>
    <p:titleStyle>
      <a:lvl1pPr algn="ctr" rtl="0" fontAlgn="base">
        <a:spcBef>
          <a:spcPct val="0"/>
        </a:spcBef>
        <a:spcAft>
          <a:spcPct val="0"/>
        </a:spcAft>
        <a:defRPr sz="3600">
          <a:solidFill>
            <a:srgbClr val="009900"/>
          </a:solidFill>
          <a:latin typeface="+mj-lt"/>
          <a:ea typeface="+mj-ea"/>
          <a:cs typeface="+mj-cs"/>
        </a:defRPr>
      </a:lvl1pPr>
      <a:lvl2pPr algn="ctr" rtl="0" fontAlgn="base">
        <a:spcBef>
          <a:spcPct val="0"/>
        </a:spcBef>
        <a:spcAft>
          <a:spcPct val="0"/>
        </a:spcAft>
        <a:defRPr sz="3600">
          <a:solidFill>
            <a:srgbClr val="009900"/>
          </a:solidFill>
          <a:latin typeface="Arial" pitchFamily="34" charset="0"/>
        </a:defRPr>
      </a:lvl2pPr>
      <a:lvl3pPr algn="ctr" rtl="0" fontAlgn="base">
        <a:spcBef>
          <a:spcPct val="0"/>
        </a:spcBef>
        <a:spcAft>
          <a:spcPct val="0"/>
        </a:spcAft>
        <a:defRPr sz="3600">
          <a:solidFill>
            <a:srgbClr val="009900"/>
          </a:solidFill>
          <a:latin typeface="Arial" pitchFamily="34" charset="0"/>
        </a:defRPr>
      </a:lvl3pPr>
      <a:lvl4pPr algn="ctr" rtl="0" fontAlgn="base">
        <a:spcBef>
          <a:spcPct val="0"/>
        </a:spcBef>
        <a:spcAft>
          <a:spcPct val="0"/>
        </a:spcAft>
        <a:defRPr sz="3600">
          <a:solidFill>
            <a:srgbClr val="009900"/>
          </a:solidFill>
          <a:latin typeface="Arial" pitchFamily="34" charset="0"/>
        </a:defRPr>
      </a:lvl4pPr>
      <a:lvl5pPr algn="ctr" rtl="0" fontAlgn="base">
        <a:spcBef>
          <a:spcPct val="0"/>
        </a:spcBef>
        <a:spcAft>
          <a:spcPct val="0"/>
        </a:spcAft>
        <a:defRPr sz="3600">
          <a:solidFill>
            <a:srgbClr val="009900"/>
          </a:solidFill>
          <a:latin typeface="Arial" pitchFamily="34" charset="0"/>
        </a:defRPr>
      </a:lvl5pPr>
      <a:lvl6pPr marL="457200" algn="ctr" rtl="0" fontAlgn="base">
        <a:spcBef>
          <a:spcPct val="0"/>
        </a:spcBef>
        <a:spcAft>
          <a:spcPct val="0"/>
        </a:spcAft>
        <a:defRPr sz="3600">
          <a:solidFill>
            <a:srgbClr val="009900"/>
          </a:solidFill>
          <a:latin typeface="Arial" pitchFamily="34" charset="0"/>
        </a:defRPr>
      </a:lvl6pPr>
      <a:lvl7pPr marL="914400" algn="ctr" rtl="0" fontAlgn="base">
        <a:spcBef>
          <a:spcPct val="0"/>
        </a:spcBef>
        <a:spcAft>
          <a:spcPct val="0"/>
        </a:spcAft>
        <a:defRPr sz="3600">
          <a:solidFill>
            <a:srgbClr val="009900"/>
          </a:solidFill>
          <a:latin typeface="Arial" pitchFamily="34" charset="0"/>
        </a:defRPr>
      </a:lvl7pPr>
      <a:lvl8pPr marL="1371600" algn="ctr" rtl="0" fontAlgn="base">
        <a:spcBef>
          <a:spcPct val="0"/>
        </a:spcBef>
        <a:spcAft>
          <a:spcPct val="0"/>
        </a:spcAft>
        <a:defRPr sz="3600">
          <a:solidFill>
            <a:srgbClr val="009900"/>
          </a:solidFill>
          <a:latin typeface="Arial" pitchFamily="34" charset="0"/>
        </a:defRPr>
      </a:lvl8pPr>
      <a:lvl9pPr marL="1828800" algn="ctr" rtl="0" fontAlgn="base">
        <a:spcBef>
          <a:spcPct val="0"/>
        </a:spcBef>
        <a:spcAft>
          <a:spcPct val="0"/>
        </a:spcAft>
        <a:defRPr sz="3600">
          <a:solidFill>
            <a:srgbClr val="009900"/>
          </a:solidFill>
          <a:latin typeface="Arial" pitchFamily="34" charset="0"/>
        </a:defRPr>
      </a:lvl9pPr>
    </p:titleStyle>
    <p:bodyStyle>
      <a:lvl1pPr marL="342900" indent="-342900" algn="l" rtl="0" fontAlgn="base">
        <a:spcBef>
          <a:spcPct val="20000"/>
        </a:spcBef>
        <a:spcAft>
          <a:spcPct val="0"/>
        </a:spcAft>
        <a:buBlip>
          <a:blip r:embed="rId20"/>
        </a:buBlip>
        <a:defRPr sz="2800">
          <a:solidFill>
            <a:srgbClr val="2736FF"/>
          </a:solidFill>
          <a:latin typeface="+mn-lt"/>
          <a:ea typeface="+mn-ea"/>
          <a:cs typeface="+mn-cs"/>
        </a:defRPr>
      </a:lvl1pPr>
      <a:lvl2pPr marL="742950" indent="-285750" algn="l" rtl="0" fontAlgn="base">
        <a:spcBef>
          <a:spcPct val="20000"/>
        </a:spcBef>
        <a:spcAft>
          <a:spcPct val="0"/>
        </a:spcAft>
        <a:buBlip>
          <a:blip r:embed="rId20"/>
        </a:buBlip>
        <a:defRPr sz="2400">
          <a:solidFill>
            <a:srgbClr val="2736FF"/>
          </a:solidFill>
          <a:latin typeface="+mn-lt"/>
        </a:defRPr>
      </a:lvl2pPr>
      <a:lvl3pPr marL="1143000" indent="-228600" algn="l" rtl="0" fontAlgn="base">
        <a:spcBef>
          <a:spcPct val="20000"/>
        </a:spcBef>
        <a:spcAft>
          <a:spcPct val="0"/>
        </a:spcAft>
        <a:buBlip>
          <a:blip r:embed="rId20"/>
        </a:buBlip>
        <a:defRPr sz="2000">
          <a:solidFill>
            <a:srgbClr val="2736FF"/>
          </a:solidFill>
          <a:latin typeface="+mn-lt"/>
        </a:defRPr>
      </a:lvl3pPr>
      <a:lvl4pPr marL="1600200" indent="-228600" algn="l" rtl="0" fontAlgn="base">
        <a:spcBef>
          <a:spcPct val="20000"/>
        </a:spcBef>
        <a:spcAft>
          <a:spcPct val="0"/>
        </a:spcAft>
        <a:buBlip>
          <a:blip r:embed="rId20"/>
        </a:buBlip>
        <a:defRPr sz="2000">
          <a:solidFill>
            <a:srgbClr val="2736FF"/>
          </a:solidFill>
          <a:latin typeface="+mn-lt"/>
        </a:defRPr>
      </a:lvl4pPr>
      <a:lvl5pPr marL="2057400" indent="-228600" algn="l" rtl="0" fontAlgn="base">
        <a:spcBef>
          <a:spcPct val="20000"/>
        </a:spcBef>
        <a:spcAft>
          <a:spcPct val="0"/>
        </a:spcAft>
        <a:buBlip>
          <a:blip r:embed="rId20"/>
        </a:buBlip>
        <a:defRPr sz="2000">
          <a:solidFill>
            <a:srgbClr val="2736FF"/>
          </a:solidFill>
          <a:latin typeface="+mn-lt"/>
        </a:defRPr>
      </a:lvl5pPr>
      <a:lvl6pPr marL="2514600" indent="-228600" algn="l" rtl="0" fontAlgn="base">
        <a:spcBef>
          <a:spcPct val="20000"/>
        </a:spcBef>
        <a:spcAft>
          <a:spcPct val="0"/>
        </a:spcAft>
        <a:buBlip>
          <a:blip r:embed="rId20"/>
        </a:buBlip>
        <a:defRPr sz="2000">
          <a:solidFill>
            <a:srgbClr val="2736FF"/>
          </a:solidFill>
          <a:latin typeface="+mn-lt"/>
        </a:defRPr>
      </a:lvl6pPr>
      <a:lvl7pPr marL="2971800" indent="-228600" algn="l" rtl="0" fontAlgn="base">
        <a:spcBef>
          <a:spcPct val="20000"/>
        </a:spcBef>
        <a:spcAft>
          <a:spcPct val="0"/>
        </a:spcAft>
        <a:buBlip>
          <a:blip r:embed="rId20"/>
        </a:buBlip>
        <a:defRPr sz="2000">
          <a:solidFill>
            <a:srgbClr val="2736FF"/>
          </a:solidFill>
          <a:latin typeface="+mn-lt"/>
        </a:defRPr>
      </a:lvl7pPr>
      <a:lvl8pPr marL="3429000" indent="-228600" algn="l" rtl="0" fontAlgn="base">
        <a:spcBef>
          <a:spcPct val="20000"/>
        </a:spcBef>
        <a:spcAft>
          <a:spcPct val="0"/>
        </a:spcAft>
        <a:buBlip>
          <a:blip r:embed="rId20"/>
        </a:buBlip>
        <a:defRPr sz="2000">
          <a:solidFill>
            <a:srgbClr val="2736FF"/>
          </a:solidFill>
          <a:latin typeface="+mn-lt"/>
        </a:defRPr>
      </a:lvl8pPr>
      <a:lvl9pPr marL="3886200" indent="-228600" algn="l" rtl="0" fontAlgn="base">
        <a:spcBef>
          <a:spcPct val="20000"/>
        </a:spcBef>
        <a:spcAft>
          <a:spcPct val="0"/>
        </a:spcAft>
        <a:buBlip>
          <a:blip r:embed="rId20"/>
        </a:buBlip>
        <a:defRPr sz="2000">
          <a:solidFill>
            <a:srgbClr val="2736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3"/>
          </p:nvPr>
        </p:nvSpPr>
        <p:spPr/>
        <p:txBody>
          <a:bodyPr/>
          <a:lstStyle/>
          <a:p>
            <a:r>
              <a:rPr lang="en-GB" dirty="0"/>
              <a:t>Mob: (+44) 07984 284642</a:t>
            </a:r>
          </a:p>
          <a:p>
            <a:r>
              <a:rPr lang="en-GB" dirty="0"/>
              <a:t>andy@abrisk.co.uk</a:t>
            </a:r>
          </a:p>
          <a:p>
            <a:r>
              <a:rPr lang="en-GB" dirty="0"/>
              <a:t>www.abrisk.co.uk</a:t>
            </a:r>
          </a:p>
        </p:txBody>
      </p:sp>
      <p:sp>
        <p:nvSpPr>
          <p:cNvPr id="5" name="Rectangle 7"/>
          <p:cNvSpPr>
            <a:spLocks noGrp="1" noChangeArrowheads="1"/>
          </p:cNvSpPr>
          <p:nvPr>
            <p:ph type="sldNum" sz="quarter" idx="4"/>
          </p:nvPr>
        </p:nvSpPr>
        <p:spPr/>
        <p:txBody>
          <a:bodyPr/>
          <a:lstStyle/>
          <a:p>
            <a:fld id="{9DC2D4BA-76AC-4D16-92EB-5BE8A1A9CEF2}" type="slidenum">
              <a:rPr lang="en-GB"/>
              <a:pPr/>
              <a:t>1</a:t>
            </a:fld>
            <a:endParaRPr lang="en-GB"/>
          </a:p>
        </p:txBody>
      </p:sp>
      <p:sp>
        <p:nvSpPr>
          <p:cNvPr id="7170" name="Rectangle 2"/>
          <p:cNvSpPr>
            <a:spLocks noGrp="1" noChangeArrowheads="1"/>
          </p:cNvSpPr>
          <p:nvPr>
            <p:ph type="ctrTitle"/>
          </p:nvPr>
        </p:nvSpPr>
        <p:spPr/>
        <p:txBody>
          <a:bodyPr/>
          <a:lstStyle/>
          <a:p>
            <a:r>
              <a:rPr lang="en-GB" dirty="0"/>
              <a:t>Human Factors issues and solutions when undertaking major projects on operational sites</a:t>
            </a:r>
          </a:p>
        </p:txBody>
      </p:sp>
      <p:sp>
        <p:nvSpPr>
          <p:cNvPr id="7171" name="Rectangle 3"/>
          <p:cNvSpPr>
            <a:spLocks noGrp="1" noChangeArrowheads="1"/>
          </p:cNvSpPr>
          <p:nvPr>
            <p:ph type="subTitle" idx="1"/>
          </p:nvPr>
        </p:nvSpPr>
        <p:spPr>
          <a:xfrm>
            <a:off x="1526875" y="4052888"/>
            <a:ext cx="9118121" cy="1752600"/>
          </a:xfrm>
        </p:spPr>
        <p:txBody>
          <a:bodyPr/>
          <a:lstStyle/>
          <a:p>
            <a:r>
              <a:rPr lang="en-GB" dirty="0"/>
              <a:t>Andy Brazier – AB Risk Limited</a:t>
            </a:r>
          </a:p>
          <a:p>
            <a:r>
              <a:rPr lang="en-GB" dirty="0"/>
              <a:t>Nick Wise – SSE Thermal</a:t>
            </a:r>
          </a:p>
          <a:p>
            <a:r>
              <a:rPr lang="en-GB" dirty="0"/>
              <a:t>Neil Ford – Atkins.</a:t>
            </a:r>
          </a:p>
        </p:txBody>
      </p:sp>
    </p:spTree>
  </p:cSld>
  <p:clrMapOvr>
    <a:masterClrMapping/>
  </p:clrMapOvr>
  <p:transition advTm="1491">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456F-D414-05CF-7482-633B8BA608BE}"/>
              </a:ext>
            </a:extLst>
          </p:cNvPr>
          <p:cNvSpPr>
            <a:spLocks noGrp="1"/>
          </p:cNvSpPr>
          <p:nvPr>
            <p:ph type="title"/>
          </p:nvPr>
        </p:nvSpPr>
        <p:spPr/>
        <p:txBody>
          <a:bodyPr/>
          <a:lstStyle/>
          <a:p>
            <a:r>
              <a:rPr lang="en-GB" dirty="0"/>
              <a:t>Safety critical equipment</a:t>
            </a:r>
          </a:p>
        </p:txBody>
      </p:sp>
      <p:sp>
        <p:nvSpPr>
          <p:cNvPr id="3" name="Content Placeholder 2">
            <a:extLst>
              <a:ext uri="{FF2B5EF4-FFF2-40B4-BE49-F238E27FC236}">
                <a16:creationId xmlns:a16="http://schemas.microsoft.com/office/drawing/2014/main" id="{73384B91-69E8-0E0C-E4E5-D019D35CA8AB}"/>
              </a:ext>
            </a:extLst>
          </p:cNvPr>
          <p:cNvSpPr>
            <a:spLocks noGrp="1"/>
          </p:cNvSpPr>
          <p:nvPr>
            <p:ph idx="1"/>
          </p:nvPr>
        </p:nvSpPr>
        <p:spPr>
          <a:xfrm>
            <a:off x="609521" y="1600201"/>
            <a:ext cx="7266396" cy="4525963"/>
          </a:xfrm>
        </p:spPr>
        <p:txBody>
          <a:bodyPr/>
          <a:lstStyle/>
          <a:p>
            <a:r>
              <a:rPr lang="en-GB" dirty="0"/>
              <a:t>Fewer Safety Instrumented Systems (SIS)</a:t>
            </a:r>
          </a:p>
          <a:p>
            <a:pPr lvl="1"/>
            <a:r>
              <a:rPr lang="en-GB" dirty="0"/>
              <a:t>Higher reliance on human actions</a:t>
            </a:r>
          </a:p>
          <a:p>
            <a:pPr lvl="1"/>
            <a:r>
              <a:rPr lang="en-GB" dirty="0"/>
              <a:t>Identifying the discrepancy increased awareness and scrutiny</a:t>
            </a:r>
          </a:p>
          <a:p>
            <a:r>
              <a:rPr lang="en-GB" dirty="0"/>
              <a:t>Testing critical equipment</a:t>
            </a:r>
          </a:p>
          <a:p>
            <a:pPr lvl="1"/>
            <a:r>
              <a:rPr lang="en-GB" dirty="0"/>
              <a:t>Bench testing before installation</a:t>
            </a:r>
          </a:p>
          <a:p>
            <a:pPr lvl="1"/>
            <a:r>
              <a:rPr lang="en-GB" dirty="0"/>
              <a:t>In-situ testing introduced as a result of HF plan</a:t>
            </a:r>
          </a:p>
        </p:txBody>
      </p:sp>
      <p:sp>
        <p:nvSpPr>
          <p:cNvPr id="4" name="Slide Number Placeholder 3">
            <a:extLst>
              <a:ext uri="{FF2B5EF4-FFF2-40B4-BE49-F238E27FC236}">
                <a16:creationId xmlns:a16="http://schemas.microsoft.com/office/drawing/2014/main" id="{D35E251E-8836-67A4-835C-7F35A032E086}"/>
              </a:ext>
            </a:extLst>
          </p:cNvPr>
          <p:cNvSpPr>
            <a:spLocks noGrp="1"/>
          </p:cNvSpPr>
          <p:nvPr>
            <p:ph type="sldNum" sz="quarter" idx="12"/>
          </p:nvPr>
        </p:nvSpPr>
        <p:spPr/>
        <p:txBody>
          <a:bodyPr/>
          <a:lstStyle/>
          <a:p>
            <a:fld id="{DC35672F-6205-49CE-BECE-369873309831}" type="slidenum">
              <a:rPr lang="en-US" smtClean="0"/>
              <a:pPr/>
              <a:t>10</a:t>
            </a:fld>
            <a:endParaRPr lang="en-US"/>
          </a:p>
        </p:txBody>
      </p:sp>
      <p:pic>
        <p:nvPicPr>
          <p:cNvPr id="5" name="Picture 4">
            <a:extLst>
              <a:ext uri="{FF2B5EF4-FFF2-40B4-BE49-F238E27FC236}">
                <a16:creationId xmlns:a16="http://schemas.microsoft.com/office/drawing/2014/main" id="{DA2ECE52-A7D6-5832-F965-B392D91CE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52" y="1910062"/>
            <a:ext cx="4598850" cy="4398665"/>
          </a:xfrm>
          <a:prstGeom prst="rect">
            <a:avLst/>
          </a:prstGeom>
        </p:spPr>
      </p:pic>
    </p:spTree>
    <p:extLst>
      <p:ext uri="{BB962C8B-B14F-4D97-AF65-F5344CB8AC3E}">
        <p14:creationId xmlns:p14="http://schemas.microsoft.com/office/powerpoint/2010/main" val="1021715501"/>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CE6C-313F-B573-2C8D-72931F6DC48D}"/>
              </a:ext>
            </a:extLst>
          </p:cNvPr>
          <p:cNvSpPr>
            <a:spLocks noGrp="1"/>
          </p:cNvSpPr>
          <p:nvPr>
            <p:ph type="title"/>
          </p:nvPr>
        </p:nvSpPr>
        <p:spPr/>
        <p:txBody>
          <a:bodyPr/>
          <a:lstStyle/>
          <a:p>
            <a:r>
              <a:rPr lang="en-GB" dirty="0"/>
              <a:t>Alarm management</a:t>
            </a:r>
          </a:p>
        </p:txBody>
      </p:sp>
      <p:sp>
        <p:nvSpPr>
          <p:cNvPr id="3" name="Content Placeholder 2">
            <a:extLst>
              <a:ext uri="{FF2B5EF4-FFF2-40B4-BE49-F238E27FC236}">
                <a16:creationId xmlns:a16="http://schemas.microsoft.com/office/drawing/2014/main" id="{F478E40B-3C32-89EB-B329-F966D3247B5B}"/>
              </a:ext>
            </a:extLst>
          </p:cNvPr>
          <p:cNvSpPr>
            <a:spLocks noGrp="1"/>
          </p:cNvSpPr>
          <p:nvPr>
            <p:ph idx="1"/>
          </p:nvPr>
        </p:nvSpPr>
        <p:spPr/>
        <p:txBody>
          <a:bodyPr/>
          <a:lstStyle/>
          <a:p>
            <a:r>
              <a:rPr lang="en-GB" dirty="0"/>
              <a:t>Alarms pre-installed on rented equipment</a:t>
            </a:r>
          </a:p>
          <a:p>
            <a:r>
              <a:rPr lang="en-GB" dirty="0"/>
              <a:t>No overall alarm philosophy</a:t>
            </a:r>
          </a:p>
          <a:p>
            <a:r>
              <a:rPr lang="en-GB" dirty="0"/>
              <a:t>Contractors familiar with the alarms</a:t>
            </a:r>
          </a:p>
          <a:p>
            <a:pPr lvl="1"/>
            <a:r>
              <a:rPr lang="en-GB" dirty="0"/>
              <a:t>Don’t change them for one project</a:t>
            </a:r>
          </a:p>
          <a:p>
            <a:r>
              <a:rPr lang="en-GB" dirty="0"/>
              <a:t>Types of alarm</a:t>
            </a:r>
          </a:p>
          <a:p>
            <a:pPr lvl="1"/>
            <a:r>
              <a:rPr lang="en-GB" dirty="0"/>
              <a:t>Fixed / absolute</a:t>
            </a:r>
          </a:p>
          <a:p>
            <a:pPr lvl="1"/>
            <a:r>
              <a:rPr lang="en-GB" dirty="0"/>
              <a:t>Locally set-up based on observations at commissioning</a:t>
            </a:r>
          </a:p>
          <a:p>
            <a:pPr lvl="1"/>
            <a:r>
              <a:rPr lang="en-GB" dirty="0"/>
              <a:t>Adjustable</a:t>
            </a:r>
          </a:p>
          <a:p>
            <a:pPr lvl="1"/>
            <a:r>
              <a:rPr lang="en-GB" dirty="0"/>
              <a:t>Deactivated at times</a:t>
            </a:r>
          </a:p>
          <a:p>
            <a:endParaRPr lang="en-GB" dirty="0"/>
          </a:p>
        </p:txBody>
      </p:sp>
      <p:sp>
        <p:nvSpPr>
          <p:cNvPr id="4" name="Slide Number Placeholder 3">
            <a:extLst>
              <a:ext uri="{FF2B5EF4-FFF2-40B4-BE49-F238E27FC236}">
                <a16:creationId xmlns:a16="http://schemas.microsoft.com/office/drawing/2014/main" id="{CDB230A2-4C2B-3AF9-9D40-E776C9355EAF}"/>
              </a:ext>
            </a:extLst>
          </p:cNvPr>
          <p:cNvSpPr>
            <a:spLocks noGrp="1"/>
          </p:cNvSpPr>
          <p:nvPr>
            <p:ph type="sldNum" sz="quarter" idx="12"/>
          </p:nvPr>
        </p:nvSpPr>
        <p:spPr/>
        <p:txBody>
          <a:bodyPr/>
          <a:lstStyle/>
          <a:p>
            <a:fld id="{DC35672F-6205-49CE-BECE-369873309831}" type="slidenum">
              <a:rPr lang="en-US" smtClean="0"/>
              <a:pPr/>
              <a:t>11</a:t>
            </a:fld>
            <a:endParaRPr lang="en-US"/>
          </a:p>
        </p:txBody>
      </p:sp>
      <p:pic>
        <p:nvPicPr>
          <p:cNvPr id="5" name="Picture 2" descr="https://o.remove.bg/downloads/7fc277f8-8ea0-4083-8dc4-977790a6841f/51taT0sXmyL._AC_SL1000_-removebg-preview.png">
            <a:extLst>
              <a:ext uri="{FF2B5EF4-FFF2-40B4-BE49-F238E27FC236}">
                <a16:creationId xmlns:a16="http://schemas.microsoft.com/office/drawing/2014/main" id="{88D92284-DF21-DBB6-069D-3BED14D34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570" y="1073596"/>
            <a:ext cx="4428017" cy="353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5604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378A-4BE7-95C1-06CD-E5656B35A325}"/>
              </a:ext>
            </a:extLst>
          </p:cNvPr>
          <p:cNvSpPr>
            <a:spLocks noGrp="1"/>
          </p:cNvSpPr>
          <p:nvPr>
            <p:ph type="title"/>
          </p:nvPr>
        </p:nvSpPr>
        <p:spPr/>
        <p:txBody>
          <a:bodyPr/>
          <a:lstStyle/>
          <a:p>
            <a:r>
              <a:rPr lang="en-GB" dirty="0"/>
              <a:t>Critical communications</a:t>
            </a:r>
          </a:p>
        </p:txBody>
      </p:sp>
      <p:sp>
        <p:nvSpPr>
          <p:cNvPr id="3" name="Content Placeholder 2">
            <a:extLst>
              <a:ext uri="{FF2B5EF4-FFF2-40B4-BE49-F238E27FC236}">
                <a16:creationId xmlns:a16="http://schemas.microsoft.com/office/drawing/2014/main" id="{FC93509D-532E-6624-FC48-DC7906325455}"/>
              </a:ext>
            </a:extLst>
          </p:cNvPr>
          <p:cNvSpPr>
            <a:spLocks noGrp="1"/>
          </p:cNvSpPr>
          <p:nvPr>
            <p:ph idx="1"/>
          </p:nvPr>
        </p:nvSpPr>
        <p:spPr>
          <a:xfrm>
            <a:off x="609521" y="1600201"/>
            <a:ext cx="5584246" cy="4525963"/>
          </a:xfrm>
        </p:spPr>
        <p:txBody>
          <a:bodyPr/>
          <a:lstStyle/>
          <a:p>
            <a:r>
              <a:rPr lang="en-GB" dirty="0"/>
              <a:t>Site telecoms improved </a:t>
            </a:r>
          </a:p>
          <a:p>
            <a:r>
              <a:rPr lang="en-GB" dirty="0"/>
              <a:t>Daily meetings to share plans</a:t>
            </a:r>
          </a:p>
          <a:p>
            <a:r>
              <a:rPr lang="en-GB" dirty="0"/>
              <a:t>Terminology</a:t>
            </a:r>
          </a:p>
          <a:p>
            <a:pPr lvl="1"/>
            <a:r>
              <a:rPr lang="en-GB" dirty="0"/>
              <a:t>Clearing a trip by pressurising pipework </a:t>
            </a:r>
            <a:r>
              <a:rPr lang="en-GB" u="sng" dirty="0"/>
              <a:t>or</a:t>
            </a:r>
            <a:r>
              <a:rPr lang="en-GB" dirty="0"/>
              <a:t> using an override?</a:t>
            </a:r>
          </a:p>
        </p:txBody>
      </p:sp>
      <p:sp>
        <p:nvSpPr>
          <p:cNvPr id="4" name="Slide Number Placeholder 3">
            <a:extLst>
              <a:ext uri="{FF2B5EF4-FFF2-40B4-BE49-F238E27FC236}">
                <a16:creationId xmlns:a16="http://schemas.microsoft.com/office/drawing/2014/main" id="{4ECBEED0-D944-655A-6898-1D5BB0746B4B}"/>
              </a:ext>
            </a:extLst>
          </p:cNvPr>
          <p:cNvSpPr>
            <a:spLocks noGrp="1"/>
          </p:cNvSpPr>
          <p:nvPr>
            <p:ph type="sldNum" sz="quarter" idx="12"/>
          </p:nvPr>
        </p:nvSpPr>
        <p:spPr/>
        <p:txBody>
          <a:bodyPr/>
          <a:lstStyle/>
          <a:p>
            <a:fld id="{DC35672F-6205-49CE-BECE-369873309831}" type="slidenum">
              <a:rPr lang="en-US" smtClean="0"/>
              <a:pPr/>
              <a:t>12</a:t>
            </a:fld>
            <a:endParaRPr lang="en-US"/>
          </a:p>
        </p:txBody>
      </p:sp>
      <p:pic>
        <p:nvPicPr>
          <p:cNvPr id="5" name="Picture 4">
            <a:extLst>
              <a:ext uri="{FF2B5EF4-FFF2-40B4-BE49-F238E27FC236}">
                <a16:creationId xmlns:a16="http://schemas.microsoft.com/office/drawing/2014/main" id="{CAD179E5-6E2B-A8D2-3994-941F034476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3"/>
          <a:stretch/>
        </p:blipFill>
        <p:spPr bwMode="auto">
          <a:xfrm>
            <a:off x="6708475" y="1876246"/>
            <a:ext cx="5230484" cy="360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35543"/>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D278-7052-9B10-9D58-604D5205BCE0}"/>
              </a:ext>
            </a:extLst>
          </p:cNvPr>
          <p:cNvSpPr>
            <a:spLocks noGrp="1"/>
          </p:cNvSpPr>
          <p:nvPr>
            <p:ph type="title"/>
          </p:nvPr>
        </p:nvSpPr>
        <p:spPr/>
        <p:txBody>
          <a:bodyPr/>
          <a:lstStyle/>
          <a:p>
            <a:r>
              <a:rPr lang="en-GB" dirty="0"/>
              <a:t>Fatigue management</a:t>
            </a:r>
          </a:p>
        </p:txBody>
      </p:sp>
      <p:sp>
        <p:nvSpPr>
          <p:cNvPr id="3" name="Content Placeholder 2">
            <a:extLst>
              <a:ext uri="{FF2B5EF4-FFF2-40B4-BE49-F238E27FC236}">
                <a16:creationId xmlns:a16="http://schemas.microsoft.com/office/drawing/2014/main" id="{6C1A3E66-504E-3C0D-CAE3-9A0923C392D5}"/>
              </a:ext>
            </a:extLst>
          </p:cNvPr>
          <p:cNvSpPr>
            <a:spLocks noGrp="1"/>
          </p:cNvSpPr>
          <p:nvPr>
            <p:ph idx="1"/>
          </p:nvPr>
        </p:nvSpPr>
        <p:spPr/>
        <p:txBody>
          <a:bodyPr/>
          <a:lstStyle/>
          <a:p>
            <a:r>
              <a:rPr lang="en-GB" dirty="0"/>
              <a:t>Contractors and operators working 12 hour shifts</a:t>
            </a:r>
          </a:p>
          <a:p>
            <a:r>
              <a:rPr lang="en-GB" dirty="0"/>
              <a:t>Contractors happy to work three weeks or more without a break</a:t>
            </a:r>
          </a:p>
          <a:p>
            <a:pPr lvl="1"/>
            <a:r>
              <a:rPr lang="en-GB" dirty="0"/>
              <a:t>What about activities before mobilisation and travel time to site?</a:t>
            </a:r>
          </a:p>
          <a:p>
            <a:r>
              <a:rPr lang="en-GB" dirty="0"/>
              <a:t>No formal system for evaluating hours actually worked (over time)</a:t>
            </a:r>
          </a:p>
        </p:txBody>
      </p:sp>
      <p:sp>
        <p:nvSpPr>
          <p:cNvPr id="4" name="Slide Number Placeholder 3">
            <a:extLst>
              <a:ext uri="{FF2B5EF4-FFF2-40B4-BE49-F238E27FC236}">
                <a16:creationId xmlns:a16="http://schemas.microsoft.com/office/drawing/2014/main" id="{C4F70556-A553-C35E-246C-778AC38D849E}"/>
              </a:ext>
            </a:extLst>
          </p:cNvPr>
          <p:cNvSpPr>
            <a:spLocks noGrp="1"/>
          </p:cNvSpPr>
          <p:nvPr>
            <p:ph type="sldNum" sz="quarter" idx="12"/>
          </p:nvPr>
        </p:nvSpPr>
        <p:spPr/>
        <p:txBody>
          <a:bodyPr/>
          <a:lstStyle/>
          <a:p>
            <a:fld id="{DC35672F-6205-49CE-BECE-369873309831}" type="slidenum">
              <a:rPr lang="en-US" smtClean="0"/>
              <a:pPr/>
              <a:t>13</a:t>
            </a:fld>
            <a:endParaRPr lang="en-US"/>
          </a:p>
        </p:txBody>
      </p:sp>
      <p:pic>
        <p:nvPicPr>
          <p:cNvPr id="5" name="Picture 2" descr="http://www.eca.ed.ac.uk/sites/default/files/styles/news_image/public/shifts-happen.jpg?itok=2LTvS0ai">
            <a:extLst>
              <a:ext uri="{FF2B5EF4-FFF2-40B4-BE49-F238E27FC236}">
                <a16:creationId xmlns:a16="http://schemas.microsoft.com/office/drawing/2014/main" id="{E48F0D38-E7F5-A566-DE53-2BDAFAACD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459" y="3863182"/>
            <a:ext cx="3764988" cy="215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6006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6AC8-8DD9-C83B-FEC3-C35F9F8D969C}"/>
              </a:ext>
            </a:extLst>
          </p:cNvPr>
          <p:cNvSpPr>
            <a:spLocks noGrp="1"/>
          </p:cNvSpPr>
          <p:nvPr>
            <p:ph type="title"/>
          </p:nvPr>
        </p:nvSpPr>
        <p:spPr/>
        <p:txBody>
          <a:bodyPr/>
          <a:lstStyle/>
          <a:p>
            <a:r>
              <a:rPr lang="en-GB" dirty="0"/>
              <a:t>Emergency response</a:t>
            </a:r>
          </a:p>
        </p:txBody>
      </p:sp>
      <p:sp>
        <p:nvSpPr>
          <p:cNvPr id="3" name="Content Placeholder 2">
            <a:extLst>
              <a:ext uri="{FF2B5EF4-FFF2-40B4-BE49-F238E27FC236}">
                <a16:creationId xmlns:a16="http://schemas.microsoft.com/office/drawing/2014/main" id="{F7A9F2B6-E827-75DA-57F8-2BC593A0B789}"/>
              </a:ext>
            </a:extLst>
          </p:cNvPr>
          <p:cNvSpPr>
            <a:spLocks noGrp="1"/>
          </p:cNvSpPr>
          <p:nvPr>
            <p:ph idx="1"/>
          </p:nvPr>
        </p:nvSpPr>
        <p:spPr/>
        <p:txBody>
          <a:bodyPr/>
          <a:lstStyle/>
          <a:p>
            <a:r>
              <a:rPr lang="en-GB" dirty="0"/>
              <a:t>Interfaces between project and operators</a:t>
            </a:r>
          </a:p>
          <a:p>
            <a:r>
              <a:rPr lang="en-GB" dirty="0"/>
              <a:t>Different assumptions on both sides</a:t>
            </a:r>
          </a:p>
          <a:p>
            <a:r>
              <a:rPr lang="en-GB" dirty="0"/>
              <a:t>Terminology again</a:t>
            </a:r>
          </a:p>
          <a:p>
            <a:pPr lvl="1"/>
            <a:r>
              <a:rPr lang="en-GB" dirty="0"/>
              <a:t>Some well control “emergencies” are not an immediate threat</a:t>
            </a:r>
          </a:p>
          <a:p>
            <a:pPr lvl="1"/>
            <a:r>
              <a:rPr lang="en-GB" dirty="0"/>
              <a:t>Others can escalate rapidly and require immediate evacuation</a:t>
            </a:r>
          </a:p>
          <a:p>
            <a:r>
              <a:rPr lang="en-GB" dirty="0"/>
              <a:t>Routine emergency exercises</a:t>
            </a:r>
          </a:p>
          <a:p>
            <a:r>
              <a:rPr lang="en-GB" dirty="0"/>
              <a:t>Off-site personnel</a:t>
            </a:r>
          </a:p>
          <a:p>
            <a:pPr lvl="1"/>
            <a:r>
              <a:rPr lang="en-GB" dirty="0"/>
              <a:t>“Silver command”</a:t>
            </a:r>
          </a:p>
          <a:p>
            <a:pPr lvl="1"/>
            <a:r>
              <a:rPr lang="en-GB" dirty="0"/>
              <a:t>Duty Manager</a:t>
            </a:r>
          </a:p>
          <a:p>
            <a:pPr lvl="1"/>
            <a:endParaRPr lang="en-GB" dirty="0"/>
          </a:p>
        </p:txBody>
      </p:sp>
      <p:sp>
        <p:nvSpPr>
          <p:cNvPr id="4" name="Slide Number Placeholder 3">
            <a:extLst>
              <a:ext uri="{FF2B5EF4-FFF2-40B4-BE49-F238E27FC236}">
                <a16:creationId xmlns:a16="http://schemas.microsoft.com/office/drawing/2014/main" id="{AB90CCB3-18F2-4EC9-528D-5CA668A60D74}"/>
              </a:ext>
            </a:extLst>
          </p:cNvPr>
          <p:cNvSpPr>
            <a:spLocks noGrp="1"/>
          </p:cNvSpPr>
          <p:nvPr>
            <p:ph type="sldNum" sz="quarter" idx="12"/>
          </p:nvPr>
        </p:nvSpPr>
        <p:spPr/>
        <p:txBody>
          <a:bodyPr/>
          <a:lstStyle/>
          <a:p>
            <a:fld id="{DC35672F-6205-49CE-BECE-369873309831}" type="slidenum">
              <a:rPr lang="en-US" smtClean="0"/>
              <a:pPr/>
              <a:t>14</a:t>
            </a:fld>
            <a:endParaRPr lang="en-US"/>
          </a:p>
        </p:txBody>
      </p:sp>
    </p:spTree>
    <p:extLst>
      <p:ext uri="{BB962C8B-B14F-4D97-AF65-F5344CB8AC3E}">
        <p14:creationId xmlns:p14="http://schemas.microsoft.com/office/powerpoint/2010/main" val="2292619360"/>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1F81-2612-41AD-C0B4-6ED9DC4E121A}"/>
              </a:ext>
            </a:extLst>
          </p:cNvPr>
          <p:cNvSpPr>
            <a:spLocks noGrp="1"/>
          </p:cNvSpPr>
          <p:nvPr>
            <p:ph type="title"/>
          </p:nvPr>
        </p:nvSpPr>
        <p:spPr/>
        <p:txBody>
          <a:bodyPr/>
          <a:lstStyle/>
          <a:p>
            <a:r>
              <a:rPr lang="en-GB" dirty="0"/>
              <a:t>Site visit</a:t>
            </a:r>
          </a:p>
        </p:txBody>
      </p:sp>
      <p:sp>
        <p:nvSpPr>
          <p:cNvPr id="3" name="Content Placeholder 2">
            <a:extLst>
              <a:ext uri="{FF2B5EF4-FFF2-40B4-BE49-F238E27FC236}">
                <a16:creationId xmlns:a16="http://schemas.microsoft.com/office/drawing/2014/main" id="{A38ABFFF-E106-4A81-2F37-4EAD69FD3DE6}"/>
              </a:ext>
            </a:extLst>
          </p:cNvPr>
          <p:cNvSpPr>
            <a:spLocks noGrp="1"/>
          </p:cNvSpPr>
          <p:nvPr>
            <p:ph idx="1"/>
          </p:nvPr>
        </p:nvSpPr>
        <p:spPr>
          <a:xfrm>
            <a:off x="609520" y="1600201"/>
            <a:ext cx="8888163" cy="4525963"/>
          </a:xfrm>
        </p:spPr>
        <p:txBody>
          <a:bodyPr/>
          <a:lstStyle/>
          <a:p>
            <a:r>
              <a:rPr lang="en-GB" dirty="0"/>
              <a:t>Snap-shot of Performance Influencing Factors (PIF)</a:t>
            </a:r>
          </a:p>
          <a:p>
            <a:r>
              <a:rPr lang="en-GB" dirty="0"/>
              <a:t>Neat and tidy site</a:t>
            </a:r>
          </a:p>
          <a:p>
            <a:r>
              <a:rPr lang="en-GB" dirty="0"/>
              <a:t>Contractor single team</a:t>
            </a:r>
          </a:p>
          <a:p>
            <a:r>
              <a:rPr lang="en-GB" dirty="0"/>
              <a:t>Observations</a:t>
            </a:r>
          </a:p>
          <a:p>
            <a:pPr lvl="1"/>
            <a:r>
              <a:rPr lang="en-GB" dirty="0"/>
              <a:t>PSV selector valve – not locked</a:t>
            </a:r>
          </a:p>
          <a:p>
            <a:pPr lvl="1"/>
            <a:r>
              <a:rPr lang="en-GB" dirty="0"/>
              <a:t>Open ends on pipework</a:t>
            </a:r>
          </a:p>
          <a:p>
            <a:pPr lvl="1"/>
            <a:r>
              <a:rPr lang="en-GB" dirty="0"/>
              <a:t>Mobile pump safe but not consistent with site rules</a:t>
            </a:r>
          </a:p>
          <a:p>
            <a:pPr lvl="1"/>
            <a:r>
              <a:rPr lang="en-GB" dirty="0"/>
              <a:t>Tank filling by dangling a hose over the edge</a:t>
            </a:r>
          </a:p>
          <a:p>
            <a:pPr lvl="1"/>
            <a:r>
              <a:rPr lang="en-GB" dirty="0"/>
              <a:t>Tank contents not displayed</a:t>
            </a:r>
          </a:p>
        </p:txBody>
      </p:sp>
      <p:sp>
        <p:nvSpPr>
          <p:cNvPr id="4" name="Slide Number Placeholder 3">
            <a:extLst>
              <a:ext uri="{FF2B5EF4-FFF2-40B4-BE49-F238E27FC236}">
                <a16:creationId xmlns:a16="http://schemas.microsoft.com/office/drawing/2014/main" id="{8689E5CF-8B88-FD76-9BE1-965B84F152FA}"/>
              </a:ext>
            </a:extLst>
          </p:cNvPr>
          <p:cNvSpPr>
            <a:spLocks noGrp="1"/>
          </p:cNvSpPr>
          <p:nvPr>
            <p:ph type="sldNum" sz="quarter" idx="12"/>
          </p:nvPr>
        </p:nvSpPr>
        <p:spPr/>
        <p:txBody>
          <a:bodyPr/>
          <a:lstStyle/>
          <a:p>
            <a:fld id="{DC35672F-6205-49CE-BECE-369873309831}" type="slidenum">
              <a:rPr lang="en-US" smtClean="0"/>
              <a:pPr/>
              <a:t>15</a:t>
            </a:fld>
            <a:endParaRPr lang="en-US"/>
          </a:p>
        </p:txBody>
      </p:sp>
      <p:pic>
        <p:nvPicPr>
          <p:cNvPr id="6" name="Picture 5">
            <a:extLst>
              <a:ext uri="{FF2B5EF4-FFF2-40B4-BE49-F238E27FC236}">
                <a16:creationId xmlns:a16="http://schemas.microsoft.com/office/drawing/2014/main" id="{6E0A68B1-426A-3B28-0934-72FEBE968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738" y="136525"/>
            <a:ext cx="2571750" cy="3429000"/>
          </a:xfrm>
          <a:prstGeom prst="rect">
            <a:avLst/>
          </a:prstGeom>
        </p:spPr>
      </p:pic>
      <p:pic>
        <p:nvPicPr>
          <p:cNvPr id="8" name="Picture 7">
            <a:extLst>
              <a:ext uri="{FF2B5EF4-FFF2-40B4-BE49-F238E27FC236}">
                <a16:creationId xmlns:a16="http://schemas.microsoft.com/office/drawing/2014/main" id="{B9B48395-4CFD-BBD7-21DF-4D194692A4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0089" y="3703968"/>
            <a:ext cx="3200399" cy="2400299"/>
          </a:xfrm>
          <a:prstGeom prst="rect">
            <a:avLst/>
          </a:prstGeom>
        </p:spPr>
      </p:pic>
    </p:spTree>
    <p:extLst>
      <p:ext uri="{BB962C8B-B14F-4D97-AF65-F5344CB8AC3E}">
        <p14:creationId xmlns:p14="http://schemas.microsoft.com/office/powerpoint/2010/main" val="1228609624"/>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4DCE-7557-D0F8-FB1B-49D44FC0681F}"/>
              </a:ext>
            </a:extLst>
          </p:cNvPr>
          <p:cNvSpPr>
            <a:spLocks noGrp="1"/>
          </p:cNvSpPr>
          <p:nvPr>
            <p:ph type="title"/>
          </p:nvPr>
        </p:nvSpPr>
        <p:spPr/>
        <p:txBody>
          <a:bodyPr/>
          <a:lstStyle/>
          <a:p>
            <a:r>
              <a:rPr lang="en-GB" dirty="0"/>
              <a:t>Key contents for HFIP</a:t>
            </a:r>
          </a:p>
        </p:txBody>
      </p:sp>
      <p:sp>
        <p:nvSpPr>
          <p:cNvPr id="3" name="Content Placeholder 2">
            <a:extLst>
              <a:ext uri="{FF2B5EF4-FFF2-40B4-BE49-F238E27FC236}">
                <a16:creationId xmlns:a16="http://schemas.microsoft.com/office/drawing/2014/main" id="{3459044C-BDC4-9E5D-FAB7-5163B0339BE1}"/>
              </a:ext>
            </a:extLst>
          </p:cNvPr>
          <p:cNvSpPr>
            <a:spLocks noGrp="1"/>
          </p:cNvSpPr>
          <p:nvPr>
            <p:ph idx="1"/>
          </p:nvPr>
        </p:nvSpPr>
        <p:spPr/>
        <p:txBody>
          <a:bodyPr/>
          <a:lstStyle/>
          <a:p>
            <a:r>
              <a:rPr lang="en-GB" dirty="0"/>
              <a:t>Issues known to contribute to major accidents</a:t>
            </a:r>
          </a:p>
          <a:p>
            <a:r>
              <a:rPr lang="en-GB" dirty="0"/>
              <a:t>Constraints on ability to optimise HF integration</a:t>
            </a:r>
          </a:p>
          <a:p>
            <a:r>
              <a:rPr lang="en-GB" dirty="0"/>
              <a:t>Dependencies with other development activities</a:t>
            </a:r>
          </a:p>
          <a:p>
            <a:r>
              <a:rPr lang="en-GB" dirty="0"/>
              <a:t>Plan for HF studies at key stages of the project</a:t>
            </a:r>
          </a:p>
          <a:p>
            <a:r>
              <a:rPr lang="en-GB" dirty="0"/>
              <a:t>User involvement (contractors)</a:t>
            </a:r>
          </a:p>
          <a:p>
            <a:r>
              <a:rPr lang="en-GB" dirty="0"/>
              <a:t>Progress monitoring vs plan</a:t>
            </a:r>
          </a:p>
          <a:p>
            <a:r>
              <a:rPr lang="en-GB" dirty="0"/>
              <a:t>Creating a forum to optimise between the ideal and practicable solutions to problems.</a:t>
            </a:r>
          </a:p>
          <a:p>
            <a:endParaRPr lang="en-GB" dirty="0"/>
          </a:p>
        </p:txBody>
      </p:sp>
      <p:sp>
        <p:nvSpPr>
          <p:cNvPr id="4" name="Slide Number Placeholder 3">
            <a:extLst>
              <a:ext uri="{FF2B5EF4-FFF2-40B4-BE49-F238E27FC236}">
                <a16:creationId xmlns:a16="http://schemas.microsoft.com/office/drawing/2014/main" id="{E5E5AD4A-2F9B-2D59-F2B2-640E565FA128}"/>
              </a:ext>
            </a:extLst>
          </p:cNvPr>
          <p:cNvSpPr>
            <a:spLocks noGrp="1"/>
          </p:cNvSpPr>
          <p:nvPr>
            <p:ph type="sldNum" sz="quarter" idx="12"/>
          </p:nvPr>
        </p:nvSpPr>
        <p:spPr/>
        <p:txBody>
          <a:bodyPr/>
          <a:lstStyle/>
          <a:p>
            <a:fld id="{DC35672F-6205-49CE-BECE-369873309831}" type="slidenum">
              <a:rPr lang="en-US" smtClean="0"/>
              <a:pPr/>
              <a:t>16</a:t>
            </a:fld>
            <a:endParaRPr lang="en-US"/>
          </a:p>
        </p:txBody>
      </p:sp>
    </p:spTree>
    <p:extLst>
      <p:ext uri="{BB962C8B-B14F-4D97-AF65-F5344CB8AC3E}">
        <p14:creationId xmlns:p14="http://schemas.microsoft.com/office/powerpoint/2010/main" val="4015219475"/>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36AD-76A8-518B-8D10-41F5638E4C6B}"/>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8D3B48F6-27C7-3179-6BF8-74D5FB7BEED8}"/>
              </a:ext>
            </a:extLst>
          </p:cNvPr>
          <p:cNvSpPr>
            <a:spLocks noGrp="1"/>
          </p:cNvSpPr>
          <p:nvPr>
            <p:ph idx="1"/>
          </p:nvPr>
        </p:nvSpPr>
        <p:spPr/>
        <p:txBody>
          <a:bodyPr/>
          <a:lstStyle/>
          <a:p>
            <a:r>
              <a:rPr lang="en-GB" dirty="0"/>
              <a:t>Legal and moral obligation to manage risks to ALARP</a:t>
            </a:r>
          </a:p>
          <a:p>
            <a:r>
              <a:rPr lang="en-GB" dirty="0"/>
              <a:t>Delegating responsibility to contractors does not reduce risk exposure</a:t>
            </a:r>
          </a:p>
          <a:p>
            <a:r>
              <a:rPr lang="en-GB" dirty="0"/>
              <a:t>Temporary projects rely on human action far more than permanent operations</a:t>
            </a:r>
          </a:p>
          <a:p>
            <a:r>
              <a:rPr lang="en-GB" dirty="0"/>
              <a:t>A human factors approach created a collaborative approach and shared understanding</a:t>
            </a:r>
          </a:p>
          <a:p>
            <a:r>
              <a:rPr lang="en-GB" dirty="0"/>
              <a:t>Emphasised the need to scrutinise project plans – early!</a:t>
            </a:r>
          </a:p>
          <a:p>
            <a:endParaRPr lang="en-GB" dirty="0"/>
          </a:p>
        </p:txBody>
      </p:sp>
      <p:sp>
        <p:nvSpPr>
          <p:cNvPr id="4" name="Slide Number Placeholder 3">
            <a:extLst>
              <a:ext uri="{FF2B5EF4-FFF2-40B4-BE49-F238E27FC236}">
                <a16:creationId xmlns:a16="http://schemas.microsoft.com/office/drawing/2014/main" id="{EEC4E5E1-E30A-C9F0-243C-B8BBE29E5B8B}"/>
              </a:ext>
            </a:extLst>
          </p:cNvPr>
          <p:cNvSpPr>
            <a:spLocks noGrp="1"/>
          </p:cNvSpPr>
          <p:nvPr>
            <p:ph type="sldNum" sz="quarter" idx="12"/>
          </p:nvPr>
        </p:nvSpPr>
        <p:spPr/>
        <p:txBody>
          <a:bodyPr/>
          <a:lstStyle/>
          <a:p>
            <a:fld id="{DC35672F-6205-49CE-BECE-369873309831}" type="slidenum">
              <a:rPr lang="en-US" smtClean="0"/>
              <a:pPr/>
              <a:t>17</a:t>
            </a:fld>
            <a:endParaRPr lang="en-US"/>
          </a:p>
        </p:txBody>
      </p:sp>
    </p:spTree>
    <p:extLst>
      <p:ext uri="{BB962C8B-B14F-4D97-AF65-F5344CB8AC3E}">
        <p14:creationId xmlns:p14="http://schemas.microsoft.com/office/powerpoint/2010/main" val="2374936067"/>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1086-89F0-790B-87AC-4E086539359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38FCAC0-4ECA-D8EF-4F0C-C87ABF255CDE}"/>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DA8C5764-A568-36C4-E919-F8EE6AA5800F}"/>
              </a:ext>
            </a:extLst>
          </p:cNvPr>
          <p:cNvSpPr>
            <a:spLocks noGrp="1"/>
          </p:cNvSpPr>
          <p:nvPr>
            <p:ph type="sldNum" sz="quarter" idx="12"/>
          </p:nvPr>
        </p:nvSpPr>
        <p:spPr/>
        <p:txBody>
          <a:bodyPr/>
          <a:lstStyle/>
          <a:p>
            <a:fld id="{DC35672F-6205-49CE-BECE-369873309831}" type="slidenum">
              <a:rPr lang="en-US" smtClean="0"/>
              <a:pPr/>
              <a:t>18</a:t>
            </a:fld>
            <a:endParaRPr lang="en-US"/>
          </a:p>
        </p:txBody>
      </p:sp>
    </p:spTree>
    <p:extLst>
      <p:ext uri="{BB962C8B-B14F-4D97-AF65-F5344CB8AC3E}">
        <p14:creationId xmlns:p14="http://schemas.microsoft.com/office/powerpoint/2010/main" val="3514519163"/>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DCE8-341E-D393-582E-75B873EC5AED}"/>
              </a:ext>
            </a:extLst>
          </p:cNvPr>
          <p:cNvSpPr>
            <a:spLocks noGrp="1"/>
          </p:cNvSpPr>
          <p:nvPr>
            <p:ph type="title"/>
          </p:nvPr>
        </p:nvSpPr>
        <p:spPr/>
        <p:txBody>
          <a:bodyPr/>
          <a:lstStyle/>
          <a:p>
            <a:r>
              <a:rPr lang="en-GB" dirty="0"/>
              <a:t>Author Collaboration</a:t>
            </a:r>
          </a:p>
        </p:txBody>
      </p:sp>
      <p:sp>
        <p:nvSpPr>
          <p:cNvPr id="3" name="Content Placeholder 2">
            <a:extLst>
              <a:ext uri="{FF2B5EF4-FFF2-40B4-BE49-F238E27FC236}">
                <a16:creationId xmlns:a16="http://schemas.microsoft.com/office/drawing/2014/main" id="{2A87C5E6-48AE-E550-2AC1-699C8419D8B0}"/>
              </a:ext>
            </a:extLst>
          </p:cNvPr>
          <p:cNvSpPr>
            <a:spLocks noGrp="1"/>
          </p:cNvSpPr>
          <p:nvPr>
            <p:ph idx="1"/>
          </p:nvPr>
        </p:nvSpPr>
        <p:spPr/>
        <p:txBody>
          <a:bodyPr/>
          <a:lstStyle/>
          <a:p>
            <a:r>
              <a:rPr lang="en-GB" dirty="0"/>
              <a:t>Nick Wise – Client</a:t>
            </a:r>
          </a:p>
          <a:p>
            <a:r>
              <a:rPr lang="en-GB" dirty="0"/>
              <a:t>Neil Ford – Project Engineering Consultant</a:t>
            </a:r>
          </a:p>
          <a:p>
            <a:r>
              <a:rPr lang="en-GB" dirty="0"/>
              <a:t>Andy Brazier – Human Factors Consultant</a:t>
            </a:r>
          </a:p>
          <a:p>
            <a:endParaRPr lang="en-GB" dirty="0"/>
          </a:p>
        </p:txBody>
      </p:sp>
      <p:sp>
        <p:nvSpPr>
          <p:cNvPr id="4" name="Slide Number Placeholder 3">
            <a:extLst>
              <a:ext uri="{FF2B5EF4-FFF2-40B4-BE49-F238E27FC236}">
                <a16:creationId xmlns:a16="http://schemas.microsoft.com/office/drawing/2014/main" id="{16961A8A-23EF-BADE-04A9-0C6BED3E8278}"/>
              </a:ext>
            </a:extLst>
          </p:cNvPr>
          <p:cNvSpPr>
            <a:spLocks noGrp="1"/>
          </p:cNvSpPr>
          <p:nvPr>
            <p:ph type="sldNum" sz="quarter" idx="12"/>
          </p:nvPr>
        </p:nvSpPr>
        <p:spPr/>
        <p:txBody>
          <a:bodyPr/>
          <a:lstStyle/>
          <a:p>
            <a:fld id="{DC35672F-6205-49CE-BECE-369873309831}" type="slidenum">
              <a:rPr lang="en-US" smtClean="0"/>
              <a:pPr/>
              <a:t>2</a:t>
            </a:fld>
            <a:endParaRPr lang="en-US"/>
          </a:p>
        </p:txBody>
      </p:sp>
    </p:spTree>
    <p:extLst>
      <p:ext uri="{BB962C8B-B14F-4D97-AF65-F5344CB8AC3E}">
        <p14:creationId xmlns:p14="http://schemas.microsoft.com/office/powerpoint/2010/main" val="3456035209"/>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B8ED-8DF8-0A42-838F-16FFD62FC1B9}"/>
              </a:ext>
            </a:extLst>
          </p:cNvPr>
          <p:cNvSpPr>
            <a:spLocks noGrp="1"/>
          </p:cNvSpPr>
          <p:nvPr>
            <p:ph type="title"/>
          </p:nvPr>
        </p:nvSpPr>
        <p:spPr/>
        <p:txBody>
          <a:bodyPr/>
          <a:lstStyle/>
          <a:p>
            <a:r>
              <a:rPr lang="en-GB" dirty="0"/>
              <a:t>Salt Cavern Gas storage</a:t>
            </a:r>
          </a:p>
        </p:txBody>
      </p:sp>
      <p:sp>
        <p:nvSpPr>
          <p:cNvPr id="4" name="Slide Number Placeholder 3">
            <a:extLst>
              <a:ext uri="{FF2B5EF4-FFF2-40B4-BE49-F238E27FC236}">
                <a16:creationId xmlns:a16="http://schemas.microsoft.com/office/drawing/2014/main" id="{3AFDA2D9-273A-662D-A4B7-E22F8CA78428}"/>
              </a:ext>
            </a:extLst>
          </p:cNvPr>
          <p:cNvSpPr>
            <a:spLocks noGrp="1"/>
          </p:cNvSpPr>
          <p:nvPr>
            <p:ph type="sldNum" sz="quarter" idx="12"/>
          </p:nvPr>
        </p:nvSpPr>
        <p:spPr/>
        <p:txBody>
          <a:bodyPr/>
          <a:lstStyle/>
          <a:p>
            <a:fld id="{DC35672F-6205-49CE-BECE-369873309831}" type="slidenum">
              <a:rPr lang="en-US" smtClean="0"/>
              <a:pPr/>
              <a:t>3</a:t>
            </a:fld>
            <a:endParaRPr lang="en-US"/>
          </a:p>
        </p:txBody>
      </p:sp>
      <p:grpSp>
        <p:nvGrpSpPr>
          <p:cNvPr id="3" name="Group 2">
            <a:extLst>
              <a:ext uri="{FF2B5EF4-FFF2-40B4-BE49-F238E27FC236}">
                <a16:creationId xmlns:a16="http://schemas.microsoft.com/office/drawing/2014/main" id="{35BC2654-C5D1-395A-715A-EE1150478E32}"/>
              </a:ext>
            </a:extLst>
          </p:cNvPr>
          <p:cNvGrpSpPr/>
          <p:nvPr/>
        </p:nvGrpSpPr>
        <p:grpSpPr>
          <a:xfrm>
            <a:off x="1535502" y="1319842"/>
            <a:ext cx="9158454" cy="4853403"/>
            <a:chOff x="548037" y="0"/>
            <a:chExt cx="10145919" cy="6173245"/>
          </a:xfrm>
        </p:grpSpPr>
        <p:cxnSp>
          <p:nvCxnSpPr>
            <p:cNvPr id="5" name="Straight Connector 4">
              <a:extLst>
                <a:ext uri="{FF2B5EF4-FFF2-40B4-BE49-F238E27FC236}">
                  <a16:creationId xmlns:a16="http://schemas.microsoft.com/office/drawing/2014/main" id="{99BD7802-8D3A-B22B-0C25-07F1E48802E9}"/>
                </a:ext>
              </a:extLst>
            </p:cNvPr>
            <p:cNvCxnSpPr>
              <a:cxnSpLocks/>
              <a:endCxn id="16" idx="0"/>
            </p:cNvCxnSpPr>
            <p:nvPr/>
          </p:nvCxnSpPr>
          <p:spPr>
            <a:xfrm>
              <a:off x="3055333" y="0"/>
              <a:ext cx="16700" cy="799579"/>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2F54EE-31EB-B54B-40C9-92A3D00F8D04}"/>
                </a:ext>
              </a:extLst>
            </p:cNvPr>
            <p:cNvCxnSpPr>
              <a:cxnSpLocks/>
            </p:cNvCxnSpPr>
            <p:nvPr/>
          </p:nvCxnSpPr>
          <p:spPr>
            <a:xfrm>
              <a:off x="1594884" y="1118993"/>
              <a:ext cx="1226628" cy="0"/>
            </a:xfrm>
            <a:prstGeom prst="line">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42B6B4-F8C0-C4F3-587D-0081D0D6ABFB}"/>
                </a:ext>
              </a:extLst>
            </p:cNvPr>
            <p:cNvCxnSpPr/>
            <p:nvPr/>
          </p:nvCxnSpPr>
          <p:spPr>
            <a:xfrm>
              <a:off x="3342928" y="1118993"/>
              <a:ext cx="2229632" cy="0"/>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1F0137-162E-E898-D1C9-6F003D64FB6A}"/>
                </a:ext>
              </a:extLst>
            </p:cNvPr>
            <p:cNvSpPr/>
            <p:nvPr/>
          </p:nvSpPr>
          <p:spPr>
            <a:xfrm>
              <a:off x="548038" y="1883081"/>
              <a:ext cx="4960307" cy="858033"/>
            </a:xfrm>
            <a:prstGeom prst="rect">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4F3FCBEA-BF57-C72C-BA56-E07D9852AC4B}"/>
                </a:ext>
              </a:extLst>
            </p:cNvPr>
            <p:cNvSpPr/>
            <p:nvPr/>
          </p:nvSpPr>
          <p:spPr>
            <a:xfrm>
              <a:off x="548037" y="2741114"/>
              <a:ext cx="4960307" cy="3432131"/>
            </a:xfrm>
            <a:prstGeom prst="rect">
              <a:avLst/>
            </a:prstGeom>
            <a:blipFill>
              <a:blip r:embed="rId4"/>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 name="Freeform: Shape 10">
              <a:extLst>
                <a:ext uri="{FF2B5EF4-FFF2-40B4-BE49-F238E27FC236}">
                  <a16:creationId xmlns:a16="http://schemas.microsoft.com/office/drawing/2014/main" id="{1DFF7225-5681-CFDD-2B09-680D760D68FA}"/>
                </a:ext>
              </a:extLst>
            </p:cNvPr>
            <p:cNvSpPr/>
            <p:nvPr/>
          </p:nvSpPr>
          <p:spPr>
            <a:xfrm>
              <a:off x="1238015" y="3188919"/>
              <a:ext cx="3526076" cy="2849671"/>
            </a:xfrm>
            <a:custGeom>
              <a:avLst/>
              <a:gdLst>
                <a:gd name="connsiteX0" fmla="*/ 1910219 w 3526076"/>
                <a:gd name="connsiteY0" fmla="*/ 0 h 2849671"/>
                <a:gd name="connsiteX1" fmla="*/ 3075139 w 3526076"/>
                <a:gd name="connsiteY1" fmla="*/ 482252 h 2849671"/>
                <a:gd name="connsiteX2" fmla="*/ 3526076 w 3526076"/>
                <a:gd name="connsiteY2" fmla="*/ 1233814 h 2849671"/>
                <a:gd name="connsiteX3" fmla="*/ 3457183 w 3526076"/>
                <a:gd name="connsiteY3" fmla="*/ 2160740 h 2849671"/>
                <a:gd name="connsiteX4" fmla="*/ 2774515 w 3526076"/>
                <a:gd name="connsiteY4" fmla="*/ 2736937 h 2849671"/>
                <a:gd name="connsiteX5" fmla="*/ 1597068 w 3526076"/>
                <a:gd name="connsiteY5" fmla="*/ 2849671 h 2849671"/>
                <a:gd name="connsiteX6" fmla="*/ 801665 w 3526076"/>
                <a:gd name="connsiteY6" fmla="*/ 2780778 h 2849671"/>
                <a:gd name="connsiteX7" fmla="*/ 256783 w 3526076"/>
                <a:gd name="connsiteY7" fmla="*/ 2567836 h 2849671"/>
                <a:gd name="connsiteX8" fmla="*/ 6263 w 3526076"/>
                <a:gd name="connsiteY8" fmla="*/ 1709803 h 2849671"/>
                <a:gd name="connsiteX9" fmla="*/ 0 w 3526076"/>
                <a:gd name="connsiteY9" fmla="*/ 1647173 h 2849671"/>
                <a:gd name="connsiteX10" fmla="*/ 112734 w 3526076"/>
                <a:gd name="connsiteY10" fmla="*/ 933189 h 2849671"/>
                <a:gd name="connsiteX11" fmla="*/ 118997 w 3526076"/>
                <a:gd name="connsiteY11" fmla="*/ 864296 h 2849671"/>
                <a:gd name="connsiteX12" fmla="*/ 187890 w 3526076"/>
                <a:gd name="connsiteY12" fmla="*/ 112734 h 2849671"/>
                <a:gd name="connsiteX13" fmla="*/ 237994 w 3526076"/>
                <a:gd name="connsiteY13" fmla="*/ 81419 h 2849671"/>
                <a:gd name="connsiteX14" fmla="*/ 1102290 w 3526076"/>
                <a:gd name="connsiteY14" fmla="*/ 144049 h 2849671"/>
                <a:gd name="connsiteX15" fmla="*/ 1910219 w 3526076"/>
                <a:gd name="connsiteY15" fmla="*/ 0 h 2849671"/>
                <a:gd name="connsiteX0" fmla="*/ 1910219 w 3526076"/>
                <a:gd name="connsiteY0" fmla="*/ 0 h 2849671"/>
                <a:gd name="connsiteX1" fmla="*/ 3075139 w 3526076"/>
                <a:gd name="connsiteY1" fmla="*/ 482252 h 2849671"/>
                <a:gd name="connsiteX2" fmla="*/ 3526076 w 3526076"/>
                <a:gd name="connsiteY2" fmla="*/ 1233814 h 2849671"/>
                <a:gd name="connsiteX3" fmla="*/ 3457183 w 3526076"/>
                <a:gd name="connsiteY3" fmla="*/ 2160740 h 2849671"/>
                <a:gd name="connsiteX4" fmla="*/ 2774515 w 3526076"/>
                <a:gd name="connsiteY4" fmla="*/ 2736937 h 2849671"/>
                <a:gd name="connsiteX5" fmla="*/ 1597068 w 3526076"/>
                <a:gd name="connsiteY5" fmla="*/ 2849671 h 2849671"/>
                <a:gd name="connsiteX6" fmla="*/ 801665 w 3526076"/>
                <a:gd name="connsiteY6" fmla="*/ 2780778 h 2849671"/>
                <a:gd name="connsiteX7" fmla="*/ 256783 w 3526076"/>
                <a:gd name="connsiteY7" fmla="*/ 2567836 h 2849671"/>
                <a:gd name="connsiteX8" fmla="*/ 6263 w 3526076"/>
                <a:gd name="connsiteY8" fmla="*/ 1709803 h 2849671"/>
                <a:gd name="connsiteX9" fmla="*/ 0 w 3526076"/>
                <a:gd name="connsiteY9" fmla="*/ 1647173 h 2849671"/>
                <a:gd name="connsiteX10" fmla="*/ 112734 w 3526076"/>
                <a:gd name="connsiteY10" fmla="*/ 933189 h 2849671"/>
                <a:gd name="connsiteX11" fmla="*/ 118997 w 3526076"/>
                <a:gd name="connsiteY11" fmla="*/ 864296 h 2849671"/>
                <a:gd name="connsiteX12" fmla="*/ 187890 w 3526076"/>
                <a:gd name="connsiteY12" fmla="*/ 112734 h 2849671"/>
                <a:gd name="connsiteX13" fmla="*/ 501041 w 3526076"/>
                <a:gd name="connsiteY13" fmla="*/ 369518 h 2849671"/>
                <a:gd name="connsiteX14" fmla="*/ 1102290 w 3526076"/>
                <a:gd name="connsiteY14" fmla="*/ 144049 h 2849671"/>
                <a:gd name="connsiteX15" fmla="*/ 1910219 w 3526076"/>
                <a:gd name="connsiteY15" fmla="*/ 0 h 2849671"/>
                <a:gd name="connsiteX0" fmla="*/ 1910219 w 3526076"/>
                <a:gd name="connsiteY0" fmla="*/ 0 h 2849671"/>
                <a:gd name="connsiteX1" fmla="*/ 3075139 w 3526076"/>
                <a:gd name="connsiteY1" fmla="*/ 482252 h 2849671"/>
                <a:gd name="connsiteX2" fmla="*/ 3526076 w 3526076"/>
                <a:gd name="connsiteY2" fmla="*/ 1233814 h 2849671"/>
                <a:gd name="connsiteX3" fmla="*/ 3457183 w 3526076"/>
                <a:gd name="connsiteY3" fmla="*/ 2160740 h 2849671"/>
                <a:gd name="connsiteX4" fmla="*/ 2774515 w 3526076"/>
                <a:gd name="connsiteY4" fmla="*/ 2736937 h 2849671"/>
                <a:gd name="connsiteX5" fmla="*/ 1597068 w 3526076"/>
                <a:gd name="connsiteY5" fmla="*/ 2849671 h 2849671"/>
                <a:gd name="connsiteX6" fmla="*/ 801665 w 3526076"/>
                <a:gd name="connsiteY6" fmla="*/ 2780778 h 2849671"/>
                <a:gd name="connsiteX7" fmla="*/ 256783 w 3526076"/>
                <a:gd name="connsiteY7" fmla="*/ 2567836 h 2849671"/>
                <a:gd name="connsiteX8" fmla="*/ 6263 w 3526076"/>
                <a:gd name="connsiteY8" fmla="*/ 1709803 h 2849671"/>
                <a:gd name="connsiteX9" fmla="*/ 0 w 3526076"/>
                <a:gd name="connsiteY9" fmla="*/ 1647173 h 2849671"/>
                <a:gd name="connsiteX10" fmla="*/ 112734 w 3526076"/>
                <a:gd name="connsiteY10" fmla="*/ 933189 h 2849671"/>
                <a:gd name="connsiteX11" fmla="*/ 118997 w 3526076"/>
                <a:gd name="connsiteY11" fmla="*/ 864296 h 2849671"/>
                <a:gd name="connsiteX12" fmla="*/ 244257 w 3526076"/>
                <a:gd name="connsiteY12" fmla="*/ 576197 h 2849671"/>
                <a:gd name="connsiteX13" fmla="*/ 501041 w 3526076"/>
                <a:gd name="connsiteY13" fmla="*/ 369518 h 2849671"/>
                <a:gd name="connsiteX14" fmla="*/ 1102290 w 3526076"/>
                <a:gd name="connsiteY14" fmla="*/ 144049 h 2849671"/>
                <a:gd name="connsiteX15" fmla="*/ 1910219 w 3526076"/>
                <a:gd name="connsiteY15" fmla="*/ 0 h 28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26076" h="2849671">
                  <a:moveTo>
                    <a:pt x="1910219" y="0"/>
                  </a:moveTo>
                  <a:lnTo>
                    <a:pt x="3075139" y="482252"/>
                  </a:lnTo>
                  <a:lnTo>
                    <a:pt x="3526076" y="1233814"/>
                  </a:lnTo>
                  <a:lnTo>
                    <a:pt x="3457183" y="2160740"/>
                  </a:lnTo>
                  <a:lnTo>
                    <a:pt x="2774515" y="2736937"/>
                  </a:lnTo>
                  <a:lnTo>
                    <a:pt x="1597068" y="2849671"/>
                  </a:lnTo>
                  <a:lnTo>
                    <a:pt x="801665" y="2780778"/>
                  </a:lnTo>
                  <a:lnTo>
                    <a:pt x="256783" y="2567836"/>
                  </a:lnTo>
                  <a:lnTo>
                    <a:pt x="6263" y="1709803"/>
                  </a:lnTo>
                  <a:lnTo>
                    <a:pt x="0" y="1647173"/>
                  </a:lnTo>
                  <a:lnTo>
                    <a:pt x="112734" y="933189"/>
                  </a:lnTo>
                  <a:lnTo>
                    <a:pt x="118997" y="864296"/>
                  </a:lnTo>
                  <a:lnTo>
                    <a:pt x="244257" y="576197"/>
                  </a:lnTo>
                  <a:lnTo>
                    <a:pt x="501041" y="369518"/>
                  </a:lnTo>
                  <a:lnTo>
                    <a:pt x="1102290" y="144049"/>
                  </a:lnTo>
                  <a:lnTo>
                    <a:pt x="1910219"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 name="Rectangle 11">
              <a:extLst>
                <a:ext uri="{FF2B5EF4-FFF2-40B4-BE49-F238E27FC236}">
                  <a16:creationId xmlns:a16="http://schemas.microsoft.com/office/drawing/2014/main" id="{6815AEE1-DC1F-6D49-D850-E6468B180658}"/>
                </a:ext>
              </a:extLst>
            </p:cNvPr>
            <p:cNvSpPr/>
            <p:nvPr/>
          </p:nvSpPr>
          <p:spPr>
            <a:xfrm>
              <a:off x="2821512" y="1883081"/>
              <a:ext cx="501042" cy="85803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Rectangle 12">
              <a:extLst>
                <a:ext uri="{FF2B5EF4-FFF2-40B4-BE49-F238E27FC236}">
                  <a16:creationId xmlns:a16="http://schemas.microsoft.com/office/drawing/2014/main" id="{90138593-8F5D-24F4-AD90-76BBAA70D0CB}"/>
                </a:ext>
              </a:extLst>
            </p:cNvPr>
            <p:cNvSpPr/>
            <p:nvPr/>
          </p:nvSpPr>
          <p:spPr>
            <a:xfrm>
              <a:off x="2911282" y="1883080"/>
              <a:ext cx="321502" cy="121502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7238EB72-602F-82E8-BD07-E58CBBF277DE}"/>
                </a:ext>
              </a:extLst>
            </p:cNvPr>
            <p:cNvSpPr/>
            <p:nvPr/>
          </p:nvSpPr>
          <p:spPr>
            <a:xfrm>
              <a:off x="3001053" y="1695190"/>
              <a:ext cx="127347" cy="234863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Flowchart: Collate 14">
              <a:extLst>
                <a:ext uri="{FF2B5EF4-FFF2-40B4-BE49-F238E27FC236}">
                  <a16:creationId xmlns:a16="http://schemas.microsoft.com/office/drawing/2014/main" id="{A6E3FC6B-0422-9416-96E0-5EF91020399D}"/>
                </a:ext>
              </a:extLst>
            </p:cNvPr>
            <p:cNvSpPr/>
            <p:nvPr/>
          </p:nvSpPr>
          <p:spPr>
            <a:xfrm>
              <a:off x="2966607" y="2427963"/>
              <a:ext cx="177452" cy="313151"/>
            </a:xfrm>
            <a:prstGeom prst="flowChartCollat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6" name="Rectangle 15">
              <a:extLst>
                <a:ext uri="{FF2B5EF4-FFF2-40B4-BE49-F238E27FC236}">
                  <a16:creationId xmlns:a16="http://schemas.microsoft.com/office/drawing/2014/main" id="{E0B13791-8F2C-6EA3-9194-28142A3BDDC4}"/>
                </a:ext>
              </a:extLst>
            </p:cNvPr>
            <p:cNvSpPr/>
            <p:nvPr/>
          </p:nvSpPr>
          <p:spPr>
            <a:xfrm>
              <a:off x="2821512" y="799579"/>
              <a:ext cx="501042" cy="89561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Flowchart: Collate 16">
              <a:extLst>
                <a:ext uri="{FF2B5EF4-FFF2-40B4-BE49-F238E27FC236}">
                  <a16:creationId xmlns:a16="http://schemas.microsoft.com/office/drawing/2014/main" id="{26FEFEDB-CDE4-4700-3A0F-FD0F65ECD288}"/>
                </a:ext>
              </a:extLst>
            </p:cNvPr>
            <p:cNvSpPr/>
            <p:nvPr/>
          </p:nvSpPr>
          <p:spPr>
            <a:xfrm rot="5400000">
              <a:off x="4745614" y="962418"/>
              <a:ext cx="177452" cy="313151"/>
            </a:xfrm>
            <a:prstGeom prst="flowChartCollat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8" name="Flowchart: Collate 17">
              <a:extLst>
                <a:ext uri="{FF2B5EF4-FFF2-40B4-BE49-F238E27FC236}">
                  <a16:creationId xmlns:a16="http://schemas.microsoft.com/office/drawing/2014/main" id="{BED791EE-223D-EFA4-C86C-038D866D07DD}"/>
                </a:ext>
              </a:extLst>
            </p:cNvPr>
            <p:cNvSpPr/>
            <p:nvPr/>
          </p:nvSpPr>
          <p:spPr>
            <a:xfrm rot="5400000">
              <a:off x="3898652" y="962418"/>
              <a:ext cx="177452" cy="313151"/>
            </a:xfrm>
            <a:prstGeom prst="flowChartCollat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9" name="Flowchart: Collate 18">
              <a:extLst>
                <a:ext uri="{FF2B5EF4-FFF2-40B4-BE49-F238E27FC236}">
                  <a16:creationId xmlns:a16="http://schemas.microsoft.com/office/drawing/2014/main" id="{694E016A-1EAA-283E-F6C9-1A05A5CD99B7}"/>
                </a:ext>
              </a:extLst>
            </p:cNvPr>
            <p:cNvSpPr/>
            <p:nvPr/>
          </p:nvSpPr>
          <p:spPr>
            <a:xfrm>
              <a:off x="2983307" y="235907"/>
              <a:ext cx="177452" cy="313151"/>
            </a:xfrm>
            <a:prstGeom prst="flowChartCollate">
              <a:avLst/>
            </a:prstGeom>
            <a:solidFill>
              <a:schemeClr val="bg1">
                <a:lumMod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20" name="Flowchart: Collate 19">
              <a:extLst>
                <a:ext uri="{FF2B5EF4-FFF2-40B4-BE49-F238E27FC236}">
                  <a16:creationId xmlns:a16="http://schemas.microsoft.com/office/drawing/2014/main" id="{86A6CB48-D9C4-6E07-46DE-AAD6CA72977D}"/>
                </a:ext>
              </a:extLst>
            </p:cNvPr>
            <p:cNvSpPr/>
            <p:nvPr/>
          </p:nvSpPr>
          <p:spPr>
            <a:xfrm rot="5400000">
              <a:off x="2282370" y="962419"/>
              <a:ext cx="177452" cy="313151"/>
            </a:xfrm>
            <a:prstGeom prst="flowChartCollate">
              <a:avLst/>
            </a:prstGeom>
            <a:solidFill>
              <a:schemeClr val="bg1">
                <a:lumMod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21" name="Rectangle 20">
              <a:extLst>
                <a:ext uri="{FF2B5EF4-FFF2-40B4-BE49-F238E27FC236}">
                  <a16:creationId xmlns:a16="http://schemas.microsoft.com/office/drawing/2014/main" id="{3D532A7A-DD7D-250E-CCD6-01F322F117A4}"/>
                </a:ext>
              </a:extLst>
            </p:cNvPr>
            <p:cNvSpPr/>
            <p:nvPr/>
          </p:nvSpPr>
          <p:spPr>
            <a:xfrm>
              <a:off x="5613774" y="549058"/>
              <a:ext cx="2092433" cy="1146131"/>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TextBox 21">
              <a:extLst>
                <a:ext uri="{FF2B5EF4-FFF2-40B4-BE49-F238E27FC236}">
                  <a16:creationId xmlns:a16="http://schemas.microsoft.com/office/drawing/2014/main" id="{A4F4903E-6A70-DD9B-C471-F61F9F2F0047}"/>
                </a:ext>
              </a:extLst>
            </p:cNvPr>
            <p:cNvSpPr txBox="1"/>
            <p:nvPr/>
          </p:nvSpPr>
          <p:spPr>
            <a:xfrm>
              <a:off x="5552185" y="799579"/>
              <a:ext cx="2133647" cy="665505"/>
            </a:xfrm>
            <a:prstGeom prst="rect">
              <a:avLst/>
            </a:prstGeom>
            <a:noFill/>
          </p:spPr>
          <p:txBody>
            <a:bodyPr wrap="square" rtlCol="0">
              <a:spAutoFit/>
            </a:bodyPr>
            <a:lstStyle/>
            <a:p>
              <a:pPr algn="ctr"/>
              <a:r>
                <a:rPr lang="en-GB" sz="2800" dirty="0"/>
                <a:t>Gas Plant</a:t>
              </a:r>
            </a:p>
          </p:txBody>
        </p:sp>
        <p:cxnSp>
          <p:nvCxnSpPr>
            <p:cNvPr id="23" name="Straight Connector 22">
              <a:extLst>
                <a:ext uri="{FF2B5EF4-FFF2-40B4-BE49-F238E27FC236}">
                  <a16:creationId xmlns:a16="http://schemas.microsoft.com/office/drawing/2014/main" id="{7E3222D5-3F2B-C497-261B-BF0591E8AA72}"/>
                </a:ext>
              </a:extLst>
            </p:cNvPr>
            <p:cNvCxnSpPr>
              <a:cxnSpLocks/>
              <a:stCxn id="22" idx="3"/>
            </p:cNvCxnSpPr>
            <p:nvPr/>
          </p:nvCxnSpPr>
          <p:spPr>
            <a:xfrm flipV="1">
              <a:off x="7685832" y="1118993"/>
              <a:ext cx="874477" cy="13339"/>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79EC852-7FB3-61D3-2B28-20635166418C}"/>
                </a:ext>
              </a:extLst>
            </p:cNvPr>
            <p:cNvSpPr/>
            <p:nvPr/>
          </p:nvSpPr>
          <p:spPr>
            <a:xfrm>
              <a:off x="8601523" y="549058"/>
              <a:ext cx="2092433" cy="1146131"/>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TextBox 24">
              <a:extLst>
                <a:ext uri="{FF2B5EF4-FFF2-40B4-BE49-F238E27FC236}">
                  <a16:creationId xmlns:a16="http://schemas.microsoft.com/office/drawing/2014/main" id="{E481ACE2-6BE8-719A-21BA-FC803B94F5A3}"/>
                </a:ext>
              </a:extLst>
            </p:cNvPr>
            <p:cNvSpPr txBox="1"/>
            <p:nvPr/>
          </p:nvSpPr>
          <p:spPr>
            <a:xfrm>
              <a:off x="8539934" y="537314"/>
              <a:ext cx="2133647" cy="1213568"/>
            </a:xfrm>
            <a:prstGeom prst="rect">
              <a:avLst/>
            </a:prstGeom>
            <a:noFill/>
          </p:spPr>
          <p:txBody>
            <a:bodyPr wrap="square" rtlCol="0">
              <a:spAutoFit/>
            </a:bodyPr>
            <a:lstStyle/>
            <a:p>
              <a:pPr algn="ctr"/>
              <a:r>
                <a:rPr lang="en-GB" sz="2800" dirty="0"/>
                <a:t>National Grid</a:t>
              </a:r>
            </a:p>
          </p:txBody>
        </p:sp>
        <p:sp>
          <p:nvSpPr>
            <p:cNvPr id="26" name="TextBox 25">
              <a:extLst>
                <a:ext uri="{FF2B5EF4-FFF2-40B4-BE49-F238E27FC236}">
                  <a16:creationId xmlns:a16="http://schemas.microsoft.com/office/drawing/2014/main" id="{CA4E9D15-8972-F98F-E42A-6E394B02BF6F}"/>
                </a:ext>
              </a:extLst>
            </p:cNvPr>
            <p:cNvSpPr txBox="1"/>
            <p:nvPr/>
          </p:nvSpPr>
          <p:spPr>
            <a:xfrm>
              <a:off x="1988509" y="4901853"/>
              <a:ext cx="2133647" cy="665505"/>
            </a:xfrm>
            <a:prstGeom prst="rect">
              <a:avLst/>
            </a:prstGeom>
            <a:noFill/>
          </p:spPr>
          <p:txBody>
            <a:bodyPr wrap="square" rtlCol="0">
              <a:spAutoFit/>
            </a:bodyPr>
            <a:lstStyle/>
            <a:p>
              <a:pPr algn="ctr"/>
              <a:r>
                <a:rPr lang="en-GB" sz="2800" dirty="0"/>
                <a:t>Cavern</a:t>
              </a:r>
            </a:p>
          </p:txBody>
        </p:sp>
        <p:sp>
          <p:nvSpPr>
            <p:cNvPr id="27" name="TextBox 26">
              <a:extLst>
                <a:ext uri="{FF2B5EF4-FFF2-40B4-BE49-F238E27FC236}">
                  <a16:creationId xmlns:a16="http://schemas.microsoft.com/office/drawing/2014/main" id="{56FED6A2-CCE5-3B51-6D80-8DF12E28A8BD}"/>
                </a:ext>
              </a:extLst>
            </p:cNvPr>
            <p:cNvSpPr txBox="1"/>
            <p:nvPr/>
          </p:nvSpPr>
          <p:spPr>
            <a:xfrm>
              <a:off x="569025" y="224231"/>
              <a:ext cx="2133647" cy="665505"/>
            </a:xfrm>
            <a:prstGeom prst="rect">
              <a:avLst/>
            </a:prstGeom>
            <a:noFill/>
          </p:spPr>
          <p:txBody>
            <a:bodyPr wrap="square" rtlCol="0">
              <a:spAutoFit/>
            </a:bodyPr>
            <a:lstStyle/>
            <a:p>
              <a:pPr algn="ctr"/>
              <a:r>
                <a:rPr lang="en-GB" sz="2800" dirty="0"/>
                <a:t>Wellhead</a:t>
              </a:r>
            </a:p>
          </p:txBody>
        </p:sp>
        <p:sp>
          <p:nvSpPr>
            <p:cNvPr id="28" name="TextBox 27">
              <a:extLst>
                <a:ext uri="{FF2B5EF4-FFF2-40B4-BE49-F238E27FC236}">
                  <a16:creationId xmlns:a16="http://schemas.microsoft.com/office/drawing/2014/main" id="{E97B72F7-97C5-0910-9361-60AFD621CBB2}"/>
                </a:ext>
              </a:extLst>
            </p:cNvPr>
            <p:cNvSpPr txBox="1"/>
            <p:nvPr/>
          </p:nvSpPr>
          <p:spPr>
            <a:xfrm>
              <a:off x="6279033" y="3369972"/>
              <a:ext cx="2133647" cy="665505"/>
            </a:xfrm>
            <a:prstGeom prst="rect">
              <a:avLst/>
            </a:prstGeom>
            <a:noFill/>
          </p:spPr>
          <p:txBody>
            <a:bodyPr wrap="square" rtlCol="0">
              <a:spAutoFit/>
            </a:bodyPr>
            <a:lstStyle/>
            <a:p>
              <a:r>
                <a:rPr lang="en-GB" sz="2800" dirty="0"/>
                <a:t>String</a:t>
              </a:r>
            </a:p>
          </p:txBody>
        </p:sp>
        <p:sp>
          <p:nvSpPr>
            <p:cNvPr id="29" name="TextBox 28">
              <a:extLst>
                <a:ext uri="{FF2B5EF4-FFF2-40B4-BE49-F238E27FC236}">
                  <a16:creationId xmlns:a16="http://schemas.microsoft.com/office/drawing/2014/main" id="{426EA223-108D-5726-287F-5976F30123F6}"/>
                </a:ext>
              </a:extLst>
            </p:cNvPr>
            <p:cNvSpPr txBox="1"/>
            <p:nvPr/>
          </p:nvSpPr>
          <p:spPr>
            <a:xfrm>
              <a:off x="6279033" y="2588544"/>
              <a:ext cx="2133647" cy="665505"/>
            </a:xfrm>
            <a:prstGeom prst="rect">
              <a:avLst/>
            </a:prstGeom>
            <a:noFill/>
          </p:spPr>
          <p:txBody>
            <a:bodyPr wrap="square" rtlCol="0">
              <a:spAutoFit/>
            </a:bodyPr>
            <a:lstStyle/>
            <a:p>
              <a:r>
                <a:rPr lang="en-GB" sz="2800" dirty="0"/>
                <a:t>Casing</a:t>
              </a:r>
            </a:p>
          </p:txBody>
        </p:sp>
        <p:sp>
          <p:nvSpPr>
            <p:cNvPr id="30" name="TextBox 29">
              <a:extLst>
                <a:ext uri="{FF2B5EF4-FFF2-40B4-BE49-F238E27FC236}">
                  <a16:creationId xmlns:a16="http://schemas.microsoft.com/office/drawing/2014/main" id="{4DA78F50-6914-4DE0-E4E2-A9E754B532B5}"/>
                </a:ext>
              </a:extLst>
            </p:cNvPr>
            <p:cNvSpPr txBox="1"/>
            <p:nvPr/>
          </p:nvSpPr>
          <p:spPr>
            <a:xfrm>
              <a:off x="6279033" y="1807114"/>
              <a:ext cx="3854523" cy="665505"/>
            </a:xfrm>
            <a:prstGeom prst="rect">
              <a:avLst/>
            </a:prstGeom>
            <a:noFill/>
          </p:spPr>
          <p:txBody>
            <a:bodyPr wrap="square" rtlCol="0">
              <a:spAutoFit/>
            </a:bodyPr>
            <a:lstStyle/>
            <a:p>
              <a:r>
                <a:rPr lang="en-GB" sz="2800" dirty="0"/>
                <a:t>SSSV </a:t>
              </a:r>
              <a:r>
                <a:rPr lang="en-GB" sz="1400" dirty="0"/>
                <a:t>(Sub-Surface Safety Valve)</a:t>
              </a:r>
              <a:endParaRPr lang="en-GB" sz="2800" dirty="0"/>
            </a:p>
          </p:txBody>
        </p:sp>
        <p:cxnSp>
          <p:nvCxnSpPr>
            <p:cNvPr id="31" name="Straight Connector 30">
              <a:extLst>
                <a:ext uri="{FF2B5EF4-FFF2-40B4-BE49-F238E27FC236}">
                  <a16:creationId xmlns:a16="http://schemas.microsoft.com/office/drawing/2014/main" id="{046B9A1F-4907-3BBD-6CBB-A1BE0FF4046C}"/>
                </a:ext>
              </a:extLst>
            </p:cNvPr>
            <p:cNvCxnSpPr>
              <a:cxnSpLocks/>
            </p:cNvCxnSpPr>
            <p:nvPr/>
          </p:nvCxnSpPr>
          <p:spPr>
            <a:xfrm flipH="1">
              <a:off x="3072033" y="2131514"/>
              <a:ext cx="3109027" cy="453024"/>
            </a:xfrm>
            <a:prstGeom prst="line">
              <a:avLst/>
            </a:prstGeom>
            <a:ln w="381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829A465-5BBC-4001-0B5C-0A63E4D3B8D0}"/>
                </a:ext>
              </a:extLst>
            </p:cNvPr>
            <p:cNvCxnSpPr>
              <a:cxnSpLocks/>
            </p:cNvCxnSpPr>
            <p:nvPr/>
          </p:nvCxnSpPr>
          <p:spPr>
            <a:xfrm flipH="1">
              <a:off x="3215039" y="2929006"/>
              <a:ext cx="2717057" cy="2509"/>
            </a:xfrm>
            <a:prstGeom prst="line">
              <a:avLst/>
            </a:prstGeom>
            <a:ln w="381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5F5840-3B3F-B517-B506-9DBDB892EDB1}"/>
                </a:ext>
              </a:extLst>
            </p:cNvPr>
            <p:cNvCxnSpPr>
              <a:cxnSpLocks/>
            </p:cNvCxnSpPr>
            <p:nvPr/>
          </p:nvCxnSpPr>
          <p:spPr>
            <a:xfrm flipH="1" flipV="1">
              <a:off x="3111021" y="3240836"/>
              <a:ext cx="3109027" cy="453024"/>
            </a:xfrm>
            <a:prstGeom prst="line">
              <a:avLst/>
            </a:prstGeom>
            <a:ln w="381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1108660"/>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8AB0-A55D-DC3D-211D-ED3935AA25AC}"/>
              </a:ext>
            </a:extLst>
          </p:cNvPr>
          <p:cNvSpPr>
            <a:spLocks noGrp="1"/>
          </p:cNvSpPr>
          <p:nvPr>
            <p:ph type="title"/>
          </p:nvPr>
        </p:nvSpPr>
        <p:spPr>
          <a:xfrm>
            <a:off x="609520" y="0"/>
            <a:ext cx="10971372" cy="1143000"/>
          </a:xfrm>
        </p:spPr>
        <p:txBody>
          <a:bodyPr/>
          <a:lstStyle/>
          <a:p>
            <a:r>
              <a:rPr lang="en-GB" dirty="0"/>
              <a:t>Projects</a:t>
            </a:r>
          </a:p>
        </p:txBody>
      </p:sp>
      <p:sp>
        <p:nvSpPr>
          <p:cNvPr id="4" name="Slide Number Placeholder 3">
            <a:extLst>
              <a:ext uri="{FF2B5EF4-FFF2-40B4-BE49-F238E27FC236}">
                <a16:creationId xmlns:a16="http://schemas.microsoft.com/office/drawing/2014/main" id="{D0BDC43F-85A6-2ABD-CC4B-45E7ACDABC5B}"/>
              </a:ext>
            </a:extLst>
          </p:cNvPr>
          <p:cNvSpPr>
            <a:spLocks noGrp="1"/>
          </p:cNvSpPr>
          <p:nvPr>
            <p:ph type="sldNum" sz="quarter" idx="12"/>
          </p:nvPr>
        </p:nvSpPr>
        <p:spPr/>
        <p:txBody>
          <a:bodyPr/>
          <a:lstStyle/>
          <a:p>
            <a:fld id="{DC35672F-6205-49CE-BECE-369873309831}" type="slidenum">
              <a:rPr lang="en-US" smtClean="0"/>
              <a:pPr/>
              <a:t>4</a:t>
            </a:fld>
            <a:endParaRPr lang="en-US"/>
          </a:p>
        </p:txBody>
      </p:sp>
      <p:grpSp>
        <p:nvGrpSpPr>
          <p:cNvPr id="3" name="Group 2">
            <a:extLst>
              <a:ext uri="{FF2B5EF4-FFF2-40B4-BE49-F238E27FC236}">
                <a16:creationId xmlns:a16="http://schemas.microsoft.com/office/drawing/2014/main" id="{7576C4DC-DA41-08CF-3BA9-E5C6C35496AF}"/>
              </a:ext>
            </a:extLst>
          </p:cNvPr>
          <p:cNvGrpSpPr/>
          <p:nvPr/>
        </p:nvGrpSpPr>
        <p:grpSpPr>
          <a:xfrm>
            <a:off x="3010619" y="1112808"/>
            <a:ext cx="6232618" cy="5030114"/>
            <a:chOff x="2367516" y="213859"/>
            <a:chExt cx="6875721" cy="5929063"/>
          </a:xfrm>
        </p:grpSpPr>
        <p:pic>
          <p:nvPicPr>
            <p:cNvPr id="9" name="Picture 8">
              <a:extLst>
                <a:ext uri="{FF2B5EF4-FFF2-40B4-BE49-F238E27FC236}">
                  <a16:creationId xmlns:a16="http://schemas.microsoft.com/office/drawing/2014/main" id="{74B99609-E686-4A36-0A33-DA3F2221D5F8}"/>
                </a:ext>
              </a:extLst>
            </p:cNvPr>
            <p:cNvPicPr>
              <a:picLocks noChangeAspect="1"/>
            </p:cNvPicPr>
            <p:nvPr/>
          </p:nvPicPr>
          <p:blipFill>
            <a:blip r:embed="rId5"/>
            <a:stretch>
              <a:fillRect/>
            </a:stretch>
          </p:blipFill>
          <p:spPr>
            <a:xfrm>
              <a:off x="2367516" y="213859"/>
              <a:ext cx="6875721" cy="5929063"/>
            </a:xfrm>
            <a:prstGeom prst="rect">
              <a:avLst/>
            </a:prstGeom>
          </p:spPr>
        </p:pic>
        <p:sp>
          <p:nvSpPr>
            <p:cNvPr id="10" name="Freeform: Shape 9">
              <a:extLst>
                <a:ext uri="{FF2B5EF4-FFF2-40B4-BE49-F238E27FC236}">
                  <a16:creationId xmlns:a16="http://schemas.microsoft.com/office/drawing/2014/main" id="{7ED75CA7-3569-98E7-3C27-B5B794B479E3}"/>
                </a:ext>
              </a:extLst>
            </p:cNvPr>
            <p:cNvSpPr/>
            <p:nvPr/>
          </p:nvSpPr>
          <p:spPr>
            <a:xfrm>
              <a:off x="6975882" y="1850793"/>
              <a:ext cx="1632947" cy="2752570"/>
            </a:xfrm>
            <a:custGeom>
              <a:avLst/>
              <a:gdLst>
                <a:gd name="connsiteX0" fmla="*/ 396949 w 2459665"/>
                <a:gd name="connsiteY0" fmla="*/ 3742660 h 3742660"/>
                <a:gd name="connsiteX1" fmla="*/ 92149 w 2459665"/>
                <a:gd name="connsiteY1" fmla="*/ 2814083 h 3742660"/>
                <a:gd name="connsiteX2" fmla="*/ 843516 w 2459665"/>
                <a:gd name="connsiteY2" fmla="*/ 2636874 h 3742660"/>
                <a:gd name="connsiteX3" fmla="*/ 751367 w 2459665"/>
                <a:gd name="connsiteY3" fmla="*/ 2346251 h 3742660"/>
                <a:gd name="connsiteX4" fmla="*/ 28353 w 2459665"/>
                <a:gd name="connsiteY4" fmla="*/ 2502195 h 3742660"/>
                <a:gd name="connsiteX5" fmla="*/ 14177 w 2459665"/>
                <a:gd name="connsiteY5" fmla="*/ 2339162 h 3742660"/>
                <a:gd name="connsiteX6" fmla="*/ 737190 w 2459665"/>
                <a:gd name="connsiteY6" fmla="*/ 2197395 h 3742660"/>
                <a:gd name="connsiteX7" fmla="*/ 0 w 2459665"/>
                <a:gd name="connsiteY7" fmla="*/ 106325 h 3742660"/>
                <a:gd name="connsiteX8" fmla="*/ 786809 w 2459665"/>
                <a:gd name="connsiteY8" fmla="*/ 219739 h 3742660"/>
                <a:gd name="connsiteX9" fmla="*/ 1637414 w 2459665"/>
                <a:gd name="connsiteY9" fmla="*/ 0 h 3742660"/>
                <a:gd name="connsiteX10" fmla="*/ 2459665 w 2459665"/>
                <a:gd name="connsiteY10" fmla="*/ 2700669 h 3742660"/>
                <a:gd name="connsiteX11" fmla="*/ 396949 w 2459665"/>
                <a:gd name="connsiteY11" fmla="*/ 3742660 h 3742660"/>
                <a:gd name="connsiteX0" fmla="*/ 382772 w 2445488"/>
                <a:gd name="connsiteY0" fmla="*/ 3742660 h 3742660"/>
                <a:gd name="connsiteX1" fmla="*/ 77972 w 2445488"/>
                <a:gd name="connsiteY1" fmla="*/ 2814083 h 3742660"/>
                <a:gd name="connsiteX2" fmla="*/ 829339 w 2445488"/>
                <a:gd name="connsiteY2" fmla="*/ 2636874 h 3742660"/>
                <a:gd name="connsiteX3" fmla="*/ 737190 w 2445488"/>
                <a:gd name="connsiteY3" fmla="*/ 2346251 h 3742660"/>
                <a:gd name="connsiteX4" fmla="*/ 14176 w 2445488"/>
                <a:gd name="connsiteY4" fmla="*/ 2502195 h 3742660"/>
                <a:gd name="connsiteX5" fmla="*/ 0 w 2445488"/>
                <a:gd name="connsiteY5" fmla="*/ 2339162 h 3742660"/>
                <a:gd name="connsiteX6" fmla="*/ 723013 w 2445488"/>
                <a:gd name="connsiteY6" fmla="*/ 2197395 h 3742660"/>
                <a:gd name="connsiteX7" fmla="*/ 355341 w 2445488"/>
                <a:gd name="connsiteY7" fmla="*/ 1145985 h 3742660"/>
                <a:gd name="connsiteX8" fmla="*/ 772632 w 2445488"/>
                <a:gd name="connsiteY8" fmla="*/ 219739 h 3742660"/>
                <a:gd name="connsiteX9" fmla="*/ 1623237 w 2445488"/>
                <a:gd name="connsiteY9" fmla="*/ 0 h 3742660"/>
                <a:gd name="connsiteX10" fmla="*/ 2445488 w 2445488"/>
                <a:gd name="connsiteY10" fmla="*/ 2700669 h 3742660"/>
                <a:gd name="connsiteX11" fmla="*/ 382772 w 2445488"/>
                <a:gd name="connsiteY11" fmla="*/ 3742660 h 3742660"/>
                <a:gd name="connsiteX0" fmla="*/ 382772 w 2445488"/>
                <a:gd name="connsiteY0" fmla="*/ 3742660 h 3742660"/>
                <a:gd name="connsiteX1" fmla="*/ 77972 w 2445488"/>
                <a:gd name="connsiteY1" fmla="*/ 2814083 h 3742660"/>
                <a:gd name="connsiteX2" fmla="*/ 829339 w 2445488"/>
                <a:gd name="connsiteY2" fmla="*/ 2636874 h 3742660"/>
                <a:gd name="connsiteX3" fmla="*/ 737190 w 2445488"/>
                <a:gd name="connsiteY3" fmla="*/ 2346251 h 3742660"/>
                <a:gd name="connsiteX4" fmla="*/ 14176 w 2445488"/>
                <a:gd name="connsiteY4" fmla="*/ 2502195 h 3742660"/>
                <a:gd name="connsiteX5" fmla="*/ 0 w 2445488"/>
                <a:gd name="connsiteY5" fmla="*/ 2339162 h 3742660"/>
                <a:gd name="connsiteX6" fmla="*/ 723013 w 2445488"/>
                <a:gd name="connsiteY6" fmla="*/ 2197395 h 3742660"/>
                <a:gd name="connsiteX7" fmla="*/ 355341 w 2445488"/>
                <a:gd name="connsiteY7" fmla="*/ 1145985 h 3742660"/>
                <a:gd name="connsiteX8" fmla="*/ 1373881 w 2445488"/>
                <a:gd name="connsiteY8" fmla="*/ 752095 h 3742660"/>
                <a:gd name="connsiteX9" fmla="*/ 1623237 w 2445488"/>
                <a:gd name="connsiteY9" fmla="*/ 0 h 3742660"/>
                <a:gd name="connsiteX10" fmla="*/ 2445488 w 2445488"/>
                <a:gd name="connsiteY10" fmla="*/ 2700669 h 3742660"/>
                <a:gd name="connsiteX11" fmla="*/ 382772 w 2445488"/>
                <a:gd name="connsiteY11" fmla="*/ 3742660 h 3742660"/>
                <a:gd name="connsiteX0" fmla="*/ 382772 w 2445488"/>
                <a:gd name="connsiteY0" fmla="*/ 2990565 h 2990565"/>
                <a:gd name="connsiteX1" fmla="*/ 77972 w 2445488"/>
                <a:gd name="connsiteY1" fmla="*/ 2061988 h 2990565"/>
                <a:gd name="connsiteX2" fmla="*/ 829339 w 2445488"/>
                <a:gd name="connsiteY2" fmla="*/ 1884779 h 2990565"/>
                <a:gd name="connsiteX3" fmla="*/ 737190 w 2445488"/>
                <a:gd name="connsiteY3" fmla="*/ 1594156 h 2990565"/>
                <a:gd name="connsiteX4" fmla="*/ 14176 w 2445488"/>
                <a:gd name="connsiteY4" fmla="*/ 1750100 h 2990565"/>
                <a:gd name="connsiteX5" fmla="*/ 0 w 2445488"/>
                <a:gd name="connsiteY5" fmla="*/ 1587067 h 2990565"/>
                <a:gd name="connsiteX6" fmla="*/ 723013 w 2445488"/>
                <a:gd name="connsiteY6" fmla="*/ 1445300 h 2990565"/>
                <a:gd name="connsiteX7" fmla="*/ 355341 w 2445488"/>
                <a:gd name="connsiteY7" fmla="*/ 393890 h 2990565"/>
                <a:gd name="connsiteX8" fmla="*/ 1373881 w 2445488"/>
                <a:gd name="connsiteY8" fmla="*/ 0 h 2990565"/>
                <a:gd name="connsiteX9" fmla="*/ 1654552 w 2445488"/>
                <a:gd name="connsiteY9" fmla="*/ 920130 h 2990565"/>
                <a:gd name="connsiteX10" fmla="*/ 2445488 w 2445488"/>
                <a:gd name="connsiteY10" fmla="*/ 1948574 h 2990565"/>
                <a:gd name="connsiteX11" fmla="*/ 382772 w 2445488"/>
                <a:gd name="connsiteY11" fmla="*/ 2990565 h 2990565"/>
                <a:gd name="connsiteX0" fmla="*/ 382772 w 1988288"/>
                <a:gd name="connsiteY0" fmla="*/ 2990565 h 2990565"/>
                <a:gd name="connsiteX1" fmla="*/ 77972 w 1988288"/>
                <a:gd name="connsiteY1" fmla="*/ 2061988 h 2990565"/>
                <a:gd name="connsiteX2" fmla="*/ 829339 w 1988288"/>
                <a:gd name="connsiteY2" fmla="*/ 1884779 h 2990565"/>
                <a:gd name="connsiteX3" fmla="*/ 737190 w 1988288"/>
                <a:gd name="connsiteY3" fmla="*/ 1594156 h 2990565"/>
                <a:gd name="connsiteX4" fmla="*/ 14176 w 1988288"/>
                <a:gd name="connsiteY4" fmla="*/ 1750100 h 2990565"/>
                <a:gd name="connsiteX5" fmla="*/ 0 w 1988288"/>
                <a:gd name="connsiteY5" fmla="*/ 1587067 h 2990565"/>
                <a:gd name="connsiteX6" fmla="*/ 723013 w 1988288"/>
                <a:gd name="connsiteY6" fmla="*/ 1445300 h 2990565"/>
                <a:gd name="connsiteX7" fmla="*/ 355341 w 1988288"/>
                <a:gd name="connsiteY7" fmla="*/ 393890 h 2990565"/>
                <a:gd name="connsiteX8" fmla="*/ 1373881 w 1988288"/>
                <a:gd name="connsiteY8" fmla="*/ 0 h 2990565"/>
                <a:gd name="connsiteX9" fmla="*/ 1654552 w 1988288"/>
                <a:gd name="connsiteY9" fmla="*/ 920130 h 2990565"/>
                <a:gd name="connsiteX10" fmla="*/ 1988288 w 1988288"/>
                <a:gd name="connsiteY10" fmla="*/ 2211621 h 2990565"/>
                <a:gd name="connsiteX11" fmla="*/ 382772 w 1988288"/>
                <a:gd name="connsiteY11" fmla="*/ 2990565 h 2990565"/>
                <a:gd name="connsiteX0" fmla="*/ 382772 w 1988288"/>
                <a:gd name="connsiteY0" fmla="*/ 2990565 h 2990565"/>
                <a:gd name="connsiteX1" fmla="*/ 77972 w 1988288"/>
                <a:gd name="connsiteY1" fmla="*/ 2061988 h 2990565"/>
                <a:gd name="connsiteX2" fmla="*/ 829339 w 1988288"/>
                <a:gd name="connsiteY2" fmla="*/ 1884779 h 2990565"/>
                <a:gd name="connsiteX3" fmla="*/ 737190 w 1988288"/>
                <a:gd name="connsiteY3" fmla="*/ 1594156 h 2990565"/>
                <a:gd name="connsiteX4" fmla="*/ 483902 w 1988288"/>
                <a:gd name="connsiteY4" fmla="*/ 1643629 h 2990565"/>
                <a:gd name="connsiteX5" fmla="*/ 0 w 1988288"/>
                <a:gd name="connsiteY5" fmla="*/ 1587067 h 2990565"/>
                <a:gd name="connsiteX6" fmla="*/ 723013 w 1988288"/>
                <a:gd name="connsiteY6" fmla="*/ 1445300 h 2990565"/>
                <a:gd name="connsiteX7" fmla="*/ 355341 w 1988288"/>
                <a:gd name="connsiteY7" fmla="*/ 393890 h 2990565"/>
                <a:gd name="connsiteX8" fmla="*/ 1373881 w 1988288"/>
                <a:gd name="connsiteY8" fmla="*/ 0 h 2990565"/>
                <a:gd name="connsiteX9" fmla="*/ 1654552 w 1988288"/>
                <a:gd name="connsiteY9" fmla="*/ 920130 h 2990565"/>
                <a:gd name="connsiteX10" fmla="*/ 1988288 w 1988288"/>
                <a:gd name="connsiteY10" fmla="*/ 2211621 h 2990565"/>
                <a:gd name="connsiteX11" fmla="*/ 382772 w 1988288"/>
                <a:gd name="connsiteY11" fmla="*/ 2990565 h 2990565"/>
                <a:gd name="connsiteX0" fmla="*/ 304800 w 1910316"/>
                <a:gd name="connsiteY0" fmla="*/ 2990565 h 2990565"/>
                <a:gd name="connsiteX1" fmla="*/ 0 w 1910316"/>
                <a:gd name="connsiteY1" fmla="*/ 2061988 h 2990565"/>
                <a:gd name="connsiteX2" fmla="*/ 751367 w 1910316"/>
                <a:gd name="connsiteY2" fmla="*/ 1884779 h 2990565"/>
                <a:gd name="connsiteX3" fmla="*/ 659218 w 1910316"/>
                <a:gd name="connsiteY3" fmla="*/ 1594156 h 2990565"/>
                <a:gd name="connsiteX4" fmla="*/ 405930 w 1910316"/>
                <a:gd name="connsiteY4" fmla="*/ 1643629 h 2990565"/>
                <a:gd name="connsiteX5" fmla="*/ 404280 w 1910316"/>
                <a:gd name="connsiteY5" fmla="*/ 1505647 h 2990565"/>
                <a:gd name="connsiteX6" fmla="*/ 645041 w 1910316"/>
                <a:gd name="connsiteY6" fmla="*/ 1445300 h 2990565"/>
                <a:gd name="connsiteX7" fmla="*/ 277369 w 1910316"/>
                <a:gd name="connsiteY7" fmla="*/ 393890 h 2990565"/>
                <a:gd name="connsiteX8" fmla="*/ 1295909 w 1910316"/>
                <a:gd name="connsiteY8" fmla="*/ 0 h 2990565"/>
                <a:gd name="connsiteX9" fmla="*/ 1576580 w 1910316"/>
                <a:gd name="connsiteY9" fmla="*/ 920130 h 2990565"/>
                <a:gd name="connsiteX10" fmla="*/ 1910316 w 1910316"/>
                <a:gd name="connsiteY10" fmla="*/ 2211621 h 2990565"/>
                <a:gd name="connsiteX11" fmla="*/ 304800 w 1910316"/>
                <a:gd name="connsiteY11" fmla="*/ 2990565 h 2990565"/>
                <a:gd name="connsiteX0" fmla="*/ 304800 w 1910316"/>
                <a:gd name="connsiteY0" fmla="*/ 2990565 h 2990565"/>
                <a:gd name="connsiteX1" fmla="*/ 0 w 1910316"/>
                <a:gd name="connsiteY1" fmla="*/ 2061988 h 2990565"/>
                <a:gd name="connsiteX2" fmla="*/ 751367 w 1910316"/>
                <a:gd name="connsiteY2" fmla="*/ 1884779 h 2990565"/>
                <a:gd name="connsiteX3" fmla="*/ 659218 w 1910316"/>
                <a:gd name="connsiteY3" fmla="*/ 1594156 h 2990565"/>
                <a:gd name="connsiteX4" fmla="*/ 405930 w 1910316"/>
                <a:gd name="connsiteY4" fmla="*/ 1643629 h 2990565"/>
                <a:gd name="connsiteX5" fmla="*/ 366702 w 1910316"/>
                <a:gd name="connsiteY5" fmla="*/ 1511910 h 2990565"/>
                <a:gd name="connsiteX6" fmla="*/ 645041 w 1910316"/>
                <a:gd name="connsiteY6" fmla="*/ 1445300 h 2990565"/>
                <a:gd name="connsiteX7" fmla="*/ 277369 w 1910316"/>
                <a:gd name="connsiteY7" fmla="*/ 393890 h 2990565"/>
                <a:gd name="connsiteX8" fmla="*/ 1295909 w 1910316"/>
                <a:gd name="connsiteY8" fmla="*/ 0 h 2990565"/>
                <a:gd name="connsiteX9" fmla="*/ 1576580 w 1910316"/>
                <a:gd name="connsiteY9" fmla="*/ 920130 h 2990565"/>
                <a:gd name="connsiteX10" fmla="*/ 1910316 w 1910316"/>
                <a:gd name="connsiteY10" fmla="*/ 2211621 h 2990565"/>
                <a:gd name="connsiteX11" fmla="*/ 304800 w 1910316"/>
                <a:gd name="connsiteY11" fmla="*/ 2990565 h 2990565"/>
                <a:gd name="connsiteX0" fmla="*/ 27431 w 1632947"/>
                <a:gd name="connsiteY0" fmla="*/ 2990565 h 2990565"/>
                <a:gd name="connsiteX1" fmla="*/ 173568 w 1632947"/>
                <a:gd name="connsiteY1" fmla="*/ 2036936 h 2990565"/>
                <a:gd name="connsiteX2" fmla="*/ 473998 w 1632947"/>
                <a:gd name="connsiteY2" fmla="*/ 1884779 h 2990565"/>
                <a:gd name="connsiteX3" fmla="*/ 381849 w 1632947"/>
                <a:gd name="connsiteY3" fmla="*/ 1594156 h 2990565"/>
                <a:gd name="connsiteX4" fmla="*/ 128561 w 1632947"/>
                <a:gd name="connsiteY4" fmla="*/ 1643629 h 2990565"/>
                <a:gd name="connsiteX5" fmla="*/ 89333 w 1632947"/>
                <a:gd name="connsiteY5" fmla="*/ 1511910 h 2990565"/>
                <a:gd name="connsiteX6" fmla="*/ 367672 w 1632947"/>
                <a:gd name="connsiteY6" fmla="*/ 1445300 h 2990565"/>
                <a:gd name="connsiteX7" fmla="*/ 0 w 1632947"/>
                <a:gd name="connsiteY7" fmla="*/ 393890 h 2990565"/>
                <a:gd name="connsiteX8" fmla="*/ 1018540 w 1632947"/>
                <a:gd name="connsiteY8" fmla="*/ 0 h 2990565"/>
                <a:gd name="connsiteX9" fmla="*/ 1299211 w 1632947"/>
                <a:gd name="connsiteY9" fmla="*/ 920130 h 2990565"/>
                <a:gd name="connsiteX10" fmla="*/ 1632947 w 1632947"/>
                <a:gd name="connsiteY10" fmla="*/ 2211621 h 2990565"/>
                <a:gd name="connsiteX11" fmla="*/ 27431 w 1632947"/>
                <a:gd name="connsiteY11" fmla="*/ 2990565 h 2990565"/>
                <a:gd name="connsiteX0" fmla="*/ 434527 w 1632947"/>
                <a:gd name="connsiteY0" fmla="*/ 2752570 h 2752570"/>
                <a:gd name="connsiteX1" fmla="*/ 173568 w 1632947"/>
                <a:gd name="connsiteY1" fmla="*/ 2036936 h 2752570"/>
                <a:gd name="connsiteX2" fmla="*/ 473998 w 1632947"/>
                <a:gd name="connsiteY2" fmla="*/ 1884779 h 2752570"/>
                <a:gd name="connsiteX3" fmla="*/ 381849 w 1632947"/>
                <a:gd name="connsiteY3" fmla="*/ 1594156 h 2752570"/>
                <a:gd name="connsiteX4" fmla="*/ 128561 w 1632947"/>
                <a:gd name="connsiteY4" fmla="*/ 1643629 h 2752570"/>
                <a:gd name="connsiteX5" fmla="*/ 89333 w 1632947"/>
                <a:gd name="connsiteY5" fmla="*/ 1511910 h 2752570"/>
                <a:gd name="connsiteX6" fmla="*/ 367672 w 1632947"/>
                <a:gd name="connsiteY6" fmla="*/ 1445300 h 2752570"/>
                <a:gd name="connsiteX7" fmla="*/ 0 w 1632947"/>
                <a:gd name="connsiteY7" fmla="*/ 393890 h 2752570"/>
                <a:gd name="connsiteX8" fmla="*/ 1018540 w 1632947"/>
                <a:gd name="connsiteY8" fmla="*/ 0 h 2752570"/>
                <a:gd name="connsiteX9" fmla="*/ 1299211 w 1632947"/>
                <a:gd name="connsiteY9" fmla="*/ 920130 h 2752570"/>
                <a:gd name="connsiteX10" fmla="*/ 1632947 w 1632947"/>
                <a:gd name="connsiteY10" fmla="*/ 2211621 h 2752570"/>
                <a:gd name="connsiteX11" fmla="*/ 434527 w 1632947"/>
                <a:gd name="connsiteY11" fmla="*/ 2752570 h 275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2947" h="2752570">
                  <a:moveTo>
                    <a:pt x="434527" y="2752570"/>
                  </a:moveTo>
                  <a:lnTo>
                    <a:pt x="173568" y="2036936"/>
                  </a:lnTo>
                  <a:lnTo>
                    <a:pt x="473998" y="1884779"/>
                  </a:lnTo>
                  <a:lnTo>
                    <a:pt x="381849" y="1594156"/>
                  </a:lnTo>
                  <a:lnTo>
                    <a:pt x="128561" y="1643629"/>
                  </a:lnTo>
                  <a:lnTo>
                    <a:pt x="89333" y="1511910"/>
                  </a:lnTo>
                  <a:lnTo>
                    <a:pt x="367672" y="1445300"/>
                  </a:lnTo>
                  <a:lnTo>
                    <a:pt x="0" y="393890"/>
                  </a:lnTo>
                  <a:lnTo>
                    <a:pt x="1018540" y="0"/>
                  </a:lnTo>
                  <a:lnTo>
                    <a:pt x="1299211" y="920130"/>
                  </a:lnTo>
                  <a:lnTo>
                    <a:pt x="1632947" y="2211621"/>
                  </a:lnTo>
                  <a:lnTo>
                    <a:pt x="434527" y="2752570"/>
                  </a:lnTo>
                  <a:close/>
                </a:path>
              </a:pathLst>
            </a:cu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B5EE99F6-87FE-DFA0-CA9B-7842184CE97A}"/>
                </a:ext>
              </a:extLst>
            </p:cNvPr>
            <p:cNvSpPr txBox="1"/>
            <p:nvPr/>
          </p:nvSpPr>
          <p:spPr>
            <a:xfrm>
              <a:off x="7152533" y="3227078"/>
              <a:ext cx="1456296" cy="830997"/>
            </a:xfrm>
            <a:prstGeom prst="rect">
              <a:avLst/>
            </a:prstGeom>
            <a:noFill/>
          </p:spPr>
          <p:txBody>
            <a:bodyPr wrap="square" rtlCol="0">
              <a:spAutoFit/>
            </a:bodyPr>
            <a:lstStyle/>
            <a:p>
              <a:pPr algn="ctr"/>
              <a:r>
                <a:rPr lang="en-GB" sz="2000" dirty="0"/>
                <a:t>Project Site</a:t>
              </a:r>
            </a:p>
          </p:txBody>
        </p:sp>
      </p:grpSp>
      <p:pic>
        <p:nvPicPr>
          <p:cNvPr id="28" name="Picture 27">
            <a:hlinkClick r:id="" action="ppaction://media"/>
            <a:extLst>
              <a:ext uri="{FF2B5EF4-FFF2-40B4-BE49-F238E27FC236}">
                <a16:creationId xmlns:a16="http://schemas.microsoft.com/office/drawing/2014/main" id="{E02DE730-C62B-B623-0913-B174A0F1DC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42413" y="5143500"/>
            <a:ext cx="3048000" cy="1714500"/>
          </a:xfrm>
          <a:prstGeom prst="rect">
            <a:avLst/>
          </a:prstGeom>
        </p:spPr>
      </p:pic>
    </p:spTree>
    <p:extLst>
      <p:ext uri="{BB962C8B-B14F-4D97-AF65-F5344CB8AC3E}">
        <p14:creationId xmlns:p14="http://schemas.microsoft.com/office/powerpoint/2010/main" val="3706468425"/>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9C62-1796-C51D-8907-AA6AF43BABE8}"/>
              </a:ext>
            </a:extLst>
          </p:cNvPr>
          <p:cNvSpPr>
            <a:spLocks noGrp="1"/>
          </p:cNvSpPr>
          <p:nvPr>
            <p:ph type="title"/>
          </p:nvPr>
        </p:nvSpPr>
        <p:spPr/>
        <p:txBody>
          <a:bodyPr/>
          <a:lstStyle/>
          <a:p>
            <a:r>
              <a:rPr lang="en-GB" dirty="0"/>
              <a:t>Simultaneous Operations</a:t>
            </a:r>
          </a:p>
        </p:txBody>
      </p:sp>
      <p:sp>
        <p:nvSpPr>
          <p:cNvPr id="3" name="Content Placeholder 2">
            <a:extLst>
              <a:ext uri="{FF2B5EF4-FFF2-40B4-BE49-F238E27FC236}">
                <a16:creationId xmlns:a16="http://schemas.microsoft.com/office/drawing/2014/main" id="{8638CA53-8643-435D-1983-5AC896DBE613}"/>
              </a:ext>
            </a:extLst>
          </p:cNvPr>
          <p:cNvSpPr>
            <a:spLocks noGrp="1"/>
          </p:cNvSpPr>
          <p:nvPr>
            <p:ph idx="1"/>
          </p:nvPr>
        </p:nvSpPr>
        <p:spPr>
          <a:xfrm>
            <a:off x="317560" y="1641262"/>
            <a:ext cx="6031481" cy="3656763"/>
          </a:xfrm>
        </p:spPr>
        <p:txBody>
          <a:bodyPr/>
          <a:lstStyle/>
          <a:p>
            <a:r>
              <a:rPr lang="en-GB" dirty="0"/>
              <a:t>High hazard operation </a:t>
            </a:r>
          </a:p>
          <a:p>
            <a:endParaRPr lang="en-GB" dirty="0"/>
          </a:p>
          <a:p>
            <a:r>
              <a:rPr lang="en-GB" dirty="0"/>
              <a:t>High hazard projects</a:t>
            </a:r>
          </a:p>
          <a:p>
            <a:endParaRPr lang="en-GB" dirty="0"/>
          </a:p>
          <a:p>
            <a:r>
              <a:rPr lang="en-GB" dirty="0"/>
              <a:t>Combined hazards</a:t>
            </a:r>
          </a:p>
          <a:p>
            <a:endParaRPr lang="en-GB" dirty="0"/>
          </a:p>
          <a:p>
            <a:r>
              <a:rPr lang="en-GB" dirty="0"/>
              <a:t>Minimal HF guidance for SIMOPS</a:t>
            </a:r>
          </a:p>
        </p:txBody>
      </p:sp>
      <p:sp>
        <p:nvSpPr>
          <p:cNvPr id="4" name="Slide Number Placeholder 3">
            <a:extLst>
              <a:ext uri="{FF2B5EF4-FFF2-40B4-BE49-F238E27FC236}">
                <a16:creationId xmlns:a16="http://schemas.microsoft.com/office/drawing/2014/main" id="{9F33AC41-530E-69A0-A66E-A09D1D351591}"/>
              </a:ext>
            </a:extLst>
          </p:cNvPr>
          <p:cNvSpPr>
            <a:spLocks noGrp="1"/>
          </p:cNvSpPr>
          <p:nvPr>
            <p:ph type="sldNum" sz="quarter" idx="12"/>
          </p:nvPr>
        </p:nvSpPr>
        <p:spPr/>
        <p:txBody>
          <a:bodyPr/>
          <a:lstStyle/>
          <a:p>
            <a:fld id="{DC35672F-6205-49CE-BECE-369873309831}" type="slidenum">
              <a:rPr lang="en-US" smtClean="0"/>
              <a:pPr/>
              <a:t>5</a:t>
            </a:fld>
            <a:endParaRPr lang="en-US"/>
          </a:p>
        </p:txBody>
      </p:sp>
      <p:grpSp>
        <p:nvGrpSpPr>
          <p:cNvPr id="11" name="Group 10">
            <a:extLst>
              <a:ext uri="{FF2B5EF4-FFF2-40B4-BE49-F238E27FC236}">
                <a16:creationId xmlns:a16="http://schemas.microsoft.com/office/drawing/2014/main" id="{698B9470-31B3-67AD-4BEA-A903E85FE1EF}"/>
              </a:ext>
            </a:extLst>
          </p:cNvPr>
          <p:cNvGrpSpPr/>
          <p:nvPr/>
        </p:nvGrpSpPr>
        <p:grpSpPr>
          <a:xfrm>
            <a:off x="5429522" y="1889605"/>
            <a:ext cx="6443330" cy="2323981"/>
            <a:chOff x="269358" y="1350835"/>
            <a:chExt cx="6443330" cy="2323981"/>
          </a:xfrm>
        </p:grpSpPr>
        <p:sp>
          <p:nvSpPr>
            <p:cNvPr id="12" name="Flowchart: Data 11">
              <a:extLst>
                <a:ext uri="{FF2B5EF4-FFF2-40B4-BE49-F238E27FC236}">
                  <a16:creationId xmlns:a16="http://schemas.microsoft.com/office/drawing/2014/main" id="{8EEB89C1-9977-078A-8C33-1241E9EB75E7}"/>
                </a:ext>
              </a:extLst>
            </p:cNvPr>
            <p:cNvSpPr/>
            <p:nvPr/>
          </p:nvSpPr>
          <p:spPr>
            <a:xfrm>
              <a:off x="269358" y="1488558"/>
              <a:ext cx="3522921" cy="2048540"/>
            </a:xfrm>
            <a:prstGeom prst="flowChartInputOutput">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Data 12">
              <a:extLst>
                <a:ext uri="{FF2B5EF4-FFF2-40B4-BE49-F238E27FC236}">
                  <a16:creationId xmlns:a16="http://schemas.microsoft.com/office/drawing/2014/main" id="{D62A8B47-0F20-08F1-69F3-56ABAA077E5B}"/>
                </a:ext>
              </a:extLst>
            </p:cNvPr>
            <p:cNvSpPr/>
            <p:nvPr/>
          </p:nvSpPr>
          <p:spPr>
            <a:xfrm>
              <a:off x="3405963" y="1481470"/>
              <a:ext cx="3306725" cy="2048540"/>
            </a:xfrm>
            <a:prstGeom prst="flowChartInputOutput">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Data 5">
              <a:extLst>
                <a:ext uri="{FF2B5EF4-FFF2-40B4-BE49-F238E27FC236}">
                  <a16:creationId xmlns:a16="http://schemas.microsoft.com/office/drawing/2014/main" id="{E2637673-5F8D-A3C9-B3D7-5E50E38154EE}"/>
                </a:ext>
              </a:extLst>
            </p:cNvPr>
            <p:cNvSpPr/>
            <p:nvPr/>
          </p:nvSpPr>
          <p:spPr>
            <a:xfrm>
              <a:off x="2829127" y="1350835"/>
              <a:ext cx="1353869" cy="23239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000"/>
                <a:gd name="connsiteY0" fmla="*/ 10000 h 10000"/>
                <a:gd name="connsiteX1" fmla="*/ 2000 w 15000"/>
                <a:gd name="connsiteY1" fmla="*/ 0 h 10000"/>
                <a:gd name="connsiteX2" fmla="*/ 15000 w 15000"/>
                <a:gd name="connsiteY2" fmla="*/ 0 h 10000"/>
                <a:gd name="connsiteX3" fmla="*/ 8000 w 15000"/>
                <a:gd name="connsiteY3" fmla="*/ 10000 h 10000"/>
                <a:gd name="connsiteX4" fmla="*/ 0 w 15000"/>
                <a:gd name="connsiteY4" fmla="*/ 10000 h 10000"/>
                <a:gd name="connsiteX0" fmla="*/ 0 w 15000"/>
                <a:gd name="connsiteY0" fmla="*/ 10000 h 10000"/>
                <a:gd name="connsiteX1" fmla="*/ 7000 w 15000"/>
                <a:gd name="connsiteY1" fmla="*/ 35 h 10000"/>
                <a:gd name="connsiteX2" fmla="*/ 15000 w 15000"/>
                <a:gd name="connsiteY2" fmla="*/ 0 h 10000"/>
                <a:gd name="connsiteX3" fmla="*/ 8000 w 15000"/>
                <a:gd name="connsiteY3" fmla="*/ 10000 h 10000"/>
                <a:gd name="connsiteX4" fmla="*/ 0 w 15000"/>
                <a:gd name="connsiteY4" fmla="*/ 10000 h 10000"/>
                <a:gd name="connsiteX0" fmla="*/ 0 w 15000"/>
                <a:gd name="connsiteY0" fmla="*/ 10057 h 10057"/>
                <a:gd name="connsiteX1" fmla="*/ 4574 w 15000"/>
                <a:gd name="connsiteY1" fmla="*/ 0 h 10057"/>
                <a:gd name="connsiteX2" fmla="*/ 15000 w 15000"/>
                <a:gd name="connsiteY2" fmla="*/ 57 h 10057"/>
                <a:gd name="connsiteX3" fmla="*/ 8000 w 15000"/>
                <a:gd name="connsiteY3" fmla="*/ 10057 h 10057"/>
                <a:gd name="connsiteX4" fmla="*/ 0 w 15000"/>
                <a:gd name="connsiteY4" fmla="*/ 10057 h 10057"/>
                <a:gd name="connsiteX0" fmla="*/ 0 w 12206"/>
                <a:gd name="connsiteY0" fmla="*/ 10057 h 10057"/>
                <a:gd name="connsiteX1" fmla="*/ 4574 w 12206"/>
                <a:gd name="connsiteY1" fmla="*/ 0 h 10057"/>
                <a:gd name="connsiteX2" fmla="*/ 12206 w 12206"/>
                <a:gd name="connsiteY2" fmla="*/ 57 h 10057"/>
                <a:gd name="connsiteX3" fmla="*/ 8000 w 12206"/>
                <a:gd name="connsiteY3" fmla="*/ 10057 h 10057"/>
                <a:gd name="connsiteX4" fmla="*/ 0 w 12206"/>
                <a:gd name="connsiteY4" fmla="*/ 10057 h 10057"/>
                <a:gd name="connsiteX0" fmla="*/ 0 w 12206"/>
                <a:gd name="connsiteY0" fmla="*/ 10057 h 10057"/>
                <a:gd name="connsiteX1" fmla="*/ 4574 w 12206"/>
                <a:gd name="connsiteY1" fmla="*/ 0 h 10057"/>
                <a:gd name="connsiteX2" fmla="*/ 12206 w 12206"/>
                <a:gd name="connsiteY2" fmla="*/ 57 h 10057"/>
                <a:gd name="connsiteX3" fmla="*/ 7706 w 12206"/>
                <a:gd name="connsiteY3" fmla="*/ 10057 h 10057"/>
                <a:gd name="connsiteX4" fmla="*/ 0 w 12206"/>
                <a:gd name="connsiteY4" fmla="*/ 10057 h 10057"/>
                <a:gd name="connsiteX0" fmla="*/ 0 w 14044"/>
                <a:gd name="connsiteY0" fmla="*/ 10057 h 10057"/>
                <a:gd name="connsiteX1" fmla="*/ 4574 w 14044"/>
                <a:gd name="connsiteY1" fmla="*/ 0 h 10057"/>
                <a:gd name="connsiteX2" fmla="*/ 14044 w 14044"/>
                <a:gd name="connsiteY2" fmla="*/ 57 h 10057"/>
                <a:gd name="connsiteX3" fmla="*/ 7706 w 14044"/>
                <a:gd name="connsiteY3" fmla="*/ 10057 h 10057"/>
                <a:gd name="connsiteX4" fmla="*/ 0 w 14044"/>
                <a:gd name="connsiteY4" fmla="*/ 10057 h 10057"/>
                <a:gd name="connsiteX0" fmla="*/ 0 w 14044"/>
                <a:gd name="connsiteY0" fmla="*/ 10000 h 10000"/>
                <a:gd name="connsiteX1" fmla="*/ 6486 w 14044"/>
                <a:gd name="connsiteY1" fmla="*/ 66 h 10000"/>
                <a:gd name="connsiteX2" fmla="*/ 14044 w 14044"/>
                <a:gd name="connsiteY2" fmla="*/ 0 h 10000"/>
                <a:gd name="connsiteX3" fmla="*/ 7706 w 14044"/>
                <a:gd name="connsiteY3" fmla="*/ 10000 h 10000"/>
                <a:gd name="connsiteX4" fmla="*/ 0 w 14044"/>
                <a:gd name="connsiteY4" fmla="*/ 10000 h 10000"/>
                <a:gd name="connsiteX0" fmla="*/ 0 w 14044"/>
                <a:gd name="connsiteY0" fmla="*/ 10057 h 10057"/>
                <a:gd name="connsiteX1" fmla="*/ 6486 w 14044"/>
                <a:gd name="connsiteY1" fmla="*/ 0 h 10057"/>
                <a:gd name="connsiteX2" fmla="*/ 14044 w 14044"/>
                <a:gd name="connsiteY2" fmla="*/ 57 h 10057"/>
                <a:gd name="connsiteX3" fmla="*/ 7706 w 14044"/>
                <a:gd name="connsiteY3" fmla="*/ 10057 h 10057"/>
                <a:gd name="connsiteX4" fmla="*/ 0 w 14044"/>
                <a:gd name="connsiteY4" fmla="*/ 10057 h 10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 h="10057">
                  <a:moveTo>
                    <a:pt x="0" y="10057"/>
                  </a:moveTo>
                  <a:lnTo>
                    <a:pt x="6486" y="0"/>
                  </a:lnTo>
                  <a:lnTo>
                    <a:pt x="14044" y="57"/>
                  </a:lnTo>
                  <a:lnTo>
                    <a:pt x="7706" y="10057"/>
                  </a:lnTo>
                  <a:lnTo>
                    <a:pt x="0" y="10057"/>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59D9770-C936-AD85-3777-C4B128988293}"/>
                </a:ext>
              </a:extLst>
            </p:cNvPr>
            <p:cNvSpPr txBox="1"/>
            <p:nvPr/>
          </p:nvSpPr>
          <p:spPr>
            <a:xfrm>
              <a:off x="3955297" y="1946729"/>
              <a:ext cx="2488066" cy="1200329"/>
            </a:xfrm>
            <a:prstGeom prst="rect">
              <a:avLst/>
            </a:prstGeom>
            <a:noFill/>
          </p:spPr>
          <p:txBody>
            <a:bodyPr wrap="square" rtlCol="0">
              <a:spAutoFit/>
            </a:bodyPr>
            <a:lstStyle/>
            <a:p>
              <a:pPr algn="ctr"/>
              <a:r>
                <a:rPr lang="en-GB" sz="3600" dirty="0"/>
                <a:t>Permanent Operation</a:t>
              </a:r>
            </a:p>
          </p:txBody>
        </p:sp>
        <p:sp>
          <p:nvSpPr>
            <p:cNvPr id="16" name="TextBox 15">
              <a:extLst>
                <a:ext uri="{FF2B5EF4-FFF2-40B4-BE49-F238E27FC236}">
                  <a16:creationId xmlns:a16="http://schemas.microsoft.com/office/drawing/2014/main" id="{FE2B3E9A-C0C7-989A-0E6A-0F98C3B460C4}"/>
                </a:ext>
              </a:extLst>
            </p:cNvPr>
            <p:cNvSpPr txBox="1"/>
            <p:nvPr/>
          </p:nvSpPr>
          <p:spPr>
            <a:xfrm>
              <a:off x="688410" y="1912662"/>
              <a:ext cx="2488066" cy="1200329"/>
            </a:xfrm>
            <a:prstGeom prst="rect">
              <a:avLst/>
            </a:prstGeom>
            <a:noFill/>
          </p:spPr>
          <p:txBody>
            <a:bodyPr wrap="square" rtlCol="0">
              <a:spAutoFit/>
            </a:bodyPr>
            <a:lstStyle/>
            <a:p>
              <a:pPr algn="ctr"/>
              <a:r>
                <a:rPr lang="en-GB" sz="3600" dirty="0"/>
                <a:t>Temporary </a:t>
              </a:r>
            </a:p>
            <a:p>
              <a:pPr algn="ctr"/>
              <a:r>
                <a:rPr lang="en-GB" sz="3600" dirty="0"/>
                <a:t>Project</a:t>
              </a:r>
            </a:p>
          </p:txBody>
        </p:sp>
      </p:grpSp>
    </p:spTree>
    <p:extLst>
      <p:ext uri="{BB962C8B-B14F-4D97-AF65-F5344CB8AC3E}">
        <p14:creationId xmlns:p14="http://schemas.microsoft.com/office/powerpoint/2010/main" val="3894199596"/>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695D-45DF-3E40-FC86-1A766882463E}"/>
              </a:ext>
            </a:extLst>
          </p:cNvPr>
          <p:cNvSpPr>
            <a:spLocks noGrp="1"/>
          </p:cNvSpPr>
          <p:nvPr>
            <p:ph type="title"/>
          </p:nvPr>
        </p:nvSpPr>
        <p:spPr>
          <a:xfrm>
            <a:off x="609521" y="274638"/>
            <a:ext cx="4221271" cy="1143000"/>
          </a:xfrm>
        </p:spPr>
        <p:txBody>
          <a:bodyPr/>
          <a:lstStyle/>
          <a:p>
            <a:r>
              <a:rPr lang="en-GB" dirty="0"/>
              <a:t>Human Factors Integration Plans</a:t>
            </a:r>
          </a:p>
        </p:txBody>
      </p:sp>
      <p:sp>
        <p:nvSpPr>
          <p:cNvPr id="3" name="Content Placeholder 2">
            <a:extLst>
              <a:ext uri="{FF2B5EF4-FFF2-40B4-BE49-F238E27FC236}">
                <a16:creationId xmlns:a16="http://schemas.microsoft.com/office/drawing/2014/main" id="{6CCAAE87-BE96-F169-BD32-B708CC193511}"/>
              </a:ext>
            </a:extLst>
          </p:cNvPr>
          <p:cNvSpPr>
            <a:spLocks noGrp="1"/>
          </p:cNvSpPr>
          <p:nvPr>
            <p:ph idx="1"/>
          </p:nvPr>
        </p:nvSpPr>
        <p:spPr>
          <a:xfrm>
            <a:off x="609520" y="1975449"/>
            <a:ext cx="4954517" cy="4192438"/>
          </a:xfrm>
        </p:spPr>
        <p:txBody>
          <a:bodyPr/>
          <a:lstStyle/>
          <a:p>
            <a:r>
              <a:rPr lang="en-GB" dirty="0"/>
              <a:t>Capital projects</a:t>
            </a:r>
          </a:p>
          <a:p>
            <a:r>
              <a:rPr lang="en-GB" dirty="0"/>
              <a:t>Typical </a:t>
            </a:r>
          </a:p>
          <a:p>
            <a:pPr lvl="1"/>
            <a:r>
              <a:rPr lang="en-GB" dirty="0"/>
              <a:t>Focus on operate phase</a:t>
            </a:r>
          </a:p>
          <a:p>
            <a:pPr lvl="1"/>
            <a:r>
              <a:rPr lang="en-GB" dirty="0"/>
              <a:t>Misses construction and commissioning</a:t>
            </a:r>
          </a:p>
          <a:p>
            <a:pPr lvl="1"/>
            <a:endParaRPr lang="en-GB" dirty="0"/>
          </a:p>
          <a:p>
            <a:endParaRPr lang="en-GB" dirty="0"/>
          </a:p>
        </p:txBody>
      </p:sp>
      <p:sp>
        <p:nvSpPr>
          <p:cNvPr id="4" name="Slide Number Placeholder 3">
            <a:extLst>
              <a:ext uri="{FF2B5EF4-FFF2-40B4-BE49-F238E27FC236}">
                <a16:creationId xmlns:a16="http://schemas.microsoft.com/office/drawing/2014/main" id="{ED282E9B-5198-E4F4-7DD9-7CD2FC4123B4}"/>
              </a:ext>
            </a:extLst>
          </p:cNvPr>
          <p:cNvSpPr>
            <a:spLocks noGrp="1"/>
          </p:cNvSpPr>
          <p:nvPr>
            <p:ph type="sldNum" sz="quarter" idx="12"/>
          </p:nvPr>
        </p:nvSpPr>
        <p:spPr/>
        <p:txBody>
          <a:bodyPr/>
          <a:lstStyle/>
          <a:p>
            <a:fld id="{DC35672F-6205-49CE-BECE-369873309831}" type="slidenum">
              <a:rPr lang="en-US" smtClean="0"/>
              <a:pPr/>
              <a:t>6</a:t>
            </a:fld>
            <a:endParaRPr lang="en-US"/>
          </a:p>
        </p:txBody>
      </p:sp>
      <p:pic>
        <p:nvPicPr>
          <p:cNvPr id="9" name="Picture 8" descr="A diagram of a process&#10;&#10;Description automatically generated">
            <a:extLst>
              <a:ext uri="{FF2B5EF4-FFF2-40B4-BE49-F238E27FC236}">
                <a16:creationId xmlns:a16="http://schemas.microsoft.com/office/drawing/2014/main" id="{A5E3D739-DA2F-226C-EC44-26B6C62F2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037" y="-103517"/>
            <a:ext cx="7634376" cy="5398043"/>
          </a:xfrm>
          <a:prstGeom prst="rect">
            <a:avLst/>
          </a:prstGeom>
        </p:spPr>
      </p:pic>
      <p:pic>
        <p:nvPicPr>
          <p:cNvPr id="1026" name="Picture 2" descr="Mind the Gap: iconic London Underground voiceover artist dies | WIRED UK">
            <a:extLst>
              <a:ext uri="{FF2B5EF4-FFF2-40B4-BE49-F238E27FC236}">
                <a16:creationId xmlns:a16="http://schemas.microsoft.com/office/drawing/2014/main" id="{FE302D6C-3533-57B7-0215-40EA4EBDF4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61735" y="5286946"/>
            <a:ext cx="4022980" cy="88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19849"/>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141F-7913-3E45-82D6-0BDFB4C0A1A9}"/>
              </a:ext>
            </a:extLst>
          </p:cNvPr>
          <p:cNvSpPr>
            <a:spLocks noGrp="1"/>
          </p:cNvSpPr>
          <p:nvPr>
            <p:ph type="title"/>
          </p:nvPr>
        </p:nvSpPr>
        <p:spPr/>
        <p:txBody>
          <a:bodyPr/>
          <a:lstStyle/>
          <a:p>
            <a:r>
              <a:rPr lang="en-GB" dirty="0"/>
              <a:t>Project - initial screening</a:t>
            </a:r>
          </a:p>
        </p:txBody>
      </p:sp>
      <p:sp>
        <p:nvSpPr>
          <p:cNvPr id="3" name="Content Placeholder 2">
            <a:extLst>
              <a:ext uri="{FF2B5EF4-FFF2-40B4-BE49-F238E27FC236}">
                <a16:creationId xmlns:a16="http://schemas.microsoft.com/office/drawing/2014/main" id="{69E43590-FBC4-019F-D795-8234C95FF43D}"/>
              </a:ext>
            </a:extLst>
          </p:cNvPr>
          <p:cNvSpPr>
            <a:spLocks noGrp="1"/>
          </p:cNvSpPr>
          <p:nvPr>
            <p:ph idx="1"/>
          </p:nvPr>
        </p:nvSpPr>
        <p:spPr/>
        <p:txBody>
          <a:bodyPr/>
          <a:lstStyle/>
          <a:p>
            <a:r>
              <a:rPr lang="en-GB" dirty="0"/>
              <a:t>Projects performing temporary operations</a:t>
            </a:r>
          </a:p>
          <a:p>
            <a:r>
              <a:rPr lang="en-GB" dirty="0"/>
              <a:t>Temporary teams have significantly different experience, procedures and expectations</a:t>
            </a:r>
          </a:p>
          <a:p>
            <a:r>
              <a:rPr lang="en-GB" dirty="0"/>
              <a:t>Critical HF topics clearly relevant</a:t>
            </a:r>
          </a:p>
          <a:p>
            <a:pPr lvl="1"/>
            <a:r>
              <a:rPr lang="en-GB" dirty="0"/>
              <a:t>Tasks identified from project plan / schedule</a:t>
            </a:r>
          </a:p>
          <a:p>
            <a:pPr lvl="1"/>
            <a:r>
              <a:rPr lang="en-GB" dirty="0"/>
              <a:t>Criticality ranked (HSE report OTO 1999/092)</a:t>
            </a:r>
          </a:p>
          <a:p>
            <a:r>
              <a:rPr lang="en-GB" dirty="0"/>
              <a:t>Operating company ultimately responsible</a:t>
            </a:r>
          </a:p>
          <a:p>
            <a:endParaRPr lang="en-GB" dirty="0"/>
          </a:p>
        </p:txBody>
      </p:sp>
      <p:sp>
        <p:nvSpPr>
          <p:cNvPr id="4" name="Slide Number Placeholder 3">
            <a:extLst>
              <a:ext uri="{FF2B5EF4-FFF2-40B4-BE49-F238E27FC236}">
                <a16:creationId xmlns:a16="http://schemas.microsoft.com/office/drawing/2014/main" id="{FB4D5539-6C19-8487-4A72-BC35BB8CD041}"/>
              </a:ext>
            </a:extLst>
          </p:cNvPr>
          <p:cNvSpPr>
            <a:spLocks noGrp="1"/>
          </p:cNvSpPr>
          <p:nvPr>
            <p:ph type="sldNum" sz="quarter" idx="12"/>
          </p:nvPr>
        </p:nvSpPr>
        <p:spPr/>
        <p:txBody>
          <a:bodyPr/>
          <a:lstStyle/>
          <a:p>
            <a:fld id="{DC35672F-6205-49CE-BECE-369873309831}" type="slidenum">
              <a:rPr lang="en-US" smtClean="0"/>
              <a:pPr/>
              <a:t>7</a:t>
            </a:fld>
            <a:endParaRPr lang="en-US"/>
          </a:p>
        </p:txBody>
      </p:sp>
    </p:spTree>
    <p:extLst>
      <p:ext uri="{BB962C8B-B14F-4D97-AF65-F5344CB8AC3E}">
        <p14:creationId xmlns:p14="http://schemas.microsoft.com/office/powerpoint/2010/main" val="2943057986"/>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7570-061B-A474-E118-58D1651DF342}"/>
              </a:ext>
            </a:extLst>
          </p:cNvPr>
          <p:cNvSpPr>
            <a:spLocks noGrp="1"/>
          </p:cNvSpPr>
          <p:nvPr>
            <p:ph type="title"/>
          </p:nvPr>
        </p:nvSpPr>
        <p:spPr>
          <a:xfrm>
            <a:off x="609521" y="274638"/>
            <a:ext cx="5572645" cy="1143000"/>
          </a:xfrm>
        </p:spPr>
        <p:txBody>
          <a:bodyPr/>
          <a:lstStyle/>
          <a:p>
            <a:r>
              <a:rPr lang="en-GB" dirty="0"/>
              <a:t>Critical tasks and procedures</a:t>
            </a:r>
          </a:p>
        </p:txBody>
      </p:sp>
      <p:sp>
        <p:nvSpPr>
          <p:cNvPr id="3" name="Content Placeholder 2">
            <a:extLst>
              <a:ext uri="{FF2B5EF4-FFF2-40B4-BE49-F238E27FC236}">
                <a16:creationId xmlns:a16="http://schemas.microsoft.com/office/drawing/2014/main" id="{7351933E-CD93-9AF9-B469-89A349DFC228}"/>
              </a:ext>
            </a:extLst>
          </p:cNvPr>
          <p:cNvSpPr>
            <a:spLocks noGrp="1"/>
          </p:cNvSpPr>
          <p:nvPr>
            <p:ph idx="1"/>
          </p:nvPr>
        </p:nvSpPr>
        <p:spPr>
          <a:xfrm>
            <a:off x="609521" y="1600201"/>
            <a:ext cx="6153588" cy="4525963"/>
          </a:xfrm>
        </p:spPr>
        <p:txBody>
          <a:bodyPr/>
          <a:lstStyle/>
          <a:p>
            <a:r>
              <a:rPr lang="en-GB" dirty="0"/>
              <a:t>Task analysis carried out</a:t>
            </a:r>
          </a:p>
          <a:p>
            <a:pPr lvl="1"/>
            <a:r>
              <a:rPr lang="en-GB" dirty="0"/>
              <a:t>Engagement with contractors (first time for them)</a:t>
            </a:r>
          </a:p>
          <a:p>
            <a:r>
              <a:rPr lang="en-GB" u="sng" dirty="0"/>
              <a:t>Mostly</a:t>
            </a:r>
            <a:r>
              <a:rPr lang="en-GB" dirty="0"/>
              <a:t> standard activities</a:t>
            </a:r>
          </a:p>
          <a:p>
            <a:r>
              <a:rPr lang="en-GB" dirty="0"/>
              <a:t>Procedures for </a:t>
            </a:r>
            <a:r>
              <a:rPr lang="en-GB" u="sng" dirty="0"/>
              <a:t>most</a:t>
            </a:r>
            <a:r>
              <a:rPr lang="en-GB" dirty="0"/>
              <a:t> critical tasks</a:t>
            </a:r>
          </a:p>
          <a:p>
            <a:r>
              <a:rPr lang="en-GB" dirty="0"/>
              <a:t>Terminology vs understanding</a:t>
            </a:r>
          </a:p>
          <a:p>
            <a:pPr lvl="1"/>
            <a:r>
              <a:rPr lang="en-GB" dirty="0"/>
              <a:t>When is the plant “shutdown”?</a:t>
            </a:r>
          </a:p>
          <a:p>
            <a:pPr lvl="1"/>
            <a:r>
              <a:rPr lang="en-GB" dirty="0"/>
              <a:t>Is it OK to “Gag in” a pressure transmitter to avoid a trip?</a:t>
            </a:r>
          </a:p>
          <a:p>
            <a:endParaRPr lang="en-GB" dirty="0"/>
          </a:p>
        </p:txBody>
      </p:sp>
      <p:sp>
        <p:nvSpPr>
          <p:cNvPr id="4" name="Slide Number Placeholder 3">
            <a:extLst>
              <a:ext uri="{FF2B5EF4-FFF2-40B4-BE49-F238E27FC236}">
                <a16:creationId xmlns:a16="http://schemas.microsoft.com/office/drawing/2014/main" id="{FF30019B-E6CD-B70C-76FD-67DC8D2D0358}"/>
              </a:ext>
            </a:extLst>
          </p:cNvPr>
          <p:cNvSpPr>
            <a:spLocks noGrp="1"/>
          </p:cNvSpPr>
          <p:nvPr>
            <p:ph type="sldNum" sz="quarter" idx="12"/>
          </p:nvPr>
        </p:nvSpPr>
        <p:spPr>
          <a:xfrm>
            <a:off x="8762342" y="6245225"/>
            <a:ext cx="2844430" cy="476250"/>
          </a:xfrm>
        </p:spPr>
        <p:txBody>
          <a:bodyPr/>
          <a:lstStyle/>
          <a:p>
            <a:fld id="{DC35672F-6205-49CE-BECE-369873309831}" type="slidenum">
              <a:rPr lang="en-US" smtClean="0"/>
              <a:pPr/>
              <a:t>8</a:t>
            </a:fld>
            <a:endParaRPr lang="en-US"/>
          </a:p>
        </p:txBody>
      </p:sp>
      <p:pic>
        <p:nvPicPr>
          <p:cNvPr id="6" name="Picture 5">
            <a:extLst>
              <a:ext uri="{FF2B5EF4-FFF2-40B4-BE49-F238E27FC236}">
                <a16:creationId xmlns:a16="http://schemas.microsoft.com/office/drawing/2014/main" id="{141152E8-36F3-8E65-1A1E-14E2F9ED6C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85655" y="33013"/>
            <a:ext cx="5572645" cy="5632450"/>
          </a:xfrm>
          <a:prstGeom prst="rect">
            <a:avLst/>
          </a:prstGeom>
        </p:spPr>
      </p:pic>
      <p:sp>
        <p:nvSpPr>
          <p:cNvPr id="8" name="TextBox 7">
            <a:extLst>
              <a:ext uri="{FF2B5EF4-FFF2-40B4-BE49-F238E27FC236}">
                <a16:creationId xmlns:a16="http://schemas.microsoft.com/office/drawing/2014/main" id="{6F0756A2-ED37-6977-318A-AD5A26A6CF9E}"/>
              </a:ext>
            </a:extLst>
          </p:cNvPr>
          <p:cNvSpPr txBox="1"/>
          <p:nvPr/>
        </p:nvSpPr>
        <p:spPr>
          <a:xfrm>
            <a:off x="7292850" y="5598894"/>
            <a:ext cx="4097687" cy="646331"/>
          </a:xfrm>
          <a:prstGeom prst="rect">
            <a:avLst/>
          </a:prstGeom>
          <a:noFill/>
        </p:spPr>
        <p:txBody>
          <a:bodyPr wrap="square">
            <a:spAutoFit/>
          </a:bodyPr>
          <a:lstStyle/>
          <a:p>
            <a:pPr algn="ctr"/>
            <a:r>
              <a:rPr lang="en-GB" dirty="0"/>
              <a:t>Guidance from Chartered Institute of Ergonomics and Human Factors</a:t>
            </a:r>
          </a:p>
        </p:txBody>
      </p:sp>
    </p:spTree>
    <p:extLst>
      <p:ext uri="{BB962C8B-B14F-4D97-AF65-F5344CB8AC3E}">
        <p14:creationId xmlns:p14="http://schemas.microsoft.com/office/powerpoint/2010/main" val="767717966"/>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8416-6D10-966B-F5BC-D69433C3BBC5}"/>
              </a:ext>
            </a:extLst>
          </p:cNvPr>
          <p:cNvSpPr>
            <a:spLocks noGrp="1"/>
          </p:cNvSpPr>
          <p:nvPr>
            <p:ph type="title"/>
          </p:nvPr>
        </p:nvSpPr>
        <p:spPr/>
        <p:txBody>
          <a:bodyPr/>
          <a:lstStyle/>
          <a:p>
            <a:r>
              <a:rPr lang="en-GB" dirty="0"/>
              <a:t>Control of work</a:t>
            </a:r>
          </a:p>
        </p:txBody>
      </p:sp>
      <p:sp>
        <p:nvSpPr>
          <p:cNvPr id="3" name="Content Placeholder 2">
            <a:extLst>
              <a:ext uri="{FF2B5EF4-FFF2-40B4-BE49-F238E27FC236}">
                <a16:creationId xmlns:a16="http://schemas.microsoft.com/office/drawing/2014/main" id="{B44E0A4E-1173-6065-5239-234A7505C8E6}"/>
              </a:ext>
            </a:extLst>
          </p:cNvPr>
          <p:cNvSpPr>
            <a:spLocks noGrp="1"/>
          </p:cNvSpPr>
          <p:nvPr>
            <p:ph idx="1"/>
          </p:nvPr>
        </p:nvSpPr>
        <p:spPr/>
        <p:txBody>
          <a:bodyPr/>
          <a:lstStyle/>
          <a:p>
            <a:r>
              <a:rPr lang="en-GB" dirty="0"/>
              <a:t>Workload created for operating team</a:t>
            </a:r>
          </a:p>
          <a:p>
            <a:r>
              <a:rPr lang="en-GB" dirty="0"/>
              <a:t>Contractors assuming they can get a permit whenever they like</a:t>
            </a:r>
          </a:p>
          <a:p>
            <a:r>
              <a:rPr lang="en-GB" dirty="0"/>
              <a:t>Off-site vehicle holding area</a:t>
            </a:r>
          </a:p>
          <a:p>
            <a:r>
              <a:rPr lang="en-GB" dirty="0"/>
              <a:t>Avoiding confined space entries</a:t>
            </a:r>
          </a:p>
        </p:txBody>
      </p:sp>
      <p:sp>
        <p:nvSpPr>
          <p:cNvPr id="4" name="Slide Number Placeholder 3">
            <a:extLst>
              <a:ext uri="{FF2B5EF4-FFF2-40B4-BE49-F238E27FC236}">
                <a16:creationId xmlns:a16="http://schemas.microsoft.com/office/drawing/2014/main" id="{F87D79BC-60CB-1865-9176-6B7E23268079}"/>
              </a:ext>
            </a:extLst>
          </p:cNvPr>
          <p:cNvSpPr>
            <a:spLocks noGrp="1"/>
          </p:cNvSpPr>
          <p:nvPr>
            <p:ph type="sldNum" sz="quarter" idx="12"/>
          </p:nvPr>
        </p:nvSpPr>
        <p:spPr/>
        <p:txBody>
          <a:bodyPr/>
          <a:lstStyle/>
          <a:p>
            <a:fld id="{DC35672F-6205-49CE-BECE-369873309831}" type="slidenum">
              <a:rPr lang="en-US" smtClean="0"/>
              <a:pPr/>
              <a:t>9</a:t>
            </a:fld>
            <a:endParaRPr lang="en-US"/>
          </a:p>
        </p:txBody>
      </p:sp>
    </p:spTree>
    <p:extLst>
      <p:ext uri="{BB962C8B-B14F-4D97-AF65-F5344CB8AC3E}">
        <p14:creationId xmlns:p14="http://schemas.microsoft.com/office/powerpoint/2010/main" val="3235675784"/>
      </p:ext>
    </p:extLst>
  </p:cSld>
  <p:clrMapOvr>
    <a:masterClrMapping/>
  </p:clrMapOvr>
  <p:transition>
    <p:dissolve/>
  </p:transition>
</p:sld>
</file>

<file path=ppt/theme/theme1.xml><?xml version="1.0" encoding="utf-8"?>
<a:theme xmlns:a="http://schemas.openxmlformats.org/drawingml/2006/main" name="2_AndyBrazierConsultant">
  <a:themeElements>
    <a:clrScheme name="2_AndyBrazierConsult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ndyBrazierConsult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2_AndyBrazierConsulta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ndyBrazierConsulta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ndyBrazierConsulta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ndyBrazierConsulta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ndyBrazierConsulta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ndyBrazierConsulta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ndyBrazierConsulta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ndyBrazierConsulta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ndyBrazierConsulta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ndyBrazierConsulta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ndyBrazierConsulta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ndyBrazierConsulta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Props1.xml><?xml version="1.0" encoding="utf-8"?>
<ds:datastoreItem xmlns:ds="http://schemas.openxmlformats.org/officeDocument/2006/customXml" ds:itemID="{AADD0873-B72D-4E33-8FAC-0B284059E11F}"/>
</file>

<file path=customXml/itemProps2.xml><?xml version="1.0" encoding="utf-8"?>
<ds:datastoreItem xmlns:ds="http://schemas.openxmlformats.org/officeDocument/2006/customXml" ds:itemID="{EBABAEAF-0A14-468D-9C7B-0074B322AB6E}"/>
</file>

<file path=customXml/itemProps3.xml><?xml version="1.0" encoding="utf-8"?>
<ds:datastoreItem xmlns:ds="http://schemas.openxmlformats.org/officeDocument/2006/customXml" ds:itemID="{B05C3F37-C3A9-4318-9C98-55B052174BCB}"/>
</file>

<file path=docProps/app.xml><?xml version="1.0" encoding="utf-8"?>
<Properties xmlns="http://schemas.openxmlformats.org/officeDocument/2006/extended-properties" xmlns:vt="http://schemas.openxmlformats.org/officeDocument/2006/docPropsVTypes">
  <Template>01 Tug of war</Template>
  <TotalTime>25358</TotalTime>
  <Pages>1</Pages>
  <Words>2134</Words>
  <Application>Microsoft Office PowerPoint</Application>
  <PresentationFormat>Custom</PresentationFormat>
  <Paragraphs>170</Paragraphs>
  <Slides>18</Slides>
  <Notes>17</Notes>
  <HiddenSlides>0</HiddenSlides>
  <MMClips>1</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1" baseType="lpstr">
      <vt:lpstr>Arial</vt:lpstr>
      <vt:lpstr>2_AndyBrazierConsultant</vt:lpstr>
      <vt:lpstr>Photo Editor Photo</vt:lpstr>
      <vt:lpstr>Human Factors issues and solutions when undertaking major projects on operational sites</vt:lpstr>
      <vt:lpstr>Author Collaboration</vt:lpstr>
      <vt:lpstr>Salt Cavern Gas storage</vt:lpstr>
      <vt:lpstr>Projects</vt:lpstr>
      <vt:lpstr>Simultaneous Operations</vt:lpstr>
      <vt:lpstr>Human Factors Integration Plans</vt:lpstr>
      <vt:lpstr>Project - initial screening</vt:lpstr>
      <vt:lpstr>Critical tasks and procedures</vt:lpstr>
      <vt:lpstr>Control of work</vt:lpstr>
      <vt:lpstr>Safety critical equipment</vt:lpstr>
      <vt:lpstr>Alarm management</vt:lpstr>
      <vt:lpstr>Critical communications</vt:lpstr>
      <vt:lpstr>Fatigue management</vt:lpstr>
      <vt:lpstr>Emergency response</vt:lpstr>
      <vt:lpstr>Site visit</vt:lpstr>
      <vt:lpstr>Key contents for HFIP</vt:lpstr>
      <vt:lpstr>Conclusions</vt:lpstr>
      <vt:lpstr>PowerPoint Presentation</vt:lpstr>
    </vt:vector>
  </TitlesOfParts>
  <Company>Entec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Brazier</dc:creator>
  <cp:keywords>AB Risk Limited</cp:keywords>
  <cp:lastModifiedBy>Andy Brazier</cp:lastModifiedBy>
  <cp:revision>232</cp:revision>
  <cp:lastPrinted>2004-05-07T16:20:19Z</cp:lastPrinted>
  <dcterms:created xsi:type="dcterms:W3CDTF">2004-05-07T07:40:57Z</dcterms:created>
  <dcterms:modified xsi:type="dcterms:W3CDTF">2023-10-26T14:33:20Z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