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7" r:id="rId4"/>
    <p:sldId id="257" r:id="rId5"/>
    <p:sldId id="260" r:id="rId6"/>
    <p:sldId id="259" r:id="rId7"/>
    <p:sldId id="270" r:id="rId8"/>
    <p:sldId id="263" r:id="rId9"/>
    <p:sldId id="258" r:id="rId10"/>
    <p:sldId id="262" r:id="rId11"/>
    <p:sldId id="264" r:id="rId12"/>
    <p:sldId id="265" r:id="rId13"/>
    <p:sldId id="268" r:id="rId14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6387" autoAdjust="0"/>
  </p:normalViewPr>
  <p:slideViewPr>
    <p:cSldViewPr snapToGrid="0">
      <p:cViewPr varScale="1">
        <p:scale>
          <a:sx n="48" d="100"/>
          <a:sy n="48" d="100"/>
        </p:scale>
        <p:origin x="13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AB56292-BB7A-410E-81EE-E5E25DCE9E0C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C28D8C5B-7FDE-4967-A3F1-421BE26E9A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0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EVERYONE TO THIS PRESENTATION ON SAFETY ALARMS</a:t>
            </a:r>
          </a:p>
          <a:p>
            <a:endParaRPr lang="en-GB" dirty="0"/>
          </a:p>
          <a:p>
            <a:r>
              <a:rPr lang="en-GB" dirty="0"/>
              <a:t>MANY OF YOU THAT HAVE WORKED IN THIS AREA WILL BE AWARE THAT THE IT IS OFTEN SAID THAT SOMETHING BETWEEN 10-30 MINS IS REQUIRED IF A CLAIM FOR A SAFETY ALARM IS TO BE ALLOWED.  </a:t>
            </a:r>
          </a:p>
          <a:p>
            <a:endParaRPr lang="en-GB" dirty="0"/>
          </a:p>
          <a:p>
            <a:r>
              <a:rPr lang="en-GB" dirty="0"/>
              <a:t>THIS STRIKES MANY USERS AS EXTRA ORDINARILY CONSERVATIVE – TO THE POINT WHERE YOU MIGHT WONDER WHY BOTHER HAVING AN ALARM?</a:t>
            </a:r>
          </a:p>
          <a:p>
            <a:endParaRPr lang="en-GB" dirty="0"/>
          </a:p>
          <a:p>
            <a:r>
              <a:rPr lang="en-GB" dirty="0"/>
              <a:t>SO, WHERE DOES THIS NOTION OF 10-30 MINS COME FROM?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D8C5B-7FDE-4967-A3F1-421BE26E9A6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243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TERMS OF THE DEAD TIME ESTIMATE THIS CAN BE RELATED TO THE FOLLOWING FACTORS:</a:t>
            </a:r>
          </a:p>
          <a:p>
            <a:endParaRPr lang="en-GB" dirty="0"/>
          </a:p>
          <a:p>
            <a:r>
              <a:rPr lang="en-GB" dirty="0"/>
              <a:t>CLICK</a:t>
            </a:r>
          </a:p>
          <a:p>
            <a:endParaRPr lang="en-GB" dirty="0"/>
          </a:p>
          <a:p>
            <a:r>
              <a:rPr lang="en-GB" dirty="0"/>
              <a:t>HOW MANY OPERATORS ARE THERE, HOW MANY ARE CONTINUALLY PRESENT?</a:t>
            </a:r>
          </a:p>
          <a:p>
            <a:endParaRPr lang="en-GB" dirty="0"/>
          </a:p>
          <a:p>
            <a:r>
              <a:rPr lang="en-GB" dirty="0"/>
              <a:t>CLICK</a:t>
            </a:r>
          </a:p>
          <a:p>
            <a:endParaRPr lang="en-GB" dirty="0"/>
          </a:p>
          <a:p>
            <a:r>
              <a:rPr lang="en-GB" dirty="0"/>
              <a:t>HOW IS THE ALARM ANNUCIATED, WHAT SORT OF DISPLAY, WHERE PLACED, WHAT SORT OF SOUND, ETC.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CLICK</a:t>
            </a:r>
          </a:p>
          <a:p>
            <a:endParaRPr lang="en-GB" dirty="0"/>
          </a:p>
          <a:p>
            <a:r>
              <a:rPr lang="en-GB" dirty="0"/>
              <a:t>WHAT SORT OF ENVIRONMENT PREVAILS IN THE CONTROL ROOM. WHAT ARE THE NOISE LEVELS? ARE THERE DISTRACTIONS?</a:t>
            </a:r>
          </a:p>
          <a:p>
            <a:endParaRPr lang="en-GB" dirty="0"/>
          </a:p>
          <a:p>
            <a:r>
              <a:rPr lang="en-GB" dirty="0"/>
              <a:t>THESE ASPECTS ARE EXPLORED IN DETAIL IN THE APPENDICES TO OUR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D8C5B-7FDE-4967-A3F1-421BE26E9A6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451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WELL AS THE OPERATOR DELAY, WE MUST CONSIDER THE TIME REQUIRED TO PERFORM THE REQUIRED ACTION</a:t>
            </a:r>
          </a:p>
          <a:p>
            <a:endParaRPr lang="en-GB" dirty="0"/>
          </a:p>
          <a:p>
            <a:r>
              <a:rPr lang="en-GB" dirty="0"/>
              <a:t>IF WE SUBTRACT THIS FROM THE PROCESS SAFETY TIME WE IDENTIFY THE TIME AVAILABLE FOR THE OPERATOR TO RESPOND.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D8C5B-7FDE-4967-A3F1-421BE26E9A6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942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AN OVERVIEW OF THE POTENTIAL IMPACT ON REQUIREMENTS FOR ALARM RISK REDUCTION CLAIMS</a:t>
            </a:r>
          </a:p>
          <a:p>
            <a:endParaRPr lang="en-GB" dirty="0"/>
          </a:p>
          <a:p>
            <a:r>
              <a:rPr lang="en-GB" dirty="0"/>
              <a:t>IF 0.1 PFD, SO RRF 10, THEN WITH ALARM SENSOR AND ANNUCIATION CONTRIBUTING A PFD 0.05, WE HAVE A HEADROOM OF 0.05 (IF WE ARE TO STAY WITHIN THE CLAIMED PFD OF 0.1)</a:t>
            </a:r>
          </a:p>
          <a:p>
            <a:endParaRPr lang="en-GB" dirty="0"/>
          </a:p>
          <a:p>
            <a:r>
              <a:rPr lang="en-GB" dirty="0"/>
              <a:t>THIS WOULD REQUIRE A PROBABILITY OF DIAGNOSTIC SUCCESS OF 0.96</a:t>
            </a:r>
          </a:p>
          <a:p>
            <a:endParaRPr lang="en-GB" dirty="0"/>
          </a:p>
          <a:p>
            <a:r>
              <a:rPr lang="en-GB" dirty="0"/>
              <a:t>THIS IN TURN GIVES THE MINIMUM ALLOWABLE RESPONSE TIME AFTER THE DEAD TIME HAS ELAPSED.- AS SHOWN FOR DIFFERENT VALUES OF K.</a:t>
            </a:r>
          </a:p>
          <a:p>
            <a:endParaRPr lang="en-GB" dirty="0"/>
          </a:p>
          <a:p>
            <a:r>
              <a:rPr lang="en-GB" dirty="0"/>
              <a:t>SO WITH K=4, JUST 3 MINUTES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D8C5B-7FDE-4967-A3F1-421BE26E9A6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441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 HOPE YOU HAVE FOUND THIS A USEFUL OVERVIEW OF OUR PAPER. THANK YOU FOR YOUR TIME AND GOODBYE.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D8C5B-7FDE-4967-A3F1-421BE26E9A6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4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LOPA GUIDANCE FROM THE CCPS IS VERY COMMONLY REFERENCED.</a:t>
            </a:r>
          </a:p>
          <a:p>
            <a:endParaRPr lang="en-GB" dirty="0"/>
          </a:p>
          <a:p>
            <a:r>
              <a:rPr lang="en-GB" dirty="0"/>
              <a:t>THIS DISCUSSES SAFETY ALARMS AS INDEPENDENT PROTECTION LAYERS AND TALKS OF 10 MINUTES FOR 90% PROBABILITY OF CORRECT DIAGNOSIS OR 40 MINUTES FOR 99%. THESE NUMBERS ARE SOURCED FROM A NUCLEAR INDUSTRY HANDBOOK ALTHOUGH THE LATTER NUMBER IS INCORRECTLY TRANSCRIBED (THE CORRECT FIGURE BEING 20 MINUTES FOR 99%).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D8C5B-7FDE-4967-A3F1-421BE26E9A6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96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THE COVER OF THE HANDBOOK. REFERRED TO IN OUT PAPER AS THE NUREG HANDBOOK.</a:t>
            </a:r>
          </a:p>
          <a:p>
            <a:endParaRPr lang="en-GB" dirty="0"/>
          </a:p>
          <a:p>
            <a:r>
              <a:rPr lang="en-GB" dirty="0"/>
              <a:t>THIS DATES FROM 1983</a:t>
            </a:r>
          </a:p>
          <a:p>
            <a:endParaRPr lang="en-GB" dirty="0"/>
          </a:p>
          <a:p>
            <a:r>
              <a:rPr lang="en-GB" dirty="0"/>
              <a:t>ON CLOSER INSPECTION, IT TURNS OUT THAT THE GUIDANCE ON SAFETY ALARMS RELATES TO REACTOR LOSS OF COOLANT ACCIDENTS.</a:t>
            </a:r>
          </a:p>
          <a:p>
            <a:endParaRPr lang="en-GB" dirty="0"/>
          </a:p>
          <a:p>
            <a:r>
              <a:rPr lang="en-GB" dirty="0"/>
              <a:t>AND IT RELATES TO THE CONTROL ROOM TEAM RATHER THAN AN INDIVIDUAL</a:t>
            </a:r>
          </a:p>
          <a:p>
            <a:endParaRPr lang="en-GB" dirty="0"/>
          </a:p>
          <a:p>
            <a:r>
              <a:rPr lang="en-GB" dirty="0"/>
              <a:t>THE DATA PRESENTED WAS ESTABLISHED THROUGH CONSENSUS AT A USER WORKSHOP. </a:t>
            </a:r>
          </a:p>
          <a:p>
            <a:endParaRPr lang="en-GB" dirty="0"/>
          </a:p>
          <a:p>
            <a:r>
              <a:rPr lang="en-GB" dirty="0"/>
              <a:t>NOTE THAT THIS WAS FOR 1980’S CONTROL ROOMS THAT WERE DESIGNED IN THE 1960’S.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D8C5B-7FDE-4967-A3F1-421BE26E9A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649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THE KEY SUMMARY PLOT</a:t>
            </a:r>
          </a:p>
          <a:p>
            <a:endParaRPr lang="en-GB" dirty="0"/>
          </a:p>
          <a:p>
            <a:r>
              <a:rPr lang="en-GB" dirty="0"/>
              <a:t>THIS SHOWS THE PROBABILITY OF DIAGNOSTIC FAILURE AGAINST TIME ON A LOG-LOG PLOT.</a:t>
            </a:r>
          </a:p>
          <a:p>
            <a:endParaRPr lang="en-GB" dirty="0"/>
          </a:p>
          <a:p>
            <a:r>
              <a:rPr lang="en-GB" dirty="0"/>
              <a:t>STRAIGHT LINE ON LOG-LOG PLOT REPRESENTS A POWER LAW RELATIONSHIP</a:t>
            </a:r>
          </a:p>
          <a:p>
            <a:endParaRPr lang="en-GB" dirty="0"/>
          </a:p>
          <a:p>
            <a:r>
              <a:rPr lang="en-GB" dirty="0"/>
              <a:t>THIS PLOT THE Probability of SUCCESSFUL DIAGNOSIS AS </a:t>
            </a:r>
          </a:p>
          <a:p>
            <a:r>
              <a:rPr lang="en-GB" dirty="0"/>
              <a:t>90% AFTER 10 MINS, 99% AFTER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D8C5B-7FDE-4967-A3F1-421BE26E9A6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34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THE CORRESPONDING PLOT ON A LINEAR AXIS BASIS</a:t>
            </a:r>
          </a:p>
          <a:p>
            <a:endParaRPr lang="en-GB" dirty="0"/>
          </a:p>
          <a:p>
            <a:r>
              <a:rPr lang="en-GB" dirty="0"/>
              <a:t>THIS REPRESENTS FIRST TWO SEGMENTS FROM NUREG PLOT AS THE </a:t>
            </a:r>
            <a:r>
              <a:rPr lang="en-GB" b="1" dirty="0"/>
              <a:t>PROBABILITY OF SUCCESSFUL </a:t>
            </a:r>
            <a:r>
              <a:rPr lang="en-GB" dirty="0"/>
              <a:t>DIAGNOSIS</a:t>
            </a:r>
          </a:p>
          <a:p>
            <a:endParaRPr lang="en-GB" dirty="0"/>
          </a:p>
          <a:p>
            <a:r>
              <a:rPr lang="en-GB" dirty="0"/>
              <a:t>THE DISCONTINUITY HAS NO BASIS IN OPERATOR BEHAVIOUR – SEEMS LIKELY IT WAS SEEN AS A PLAUSIBLE EXTRAPOLATION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D8C5B-7FDE-4967-A3F1-421BE26E9A6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502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DESIRABLE CHARACTERISTICS IN A RESPONSE MODEL? SOME ARE PRESENT IN THE NUREG MODEL.</a:t>
            </a:r>
          </a:p>
          <a:p>
            <a:endParaRPr lang="en-GB" dirty="0"/>
          </a:p>
          <a:p>
            <a:r>
              <a:rPr lang="en-GB" dirty="0"/>
              <a:t>THIS NEW MODEL USES THE NUREG MODEL AND A</a:t>
            </a:r>
          </a:p>
          <a:p>
            <a:r>
              <a:rPr lang="en-GB" dirty="0"/>
              <a:t> INTRODUCES A TIME SCALING FACTOR K AND DEADTIME.</a:t>
            </a:r>
          </a:p>
          <a:p>
            <a:endParaRPr lang="en-GB" dirty="0"/>
          </a:p>
          <a:p>
            <a:r>
              <a:rPr lang="en-GB" dirty="0"/>
              <a:t>IF WE SET K= EQUAL TO 1 AND THE DEADTIME TO ZERO WE HAVE THE ORIGINAL NUREG MEDIAN PLOT.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D8C5B-7FDE-4967-A3F1-421BE26E9A6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607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DESIRABLE CHARACTERISTICS IN A RESPONSE MODEL? SOME ARE PRESENT IN THE NUREG MODEL.</a:t>
            </a:r>
          </a:p>
          <a:p>
            <a:endParaRPr lang="en-GB" dirty="0"/>
          </a:p>
          <a:p>
            <a:r>
              <a:rPr lang="en-GB" dirty="0"/>
              <a:t>THIS NEW MODEL USES THE NUREG MODEL AND A</a:t>
            </a:r>
          </a:p>
          <a:p>
            <a:r>
              <a:rPr lang="en-GB" dirty="0"/>
              <a:t> INTRODUCES A TIME SCALING FACTOR K AND DEADTIME.</a:t>
            </a:r>
          </a:p>
          <a:p>
            <a:endParaRPr lang="en-GB" dirty="0"/>
          </a:p>
          <a:p>
            <a:r>
              <a:rPr lang="en-GB" dirty="0"/>
              <a:t>IF WE SET K= EQUAL TO 1 AND THE DEADTIME TO ZERO WE HAVE THE ORIGINAL NUREG MEDIAN PLOT.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D8C5B-7FDE-4967-A3F1-421BE26E9A6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81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FROM THE PREVAILING GUIDANCE FROM THE HSE</a:t>
            </a:r>
          </a:p>
          <a:p>
            <a:endParaRPr lang="en-GB" dirty="0"/>
          </a:p>
          <a:p>
            <a:r>
              <a:rPr lang="en-GB" dirty="0"/>
              <a:t>QUITE CONSTRAINING IN PRACTICE</a:t>
            </a:r>
          </a:p>
          <a:p>
            <a:endParaRPr lang="en-GB" dirty="0"/>
          </a:p>
          <a:p>
            <a:r>
              <a:rPr lang="en-GB" dirty="0"/>
              <a:t>WE SUGGEST THAT IF THE REQUIRED RESPONSE WAS ‘SIMPLE, OBVIOUS AND INVARIANT’ THE TIME FOR 99% PROBABILITY OF CORRECT DIAGNOSIS WILL BE SIGNIFCANTLY LESS THAN 10-30 MINUTES – ALLOWING HIGHER VALUES OF 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D8C5B-7FDE-4967-A3F1-421BE26E9A6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179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 ARE THE PLOTS FOR DIFFERENT VALUES OF K</a:t>
            </a:r>
          </a:p>
          <a:p>
            <a:endParaRPr lang="en-GB" dirty="0"/>
          </a:p>
          <a:p>
            <a:r>
              <a:rPr lang="en-GB" dirty="0"/>
              <a:t>WITH K=4, THE 99% PROBABILITY IS REACHED AFTER 5 MINUTES </a:t>
            </a:r>
          </a:p>
          <a:p>
            <a:endParaRPr lang="en-GB" dirty="0"/>
          </a:p>
          <a:p>
            <a:r>
              <a:rPr lang="en-GB" dirty="0"/>
              <a:t>THIS IS WITHOUT DEADTIME</a:t>
            </a:r>
          </a:p>
          <a:p>
            <a:endParaRPr lang="en-GB" dirty="0"/>
          </a:p>
          <a:p>
            <a:r>
              <a:rPr lang="en-GB" dirty="0"/>
              <a:t>NOTE THAT THE LOG RELATIONSHIP GIVES A RELATIVELY DISTINCT KNEE IN THE CURVES.</a:t>
            </a:r>
          </a:p>
          <a:p>
            <a:endParaRPr lang="en-GB" dirty="0"/>
          </a:p>
          <a:p>
            <a:r>
              <a:rPr lang="en-GB" dirty="0"/>
              <a:t>Remember also that this is time for correct diagnosis. In our paper we separately consider the time for operator 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D8C5B-7FDE-4967-A3F1-421BE26E9A6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03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70C93-F208-BCA2-9AA9-D6FEB00E7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FF72A-7A10-74B4-3F8F-413438889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6A556-908E-7B90-8216-18D9881C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77F-46E0-4EF8-B16A-6FDD589C0A9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88EAB-DB5F-5896-7884-6331E9397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5BB01-AC9F-EC9B-4798-A4B9C186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89B-0D38-493F-8761-647BC8D76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81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B7BB1-C5A6-3D28-5BFD-D6895AB7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9A4DB-F0D2-0EA4-9385-88D22FCAD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B0F69-AEEB-4E70-2536-72C793D10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77F-46E0-4EF8-B16A-6FDD589C0A9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839DC-D204-6FF9-A357-020656B6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A8563-71B1-12C6-DA7B-DA31E25D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89B-0D38-493F-8761-647BC8D76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6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786915-578A-A232-6EF9-AADC00512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D2433-C9B4-C7A2-4604-EC0DD0776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3B09C-587E-837F-57CE-BEA4B873E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77F-46E0-4EF8-B16A-6FDD589C0A9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37067-B1A6-5658-AE26-5299B8E1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487AB-9966-C137-5F99-5875F28E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89B-0D38-493F-8761-647BC8D76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51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4F8C0-DC50-D032-58C6-6F55BB6FB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04A4F-F196-D6DF-F5C3-715E63FC1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680D0-356F-3210-424D-FF71DE5F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77F-46E0-4EF8-B16A-6FDD589C0A9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0B322-AB76-D5CE-D6D6-97EC6E9A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CA7F4-DC1D-CAAD-2F2D-0C1BEA80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89B-0D38-493F-8761-647BC8D76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47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5CDA-C1C4-35B5-DCC9-FD3CFBDF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C92D2-66B8-59C0-2F36-68CEA3AEF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778F1-7F12-8C37-4D87-96D1741F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77F-46E0-4EF8-B16A-6FDD589C0A9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DCF9B-C08A-DA3F-D005-DE0F7B6A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B870E-DAA5-8FCD-1548-D77EB1B2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89B-0D38-493F-8761-647BC8D76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04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D2D7-3738-3522-8F93-8801CF0D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E4E07-D789-5ABC-0F36-D41CACE69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95C43-86BF-74DC-D721-19F5E9DF6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E698E-D5ED-BBC8-E380-88BC079B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77F-46E0-4EF8-B16A-6FDD589C0A9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682FE-F41C-CA2A-261D-D1F6CA2A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5732F-50AF-F312-31E0-AC8068B1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89B-0D38-493F-8761-647BC8D76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17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46E9D-B816-5EF6-ADF1-47DAA1E2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4F011-D89A-F196-757A-5A980F663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905D3-9B62-5A35-461C-88FDFD695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AE567-666B-EC0B-0DA8-0D67EDD48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90597-52CF-2659-08F1-1DE4AB530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7DCDF5-A22A-1DCB-00A8-2692353B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77F-46E0-4EF8-B16A-6FDD589C0A9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A36BC4-AFD3-1F56-3EF9-AA5FEB05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8A12DB-BA4B-0AFB-3DA2-1759AA50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89B-0D38-493F-8761-647BC8D76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0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79FC-3961-ACB9-EC5A-A7BD85E3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2C8CF5-07DC-14E4-9829-78C97171C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77F-46E0-4EF8-B16A-6FDD589C0A9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1492F2-F9F2-98EE-8EA4-77300C14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74588-D41A-726B-5E42-2AF3F8F9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89B-0D38-493F-8761-647BC8D76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19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EC8DE9-0FA9-6DAE-BAA8-FBFD068E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77F-46E0-4EF8-B16A-6FDD589C0A9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B69F61-45EE-9E93-3FE9-0061750D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4C9FC-25C6-D9AE-B425-07DADE7F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89B-0D38-493F-8761-647BC8D76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74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2C93-0AE9-E098-ABE8-4453CA66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C86AC-EAD0-3B59-164A-349F5ED47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69D8C-A05B-EB77-3882-C9FDF1F1D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01A97-5EBB-32AD-5FC4-BF1F85A45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77F-46E0-4EF8-B16A-6FDD589C0A9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C7EB2-C320-EB22-2773-48FDC5FB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530B7-B086-6627-DF79-EF4DCC85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89B-0D38-493F-8761-647BC8D76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793A-8169-AE08-80CF-335C0A33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219C9F-9AAE-E223-7F73-797737D3F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47119-5193-2DDC-B5B7-AF2C1511D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97635-FA43-2648-AC7F-EA92916C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77F-46E0-4EF8-B16A-6FDD589C0A9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45A85-9FAA-86F6-C1F4-D2059912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38392-C949-7631-75BE-08792027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89B-0D38-493F-8761-647BC8D76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32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C4AC3-B9AB-0E1C-68B3-C272C041B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F5CFB-B103-DF1C-3776-732FBFF5A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C3F1B-2C50-FBD7-4067-373EE8060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D777F-46E0-4EF8-B16A-6FDD589C0A9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E42BD-C4F1-8FF4-725E-51AD192F6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A16C3-5ED1-21FE-D8EF-BD3B45AD5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E889B-0D38-493F-8761-647BC8D76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42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617F-ACEF-F4B3-1695-95060B7CA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Jump to It!</a:t>
            </a:r>
            <a:br>
              <a:rPr lang="en-GB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EABD3-913E-0E41-C48A-8CE2057E8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65575"/>
            <a:ext cx="9405257" cy="2224881"/>
          </a:xfrm>
        </p:spPr>
        <p:txBody>
          <a:bodyPr>
            <a:normAutofit/>
          </a:bodyPr>
          <a:lstStyle/>
          <a:p>
            <a:r>
              <a:rPr lang="en-GB" sz="3200" dirty="0"/>
              <a:t>A New Model for Safety Alarm Operator Response Time Requirements That Avoids Misplaced Conservatism. </a:t>
            </a:r>
          </a:p>
          <a:p>
            <a:endParaRPr lang="en-GB" sz="3200" dirty="0"/>
          </a:p>
          <a:p>
            <a:r>
              <a:rPr lang="en-GB" sz="3200" dirty="0"/>
              <a:t>Harvey T. Dearden &amp; Andy Brazier</a:t>
            </a:r>
          </a:p>
          <a:p>
            <a:endParaRPr lang="en-GB" sz="3200" dirty="0"/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F078BA5-9DA8-61E3-680E-AA46E2077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948" y="5902225"/>
            <a:ext cx="3366052" cy="79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4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68"/>
    </mc:Choice>
    <mc:Fallback xmlns="">
      <p:transition spd="slow" advTm="2796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51CC-AFCF-7A8B-E494-FD86E2B6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Deadtime Factors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BC766-8035-4430-0F51-438634270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6" y="1525443"/>
            <a:ext cx="10515600" cy="4351338"/>
          </a:xfrm>
        </p:spPr>
        <p:txBody>
          <a:bodyPr/>
          <a:lstStyle/>
          <a:p>
            <a:r>
              <a:rPr lang="en-GB" dirty="0"/>
              <a:t>Control room attendance levels</a:t>
            </a:r>
          </a:p>
          <a:p>
            <a:r>
              <a:rPr lang="en-GB" dirty="0"/>
              <a:t>Annunciation method</a:t>
            </a:r>
          </a:p>
          <a:p>
            <a:r>
              <a:rPr lang="en-GB" dirty="0"/>
              <a:t>Environment</a:t>
            </a:r>
          </a:p>
          <a:p>
            <a:endParaRPr lang="en-GB" dirty="0"/>
          </a:p>
          <a:p>
            <a:r>
              <a:rPr lang="en-GB" dirty="0"/>
              <a:t>See paper appendices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7BD0A-3787-0DEF-6F0A-A3C8C18DF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716" y="5907608"/>
            <a:ext cx="3365284" cy="798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780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44"/>
    </mc:Choice>
    <mc:Fallback xmlns="">
      <p:transition spd="slow" advTm="41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EFBFD-B2C9-6FB8-1D9B-5E2185E0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Available Operator Response Time (AORT)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E34E4-EC21-F4A3-B261-D989FB33B4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𝐴𝑂𝑅𝑇</m:t>
                    </m:r>
                    <m:r>
                      <a:rPr lang="en-GB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𝑃𝑆𝑇</m:t>
                    </m:r>
                    <m:r>
                      <a:rPr lang="en-GB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𝑆𝑅𝑇</m:t>
                    </m:r>
                  </m:oMath>
                </a14:m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Process Safety Time (PST): Time from alarm trigger point to realisation of the hazard if no intervention.</a:t>
                </a:r>
              </a:p>
              <a:p>
                <a:pPr marL="342900" lvl="0" indent="-342900" algn="just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Alarm System Response Time (SRT): </a:t>
                </a:r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ime for required action execution + </a:t>
                </a:r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Sensor delay (usually negligible) 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E34E4-EC21-F4A3-B261-D989FB33B4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r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300BEF5-7DA3-6E62-CC10-E745D6AC0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045" y="5963585"/>
            <a:ext cx="3365284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66E-D0F4-F553-4A85-8FDBFD4D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642774B-E54B-FB2C-EDA0-DE80440149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532157"/>
              </p:ext>
            </p:extLst>
          </p:nvPr>
        </p:nvGraphicFramePr>
        <p:xfrm>
          <a:off x="1891476" y="452426"/>
          <a:ext cx="8486500" cy="5854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029">
                  <a:extLst>
                    <a:ext uri="{9D8B030D-6E8A-4147-A177-3AD203B41FA5}">
                      <a16:colId xmlns:a16="http://schemas.microsoft.com/office/drawing/2014/main" val="798011126"/>
                    </a:ext>
                  </a:extLst>
                </a:gridCol>
                <a:gridCol w="589340">
                  <a:extLst>
                    <a:ext uri="{9D8B030D-6E8A-4147-A177-3AD203B41FA5}">
                      <a16:colId xmlns:a16="http://schemas.microsoft.com/office/drawing/2014/main" val="1905754242"/>
                    </a:ext>
                  </a:extLst>
                </a:gridCol>
                <a:gridCol w="952332">
                  <a:extLst>
                    <a:ext uri="{9D8B030D-6E8A-4147-A177-3AD203B41FA5}">
                      <a16:colId xmlns:a16="http://schemas.microsoft.com/office/drawing/2014/main" val="4115774791"/>
                    </a:ext>
                  </a:extLst>
                </a:gridCol>
                <a:gridCol w="1356004">
                  <a:extLst>
                    <a:ext uri="{9D8B030D-6E8A-4147-A177-3AD203B41FA5}">
                      <a16:colId xmlns:a16="http://schemas.microsoft.com/office/drawing/2014/main" val="3754466482"/>
                    </a:ext>
                  </a:extLst>
                </a:gridCol>
                <a:gridCol w="1321582">
                  <a:extLst>
                    <a:ext uri="{9D8B030D-6E8A-4147-A177-3AD203B41FA5}">
                      <a16:colId xmlns:a16="http://schemas.microsoft.com/office/drawing/2014/main" val="2964312987"/>
                    </a:ext>
                  </a:extLst>
                </a:gridCol>
                <a:gridCol w="1067071">
                  <a:extLst>
                    <a:ext uri="{9D8B030D-6E8A-4147-A177-3AD203B41FA5}">
                      <a16:colId xmlns:a16="http://schemas.microsoft.com/office/drawing/2014/main" val="2743394215"/>
                    </a:ext>
                  </a:extLst>
                </a:gridCol>
                <a:gridCol w="1067071">
                  <a:extLst>
                    <a:ext uri="{9D8B030D-6E8A-4147-A177-3AD203B41FA5}">
                      <a16:colId xmlns:a16="http://schemas.microsoft.com/office/drawing/2014/main" val="1825510920"/>
                    </a:ext>
                  </a:extLst>
                </a:gridCol>
                <a:gridCol w="1067071">
                  <a:extLst>
                    <a:ext uri="{9D8B030D-6E8A-4147-A177-3AD203B41FA5}">
                      <a16:colId xmlns:a16="http://schemas.microsoft.com/office/drawing/2014/main" val="3383894019"/>
                    </a:ext>
                  </a:extLst>
                </a:gridCol>
              </a:tblGrid>
              <a:tr h="10280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Overall PFD Claim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RRF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Alarm System PFD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‘Headroom’ PFD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err="1">
                          <a:effectLst/>
                        </a:rPr>
                        <a:t>P</a:t>
                      </a:r>
                      <a:r>
                        <a:rPr lang="en-GB" sz="1600" baseline="-25000" dirty="0" err="1">
                          <a:effectLst/>
                        </a:rPr>
                        <a:t>diag.success</a:t>
                      </a:r>
                      <a:r>
                        <a:rPr lang="en-GB" sz="1600" dirty="0">
                          <a:effectLst/>
                        </a:rPr>
                        <a:t> Required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Minimum Allowable Operator Response Time (min) </a:t>
                      </a:r>
                      <a:r>
                        <a:rPr lang="en-GB" sz="1600" u="sng" dirty="0">
                          <a:effectLst/>
                        </a:rPr>
                        <a:t>AFTER dead time has elapsed.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421093"/>
                  </a:ext>
                </a:extLst>
              </a:tr>
              <a:tr h="2904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K=4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K=2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K=1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053217"/>
                  </a:ext>
                </a:extLst>
              </a:tr>
              <a:tr h="1374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0.1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0.05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(BPCS annual test)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0.05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0.96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740439"/>
                  </a:ext>
                </a:extLst>
              </a:tr>
              <a:tr h="1374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0.25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0.05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(BPCS annual test)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0.2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0.81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0495160"/>
                  </a:ext>
                </a:extLst>
              </a:tr>
              <a:tr h="888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0.1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0.01 (SIL1)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0.09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0.92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6692722"/>
                  </a:ext>
                </a:extLst>
              </a:tr>
              <a:tr h="898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0.03 (mid-SIL1)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0.01 (SIL1)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0.02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0.99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969522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236D744-ACFA-39F3-4FEC-763F8EB2F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782" y="6148561"/>
            <a:ext cx="2717835" cy="6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6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50"/>
    </mc:Choice>
    <mc:Fallback xmlns="">
      <p:transition spd="slow" advTm="5605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926EA-AAAA-FE58-274E-E1CD48058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8BB0B-9B52-7A58-C703-42F8B28C5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91" y="1534679"/>
            <a:ext cx="10515600" cy="4351338"/>
          </a:xfrm>
        </p:spPr>
        <p:txBody>
          <a:bodyPr/>
          <a:lstStyle/>
          <a:p>
            <a:r>
              <a:rPr lang="en-GB" dirty="0"/>
              <a:t>Alarms can be useful in reducing reliance on other SIF -</a:t>
            </a:r>
          </a:p>
          <a:p>
            <a:r>
              <a:rPr lang="en-GB" dirty="0"/>
              <a:t>Potentially avoids higher complexity SIF (and associated CAPEX/OPEX)</a:t>
            </a:r>
          </a:p>
          <a:p>
            <a:r>
              <a:rPr lang="en-GB" dirty="0"/>
              <a:t>Existing guidance (based on NUREG) is</a:t>
            </a:r>
            <a:r>
              <a:rPr lang="en-GB" u="sng" dirty="0"/>
              <a:t> extremely </a:t>
            </a:r>
            <a:r>
              <a:rPr lang="en-GB" dirty="0"/>
              <a:t>conservative</a:t>
            </a:r>
          </a:p>
          <a:p>
            <a:r>
              <a:rPr lang="en-GB" dirty="0"/>
              <a:t>A 5 minute response time might well be appropriate with optimal arrangements.</a:t>
            </a:r>
          </a:p>
          <a:p>
            <a:r>
              <a:rPr lang="en-GB" dirty="0"/>
              <a:t>With appropriate consideration of human factors, operators can be highly capable. We should not be quick to dismiss their possible contribution.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4D9560-2848-57BC-FBBD-4F8D701D6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716" y="5907608"/>
            <a:ext cx="3365284" cy="798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82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49"/>
    </mc:Choice>
    <mc:Fallback xmlns="">
      <p:transition spd="slow" advTm="61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09C1-CFB5-78D8-10B4-EE931CC2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790" y="703256"/>
            <a:ext cx="4373216" cy="2095046"/>
          </a:xfrm>
        </p:spPr>
        <p:txBody>
          <a:bodyPr>
            <a:normAutofit/>
          </a:bodyPr>
          <a:lstStyle/>
          <a:p>
            <a:r>
              <a:rPr lang="en-GB" dirty="0"/>
              <a:t>Why ‘10-30 mins’?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Starting Point?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3FE0DAF-4501-F2A9-4576-31F57C01B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8719" y="72945"/>
            <a:ext cx="4746493" cy="671211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B3498A-8BEB-54C1-8D4D-918E137D6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138" y="5874277"/>
            <a:ext cx="3365284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10"/>
    </mc:Choice>
    <mc:Fallback xmlns="">
      <p:transition spd="slow" advTm="3371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7AA4F-C659-9590-6FEC-C0D9409B3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496684-896E-2A28-7237-40270E55E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3404" y="-1514496"/>
            <a:ext cx="6265192" cy="819331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0E52F9-A964-4228-A318-6D72DAD58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716" y="6059355"/>
            <a:ext cx="3365284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43"/>
    </mc:Choice>
    <mc:Fallback xmlns="">
      <p:transition spd="slow" advTm="3824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2FCF-D757-7878-DBDD-92489704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/>
          <a:lstStyle/>
          <a:p>
            <a:r>
              <a:rPr lang="en-GB" dirty="0"/>
              <a:t>NUREG (1983) Model (Ch.12)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F303D9-E02B-42B9-1ED6-1C1A6FDF7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1866" y="1240972"/>
            <a:ext cx="7511100" cy="5251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8330C3-0F54-EE96-AD3A-AF7585CEC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716" y="5907607"/>
            <a:ext cx="3365284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68"/>
    </mc:Choice>
    <mc:Fallback xmlns="">
      <p:transition spd="slow" advTm="3066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4C3C-8D53-C841-4578-F596CE35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Prob. Successful Diagnosis v Time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54A4AD9-C3B6-59F0-329D-103980E7B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1986" y="1402883"/>
            <a:ext cx="8338198" cy="502793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318A4A-F42C-71B6-A257-B9F6A8646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951" y="6369581"/>
            <a:ext cx="2000019" cy="4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94"/>
    </mc:Choice>
    <mc:Fallback xmlns="">
      <p:transition spd="slow" advTm="2829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EB7AD-4E5D-E995-5004-61A9CE73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Model Characteristics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8DCA6C-A656-D81D-D427-4F2536511B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4367"/>
                <a:ext cx="10515600" cy="4814662"/>
              </a:xfrm>
            </p:spPr>
            <p:txBody>
              <a:bodyPr/>
              <a:lstStyle/>
              <a:p>
                <a:r>
                  <a:rPr lang="en-GB" dirty="0"/>
                  <a:t>Rising probability of successful operator diagnosis with initial rapid rise which then slows progressively</a:t>
                </a:r>
              </a:p>
              <a:p>
                <a:r>
                  <a:rPr lang="en-GB" dirty="0"/>
                  <a:t>Initial deadtime before alarm significance is recognised (not included in NUREG model) T</a:t>
                </a:r>
                <a:r>
                  <a:rPr lang="en-GB" baseline="-25000" dirty="0"/>
                  <a:t>D</a:t>
                </a:r>
              </a:p>
              <a:p>
                <a:endParaRPr lang="en-GB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𝑑𝑖𝑎𝑔</m:t>
                        </m:r>
                        <m:r>
                          <a:rPr lang="en-GB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GB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𝑠𝑢𝑐𝑐𝑒𝑠𝑠</m:t>
                        </m:r>
                      </m:sub>
                    </m:sSub>
                    <m:r>
                      <a:rPr lang="en-GB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=1−</m:t>
                    </m:r>
                    <m:sSup>
                      <m:sSupPr>
                        <m:ctrlPr>
                          <a:rPr lang="en-GB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GB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−3.32</m:t>
                            </m:r>
                            <m:func>
                              <m:funcPr>
                                <m:ctrlPr>
                                  <a:rPr lang="en-GB" sz="3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32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GB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en-GB" sz="3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  <m:r>
                                      <a:rPr lang="en-GB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GB" sz="3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3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GB" sz="3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en-GB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func>
                              <m:funcPr>
                                <m:ctrlPr>
                                  <a:rPr lang="en-GB" sz="3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32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GB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210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endParaRPr lang="en-GB" sz="3200" dirty="0"/>
              </a:p>
              <a:p>
                <a:pPr marL="0" indent="0">
                  <a:buNone/>
                </a:pPr>
                <a:endParaRPr lang="en-GB" sz="1200" dirty="0"/>
              </a:p>
              <a:p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is</m:t>
                    </m:r>
                    <m: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time</m:t>
                    </m:r>
                    <m: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scaling</m:t>
                    </m:r>
                    <m: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factor</m:t>
                    </m:r>
                    <m: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kumimoji="0" lang="en-GB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dirty="0"/>
                  <a:t>=1 is NUREG median probability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8DCA6C-A656-D81D-D427-4F2536511B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4367"/>
                <a:ext cx="10515600" cy="4814662"/>
              </a:xfrm>
              <a:blipFill>
                <a:blip r:embed="rId6"/>
                <a:stretch>
                  <a:fillRect l="-1043" t="-2155" r="-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E8AF308-3688-B3BD-BC44-8B874BC3D2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3811" y="5979706"/>
            <a:ext cx="3365284" cy="798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381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91"/>
    </mc:Choice>
    <mc:Fallback xmlns="">
      <p:transition spd="slow" advTm="66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EB7AD-4E5D-E995-5004-61A9CE73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Scaling Factor (𝑘)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8DCA6C-A656-D81D-D427-4F2536511B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0330" y="1564367"/>
                <a:ext cx="11423374" cy="49285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/>
                        <m:t>𝑘</m:t>
                      </m:r>
                      <m:r>
                        <a:rPr lang="en-GB" sz="4400"/>
                        <m:t>=20/</m:t>
                      </m:r>
                      <m:sSub>
                        <m:sSubPr>
                          <m:ctrlPr>
                            <a:rPr lang="en-GB" sz="4400" i="1"/>
                          </m:ctrlPr>
                        </m:sSubPr>
                        <m:e>
                          <m:r>
                            <a:rPr lang="en-GB" sz="4400" i="1"/>
                            <m:t>𝑇</m:t>
                          </m:r>
                        </m:e>
                        <m:sub>
                          <m:r>
                            <a:rPr lang="en-GB" sz="4400"/>
                            <m:t>99</m:t>
                          </m:r>
                        </m:sub>
                      </m:sSub>
                    </m:oMath>
                  </m:oMathPara>
                </a14:m>
                <a:endParaRPr lang="en-GB" sz="4400" dirty="0"/>
              </a:p>
              <a:p>
                <a:pPr marL="0" indent="0">
                  <a:buNone/>
                </a:pPr>
                <a:endParaRPr lang="en-GB" sz="4400" dirty="0"/>
              </a:p>
              <a:p>
                <a:pPr marL="0" indent="0">
                  <a:buNone/>
                </a:pPr>
                <a:r>
                  <a:rPr lang="en-GB" sz="4000" dirty="0"/>
                  <a:t>T</a:t>
                </a:r>
                <a:r>
                  <a:rPr lang="en-GB" sz="4000" baseline="-25000" dirty="0"/>
                  <a:t>99</a:t>
                </a:r>
                <a:r>
                  <a:rPr lang="en-GB" sz="4000" dirty="0"/>
                  <a:t>: Time for 99% probability of successful diagnosis.</a:t>
                </a:r>
              </a:p>
              <a:p>
                <a:pPr marL="0" indent="0">
                  <a:buNone/>
                </a:pPr>
                <a:endParaRPr lang="en-GB" sz="4000" dirty="0"/>
              </a:p>
              <a:p>
                <a:pPr marL="0" indent="0">
                  <a:buNone/>
                </a:pPr>
                <a:r>
                  <a:rPr lang="en-GB" sz="4000" dirty="0"/>
                  <a:t>With T</a:t>
                </a:r>
                <a:r>
                  <a:rPr lang="en-GB" sz="4000" baseline="-25000" dirty="0"/>
                  <a:t>99</a:t>
                </a:r>
                <a:r>
                  <a:rPr lang="en-GB" sz="4000" dirty="0"/>
                  <a:t> = 20 we have the NUREG model.  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8DCA6C-A656-D81D-D427-4F2536511B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0330" y="1564367"/>
                <a:ext cx="11423374" cy="4928508"/>
              </a:xfrm>
              <a:blipFill>
                <a:blip r:embed="rId4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E8AF308-3688-B3BD-BC44-8B874BC3D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811" y="5979706"/>
            <a:ext cx="3365284" cy="798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38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91"/>
    </mc:Choice>
    <mc:Fallback xmlns="">
      <p:transition spd="slow" advTm="66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ABF2-0381-217D-FE96-DCFD66F0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HSE Guidance – Safety Alarms</a:t>
            </a:r>
            <a:endParaRPr lang="en-GB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24C7E-DF36-9AFE-E6F8-B7D68F8E4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“The required operator response should be simple, obvious and</a:t>
            </a:r>
          </a:p>
          <a:p>
            <a:pPr marL="0" indent="0">
              <a:buNone/>
            </a:pPr>
            <a:r>
              <a:rPr lang="en-GB" dirty="0"/>
              <a:t>invariant.”</a:t>
            </a:r>
          </a:p>
          <a:p>
            <a:pPr marL="0" indent="0">
              <a:buNone/>
            </a:pPr>
            <a:r>
              <a:rPr lang="en-GB" sz="2400" dirty="0"/>
              <a:t>(Operator Response within Instrumented Safety Functions in the Chemical, Oil &amp; Gas, and Specialist Industries, Appendix 1, Table 2, No. 6)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dirty="0"/>
              <a:t>If true, what is the expectation for the time required to be 99% confident of correct diagnosis?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20 minutes per NUREG median plot? But this was for LOCA…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F2B48-89CB-0A57-2937-F356AC387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716" y="5907608"/>
            <a:ext cx="3365284" cy="798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32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96"/>
    </mc:Choice>
    <mc:Fallback xmlns="">
      <p:transition spd="slow" advTm="44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7058-2325-3CA9-CDEE-24C3BC0C5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9CD5C9-4104-B72C-DD9A-7AF67783B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5392" y="743857"/>
            <a:ext cx="8014112" cy="5533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81304-C904-812F-83FA-D2CE57A6D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959" y="5907608"/>
            <a:ext cx="3365284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82"/>
    </mc:Choice>
    <mc:Fallback xmlns="">
      <p:transition spd="slow" advTm="4068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1.4|14.3|7.8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1.4|14.3|7.8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7.6|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7.8|13.8|7.1|7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8" ma:contentTypeDescription="Create a new document." ma:contentTypeScope="" ma:versionID="2e7a6bcb8f68c3b9a6187eb6046a6f6c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b78a24c1cfda3600f7e848dea9b519ff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  <SharedWithUsers xmlns="c4b40482-04a4-480f-b826-6548c4a2bcf1">
      <UserInfo>
        <DisplayName/>
        <AccountId xsi:nil="true"/>
        <AccountType/>
      </UserInfo>
    </SharedWithUsers>
    <MediaLengthInSeconds xmlns="7604e031-f840-4ad5-97d2-0b99280ee730" xsi:nil="true"/>
  </documentManagement>
</p:properties>
</file>

<file path=customXml/itemProps1.xml><?xml version="1.0" encoding="utf-8"?>
<ds:datastoreItem xmlns:ds="http://schemas.openxmlformats.org/officeDocument/2006/customXml" ds:itemID="{5023A901-54CD-4417-86FF-F6D2452840C8}"/>
</file>

<file path=customXml/itemProps2.xml><?xml version="1.0" encoding="utf-8"?>
<ds:datastoreItem xmlns:ds="http://schemas.openxmlformats.org/officeDocument/2006/customXml" ds:itemID="{F84D49A3-4419-43D2-91C8-6B5E059B6E22}"/>
</file>

<file path=customXml/itemProps3.xml><?xml version="1.0" encoding="utf-8"?>
<ds:datastoreItem xmlns:ds="http://schemas.openxmlformats.org/officeDocument/2006/customXml" ds:itemID="{6D401FDC-C84A-42D0-8560-118FCBBB06EB}"/>
</file>

<file path=docProps/app.xml><?xml version="1.0" encoding="utf-8"?>
<Properties xmlns="http://schemas.openxmlformats.org/officeDocument/2006/extended-properties" xmlns:vt="http://schemas.openxmlformats.org/officeDocument/2006/docPropsVTypes">
  <TotalTime>25836</TotalTime>
  <Words>1236</Words>
  <Application>Microsoft Office PowerPoint</Application>
  <PresentationFormat>Widescreen</PresentationFormat>
  <Paragraphs>191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Symbol</vt:lpstr>
      <vt:lpstr>Office Theme</vt:lpstr>
      <vt:lpstr>Jump to It! </vt:lpstr>
      <vt:lpstr>Why ‘10-30 mins’?  Starting Point?</vt:lpstr>
      <vt:lpstr>PowerPoint Presentation</vt:lpstr>
      <vt:lpstr>NUREG (1983) Model (Ch.12)</vt:lpstr>
      <vt:lpstr>Prob. Successful Diagnosis v Time</vt:lpstr>
      <vt:lpstr>New Model Characteristics</vt:lpstr>
      <vt:lpstr>Time Scaling Factor (𝑘)</vt:lpstr>
      <vt:lpstr>HSE Guidance – Safety Alarms</vt:lpstr>
      <vt:lpstr>PowerPoint Presentation</vt:lpstr>
      <vt:lpstr>Deadtime Factors </vt:lpstr>
      <vt:lpstr>Available Operator Response Time (AORT)</vt:lpstr>
      <vt:lpstr>PowerPoint Presentation</vt:lpstr>
      <vt:lpstr>Concluding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Harvey Dearden</dc:creator>
  <cp:lastModifiedBy>Harvey Dearden</cp:lastModifiedBy>
  <cp:revision>38</cp:revision>
  <cp:lastPrinted>2023-08-01T13:59:24Z</cp:lastPrinted>
  <dcterms:created xsi:type="dcterms:W3CDTF">2023-07-05T21:36:37Z</dcterms:created>
  <dcterms:modified xsi:type="dcterms:W3CDTF">2023-10-24T15:40:17Z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  <property fmtid="{D5CDD505-2E9C-101B-9397-08002B2CF9AE}" pid="3" name="Order">
    <vt:r8>27532100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