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Authors.xml" ContentType="application/vnd.openxmlformats-officedocument.presentationml.commentAuthors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4"/>
  </p:notesMasterIdLst>
  <p:sldIdLst>
    <p:sldId id="256" r:id="rId3"/>
    <p:sldId id="345" r:id="rId4"/>
    <p:sldId id="843" r:id="rId5"/>
    <p:sldId id="866" r:id="rId6"/>
    <p:sldId id="847" r:id="rId7"/>
    <p:sldId id="844" r:id="rId8"/>
    <p:sldId id="813" r:id="rId9"/>
    <p:sldId id="850" r:id="rId10"/>
    <p:sldId id="867" r:id="rId11"/>
    <p:sldId id="851" r:id="rId12"/>
    <p:sldId id="848" r:id="rId13"/>
    <p:sldId id="864" r:id="rId14"/>
    <p:sldId id="658" r:id="rId15"/>
    <p:sldId id="392" r:id="rId16"/>
    <p:sldId id="657" r:id="rId17"/>
    <p:sldId id="404" r:id="rId18"/>
    <p:sldId id="849" r:id="rId19"/>
    <p:sldId id="854" r:id="rId20"/>
    <p:sldId id="859" r:id="rId21"/>
    <p:sldId id="858" r:id="rId22"/>
    <p:sldId id="865" r:id="rId23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ke Pollard" initials="MP" lastIdx="35" clrIdx="0">
    <p:extLst>
      <p:ext uri="{19B8F6BF-5375-455C-9EA6-DF929625EA0E}">
        <p15:presenceInfo xmlns:p15="http://schemas.microsoft.com/office/powerpoint/2012/main" userId="70a1d793b6cba0a4" providerId="Windows Live"/>
      </p:ext>
    </p:extLst>
  </p:cmAuthor>
  <p:cmAuthor id="2" name="Dick" initials="G" lastIdx="1" clrIdx="1">
    <p:extLst>
      <p:ext uri="{19B8F6BF-5375-455C-9EA6-DF929625EA0E}">
        <p15:presenceInfo xmlns:p15="http://schemas.microsoft.com/office/powerpoint/2012/main" userId="Dick" providerId="None"/>
      </p:ext>
    </p:extLst>
  </p:cmAuthor>
  <p:cmAuthor id="3" name="Graeme Dick" initials="GD" lastIdx="20" clrIdx="2">
    <p:extLst>
      <p:ext uri="{19B8F6BF-5375-455C-9EA6-DF929625EA0E}">
        <p15:presenceInfo xmlns:p15="http://schemas.microsoft.com/office/powerpoint/2012/main" userId="Graeme Di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6146" autoAdjust="0"/>
  </p:normalViewPr>
  <p:slideViewPr>
    <p:cSldViewPr snapToGrid="0">
      <p:cViewPr varScale="1">
        <p:scale>
          <a:sx n="65" d="100"/>
          <a:sy n="65" d="100"/>
        </p:scale>
        <p:origin x="135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3CFBC-314F-4E0F-852A-483DD0C29527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89E4D-BB89-449A-9C75-CD4CFADF865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637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trike="noStrike" noProof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89E4D-BB89-449A-9C75-CD4CFADF865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677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59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571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.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20556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/>
              <a:t> </a:t>
            </a:r>
          </a:p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8666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74942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64884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308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78759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20076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056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baseline="0" noProof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89E4D-BB89-449A-9C75-CD4CFADF865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33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2777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56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noProof="0" dirty="0"/>
          </a:p>
        </p:txBody>
      </p:sp>
    </p:spTree>
    <p:extLst>
      <p:ext uri="{BB962C8B-B14F-4D97-AF65-F5344CB8AC3E}">
        <p14:creationId xmlns:p14="http://schemas.microsoft.com/office/powerpoint/2010/main" val="1450541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79685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8413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69360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46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387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notater 1">
            <a:extLst>
              <a:ext uri="{FF2B5EF4-FFF2-40B4-BE49-F238E27FC236}">
                <a16:creationId xmlns:a16="http://schemas.microsoft.com/office/drawing/2014/main" id="{A1E3C74C-3722-4DD3-AFDA-638EAC67C4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2834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831E14-D65D-4D75-AA9C-A95613CF3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9298C9-6994-47FF-8BB3-C9AAAA4A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D7A12A-A77B-4E8B-ADCE-B701DA2D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ED1810-0A94-4709-87FA-D54100A57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930787-0887-45E1-9C7D-73C247CD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118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4349904-6932-46C8-8E3B-139DDA1FB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B0C53984-A88B-4D53-93E4-46774FC5B5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A126ADA-683F-405D-8046-80A8D083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DB81B9B-ECF2-4F00-846F-99E8586FD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B8CC6B2-AFA3-4402-BBC4-25E4CE3C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38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40A25491-C73A-4D59-B648-CD93924D2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692E5DB-B9EA-42EF-941F-6E3E9A8DAB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769BAA5-0D52-43DF-882F-252396B8C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A8F8513-E856-4E90-B3E7-7DE829A74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729C2EB-7721-4454-9F8F-93F6E35D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7501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1 Line Heading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0149" y="295200"/>
            <a:ext cx="10267200" cy="4191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0"/>
          </p:nvPr>
        </p:nvSpPr>
        <p:spPr>
          <a:xfrm>
            <a:off x="1206500" y="1310400"/>
            <a:ext cx="10363200" cy="5071350"/>
          </a:xfrm>
        </p:spPr>
        <p:txBody>
          <a:bodyPr/>
          <a:lstStyle>
            <a:lvl1pPr marL="269875" indent="-269875">
              <a:lnSpc>
                <a:spcPct val="120000"/>
              </a:lnSpc>
              <a:buSzPct val="75000"/>
              <a:buFontTx/>
              <a:buBlip>
                <a:blip r:embed="rId2"/>
              </a:buBlip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5704101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- 1 Line Heading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0149" y="295200"/>
            <a:ext cx="10267200" cy="4191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0"/>
          </p:nvPr>
        </p:nvSpPr>
        <p:spPr>
          <a:xfrm>
            <a:off x="1206500" y="1310400"/>
            <a:ext cx="10363200" cy="5071350"/>
          </a:xfrm>
        </p:spPr>
        <p:txBody>
          <a:bodyPr/>
          <a:lstStyle>
            <a:lvl1pPr marL="269875" indent="-269875">
              <a:lnSpc>
                <a:spcPct val="120000"/>
              </a:lnSpc>
              <a:buSzPct val="75000"/>
              <a:buFontTx/>
              <a:buBlip>
                <a:blip r:embed="rId2"/>
              </a:buBlip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6169018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2 Line Heading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0149" y="295200"/>
            <a:ext cx="10267200" cy="74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0"/>
          </p:nvPr>
        </p:nvSpPr>
        <p:spPr>
          <a:xfrm>
            <a:off x="1206500" y="1310400"/>
            <a:ext cx="10363200" cy="5073312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39546" y="6550042"/>
            <a:ext cx="3555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</a:lstStyle>
          <a:p>
            <a:fld id="{D32BAE6A-B452-4007-8177-56DD051636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1111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1 Line Heading and 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0149" y="295200"/>
            <a:ext cx="10267200" cy="4191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4"/>
          <p:cNvSpPr>
            <a:spLocks noGrp="1"/>
          </p:cNvSpPr>
          <p:nvPr>
            <p:ph sz="quarter" idx="13"/>
          </p:nvPr>
        </p:nvSpPr>
        <p:spPr>
          <a:xfrm>
            <a:off x="6593430" y="1310400"/>
            <a:ext cx="4976284" cy="50724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Text Placeholder 43"/>
          <p:cNvSpPr>
            <a:spLocks noGrp="1"/>
          </p:cNvSpPr>
          <p:nvPr>
            <p:ph type="body" sz="quarter" idx="11"/>
          </p:nvPr>
        </p:nvSpPr>
        <p:spPr>
          <a:xfrm>
            <a:off x="1200794" y="1310400"/>
            <a:ext cx="4984751" cy="5073312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6958047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- 2 Line Heading and 2 Colum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0149" y="295200"/>
            <a:ext cx="10267200" cy="741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2" name="Content Placeholder 14"/>
          <p:cNvSpPr>
            <a:spLocks noGrp="1"/>
          </p:cNvSpPr>
          <p:nvPr>
            <p:ph sz="quarter" idx="13"/>
          </p:nvPr>
        </p:nvSpPr>
        <p:spPr>
          <a:xfrm>
            <a:off x="6593430" y="1310400"/>
            <a:ext cx="4976284" cy="5072400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5" name="Text Placeholder 43"/>
          <p:cNvSpPr>
            <a:spLocks noGrp="1"/>
          </p:cNvSpPr>
          <p:nvPr>
            <p:ph type="body" sz="quarter" idx="11"/>
          </p:nvPr>
        </p:nvSpPr>
        <p:spPr>
          <a:xfrm>
            <a:off x="1200794" y="1310400"/>
            <a:ext cx="4984751" cy="5073312"/>
          </a:xfrm>
        </p:spPr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/>
            </a:lvl3pPr>
            <a:lvl4pPr>
              <a:lnSpc>
                <a:spcPct val="120000"/>
              </a:lnSpc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652431" y="6470359"/>
            <a:ext cx="3360000" cy="324000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pPr>
              <a:defRPr/>
            </a:pPr>
            <a:r>
              <a:rPr lang="en-GB"/>
              <a:t>File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13512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57130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52431" y="6470359"/>
            <a:ext cx="3360000" cy="324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File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07996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52431" y="6470359"/>
            <a:ext cx="3360000" cy="324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File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5907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2A6BC0-5632-4660-A62B-3150111F2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07E449-5B67-45A6-B669-F8CADBF23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A8AC8A-C12E-456A-BF91-0171E9CA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70FAF4-D615-4EE6-BA27-77B7FAFC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BCAAA9-0325-44A7-A52E-A570678E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0242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4652431" y="6470359"/>
            <a:ext cx="3360000" cy="324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/>
              <a:t>File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280603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49447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661884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51252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664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5122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Bar - 2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/>
          </a:p>
        </p:txBody>
      </p:sp>
      <p:sp>
        <p:nvSpPr>
          <p:cNvPr id="9" name="Rectangle 4"/>
          <p:cNvSpPr>
            <a:spLocks noChangeArrowheads="1"/>
          </p:cNvSpPr>
          <p:nvPr userDrawn="1"/>
        </p:nvSpPr>
        <p:spPr bwMode="auto">
          <a:xfrm>
            <a:off x="0" y="228601"/>
            <a:ext cx="11567584" cy="464096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928800" tIns="133200" rIns="36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Futura Medium" pitchFamily="2" charset="0"/>
            </a:endParaRPr>
          </a:p>
        </p:txBody>
      </p:sp>
      <p:sp>
        <p:nvSpPr>
          <p:cNvPr id="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0149" y="295200"/>
            <a:ext cx="10267200" cy="397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239535" y="6550039"/>
            <a:ext cx="3555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bg2"/>
                </a:solidFill>
                <a:latin typeface="+mn-lt"/>
                <a:cs typeface="Arial" pitchFamily="34" charset="0"/>
              </a:defRPr>
            </a:lvl1pPr>
          </a:lstStyle>
          <a:p>
            <a:fld id="{D32BAE6A-B452-4007-8177-56DD051636F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88435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0909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5BC29-7A84-4180-9581-CDA1DEAE1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36560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B831E14-D65D-4D75-AA9C-A95613CF3D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29298C9-6994-47FF-8BB3-C9AAAA4A42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3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nb-NO"/>
              <a:t>Klikk for å redigere undertittelstil i malen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B9D7A12A-A77B-4E8B-ADCE-B701DA2D0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A9ED1810-0A94-4709-87FA-D54100A57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4930787-0887-45E1-9C7D-73C247CD6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14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AD2EC4D-F28F-4842-A441-BA75C622F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1C9E618-2CC6-4342-BD99-B188A52C0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6507515-BBC8-4BB1-8F8E-DAA4AE3F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51790C-1A6E-4063-B34F-5F266F6D1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26C159F-F4A8-4B49-B5D7-9CDAC2F4D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53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22A6BC0-5632-4660-A62B-3150111F2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607E449-5B67-45A6-B669-F8CADBF23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2A8AC8A-C12E-456A-BF91-0171E9CAF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C70FAF4-D615-4EE6-BA27-77B7FAFC9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5BCAAA9-0325-44A7-A52E-A570678E7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888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E70E320-E624-41D6-8C37-9F1B3BBB9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5F3E15-5F3E-4E0A-887B-F9369DB00B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4862DC47-345D-4F4E-94B9-A4DB848488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BD6E90-FFE8-4A98-9C4E-4BCB1F832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B95D1DB-3EE1-4B12-BFE2-B9FCDCE0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F0CDA5-DA80-4295-A56F-433ABA37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750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44874B-C50C-467B-BEAC-23613E32A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6A92CBE-E56F-40AB-A036-E9D8CCC8A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11073CD0-BCDA-464D-A6C0-AD781108B0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901698FF-92AB-4860-BAC7-7007EEE577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577FA54-13FF-447C-9330-CFE2ED3894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58B6A984-DB72-422E-9ECA-9A1B7106C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76245AC7-0150-4725-8DAB-BC0451262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74498FEF-A1E9-4C6F-AC9A-C9CFD1A5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1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95A1B7D-0DEB-4DD2-AAF8-B7A271E31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86AF601-07C4-4DDE-8A36-87E8C9ED7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0FFEEC2-7EB6-4D42-AA43-E633DAB8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09CA0067-C0D4-47C1-9A1D-AE15BF668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40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C283528-8CDC-4864-97C4-B51F4A8E1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BB74E9D-6F10-4130-952B-7F777BD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FCA2CAE-F07C-4B0B-B645-36A9B1615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476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16771D8-A0BE-4309-AAB5-4E13B17CB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71D80C2-C590-48EC-9342-04FE7BA25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15913945-C179-4602-8A8F-AF0D9A27D2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4FBCEB0-13D1-4085-B7E4-32F0DFD4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CF700075-9D7C-4F53-A814-69766D899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38E179A-6D47-44FB-933B-E48925073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080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DF728F-29CE-475E-901E-FC773763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4D4981E4-87D5-4893-8F4A-2D309A184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61C545A-F92D-49EC-8A49-D5A6D65C9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BF1D650-87EF-426B-8A18-EC93C832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3A1483C-5D81-48C8-AF06-E501D040B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1DF62458-7670-4063-9334-594CF710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979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image" Target="../media/image3.gi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E242313E-1215-4D90-8482-71A56706D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A3A85F55-1281-4285-B84A-D285CAE09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1534FBF-82B3-4509-A8E2-7028666C29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70C49-C3DD-4AD2-9C0E-1EB37A406DF9}" type="datetimeFigureOut">
              <a:rPr lang="en-GB" smtClean="0"/>
              <a:t>15/10/2023</a:t>
            </a:fld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6CAA6FC-09B4-4C53-9CD4-77BD639962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06680FE6-E6CB-475D-835B-452E5CD01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960D0-AAE5-4410-9C4B-A4932478F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2957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228599"/>
            <a:ext cx="11567584" cy="516467"/>
          </a:xfrm>
          <a:prstGeom prst="rect">
            <a:avLst/>
          </a:prstGeom>
          <a:solidFill>
            <a:srgbClr val="CCFFFF"/>
          </a:solidFill>
          <a:ln w="9525" algn="ctr">
            <a:noFill/>
            <a:miter lim="800000"/>
            <a:headEnd/>
            <a:tailEnd/>
          </a:ln>
        </p:spPr>
        <p:txBody>
          <a:bodyPr vert="horz" wrap="square" lIns="928800" tIns="133200" rIns="3600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/>
              <a:latin typeface="Futura" pitchFamily="18" charset="0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00149" y="1310400"/>
            <a:ext cx="10329568" cy="507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00154" y="295259"/>
            <a:ext cx="10267951" cy="4191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7" name="Rectangle 6" descr="Rectangle 6"/>
          <p:cNvSpPr txBox="1">
            <a:spLocks noChangeArrowheads="1"/>
          </p:cNvSpPr>
          <p:nvPr userDrawn="1"/>
        </p:nvSpPr>
        <p:spPr bwMode="auto">
          <a:xfrm>
            <a:off x="11169727" y="6619523"/>
            <a:ext cx="355564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4572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092D77-BF14-44D1-8E50-4F1EFB4AC40D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13" name="Rectangle 5"/>
          <p:cNvSpPr>
            <a:spLocks/>
          </p:cNvSpPr>
          <p:nvPr userDrawn="1"/>
        </p:nvSpPr>
        <p:spPr bwMode="auto">
          <a:xfrm>
            <a:off x="1242130" y="6432549"/>
            <a:ext cx="1743045" cy="254000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lIns="0" tIns="0" rIns="40639" bIns="0"/>
          <a:lstStyle/>
          <a:p>
            <a:pPr marL="39688" algn="ctr">
              <a:defRPr/>
            </a:pPr>
            <a:r>
              <a:rPr lang="en-US" sz="900" b="1" dirty="0">
                <a:solidFill>
                  <a:schemeClr val="tx1"/>
                </a:solidFill>
                <a:latin typeface="Arial" charset="0"/>
                <a:ea typeface="ヒラギノ明朝 ProN W3" pitchFamily="-107" charset="-128"/>
                <a:cs typeface="Arial" charset="0"/>
                <a:sym typeface="Arial" charset="0"/>
              </a:rPr>
              <a:t>Causal Learning</a:t>
            </a:r>
          </a:p>
          <a:p>
            <a:pPr marL="39688" algn="ctr">
              <a:defRPr/>
            </a:pPr>
            <a:r>
              <a:rPr lang="en-US" sz="900" b="1" dirty="0">
                <a:solidFill>
                  <a:schemeClr val="tx1"/>
                </a:solidFill>
                <a:latin typeface="Arial" charset="0"/>
                <a:ea typeface="ヒラギノ明朝 ProN W3" pitchFamily="-107" charset="-128"/>
                <a:cs typeface="Arial" charset="0"/>
                <a:sym typeface="Arial" charset="0"/>
              </a:rPr>
              <a:t>Awareness Introduction</a:t>
            </a:r>
          </a:p>
        </p:txBody>
      </p:sp>
      <p:sp>
        <p:nvSpPr>
          <p:cNvPr id="14" name="Line 4"/>
          <p:cNvSpPr>
            <a:spLocks noChangeShapeType="1"/>
          </p:cNvSpPr>
          <p:nvPr userDrawn="1"/>
        </p:nvSpPr>
        <p:spPr bwMode="auto">
          <a:xfrm>
            <a:off x="375138" y="6280149"/>
            <a:ext cx="11481502" cy="0"/>
          </a:xfrm>
          <a:prstGeom prst="line">
            <a:avLst/>
          </a:prstGeom>
          <a:noFill/>
          <a:ln w="63500">
            <a:gradFill flip="none" rotWithShape="1">
              <a:gsLst>
                <a:gs pos="85000">
                  <a:srgbClr val="008000"/>
                </a:gs>
                <a:gs pos="15000">
                  <a:srgbClr val="800000"/>
                </a:gs>
                <a:gs pos="52000">
                  <a:srgbClr val="FFCD00"/>
                </a:gs>
              </a:gsLst>
              <a:lin ang="21300000" scaled="0"/>
              <a:tileRect/>
            </a:gra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en-US" sz="1800" dirty="0">
              <a:latin typeface="Times New Roman" pitchFamily="-107" charset="0"/>
              <a:ea typeface="ヒラギノ明朝 ProN W3" pitchFamily="-107" charset="-128"/>
              <a:cs typeface="ヒラギノ明朝 ProN W3" pitchFamily="-107" charset="-128"/>
              <a:sym typeface="Times New Roman" pitchFamily="-107" charset="0"/>
            </a:endParaRPr>
          </a:p>
        </p:txBody>
      </p:sp>
      <p:pic>
        <p:nvPicPr>
          <p:cNvPr id="20" name="Bilde 19" descr="Logo CausaLinX-Refined2-Blank.jpg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36"/>
          <a:stretch/>
        </p:blipFill>
        <p:spPr>
          <a:xfrm flipH="1">
            <a:off x="331486" y="6345957"/>
            <a:ext cx="624251" cy="501532"/>
          </a:xfrm>
          <a:prstGeom prst="rect">
            <a:avLst/>
          </a:prstGeom>
        </p:spPr>
      </p:pic>
      <p:sp>
        <p:nvSpPr>
          <p:cNvPr id="10" name="TekstSylinder 5">
            <a:extLst>
              <a:ext uri="{FF2B5EF4-FFF2-40B4-BE49-F238E27FC236}">
                <a16:creationId xmlns:a16="http://schemas.microsoft.com/office/drawing/2014/main" id="{FBCFC70C-1EF7-4D38-8F56-1125F6CF3656}"/>
              </a:ext>
            </a:extLst>
          </p:cNvPr>
          <p:cNvSpPr txBox="1"/>
          <p:nvPr userDrawn="1"/>
        </p:nvSpPr>
        <p:spPr>
          <a:xfrm>
            <a:off x="9463759" y="6430336"/>
            <a:ext cx="989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dirty="0" err="1">
                <a:latin typeface="Arial" panose="020B0604020202020204" pitchFamily="34" charset="0"/>
                <a:cs typeface="Arial" panose="020B0604020202020204" pitchFamily="34" charset="0"/>
              </a:rPr>
              <a:t>CausaLinX</a:t>
            </a:r>
            <a:r>
              <a:rPr lang="en-GB" sz="800" dirty="0">
                <a:latin typeface="Arial" panose="020B0604020202020204" pitchFamily="34" charset="0"/>
                <a:cs typeface="Arial" panose="020B0604020202020204" pitchFamily="34" charset="0"/>
              </a:rPr>
              <a:t> AS</a:t>
            </a:r>
          </a:p>
        </p:txBody>
      </p:sp>
      <p:pic>
        <p:nvPicPr>
          <p:cNvPr id="11" name="Bilde 3">
            <a:extLst>
              <a:ext uri="{FF2B5EF4-FFF2-40B4-BE49-F238E27FC236}">
                <a16:creationId xmlns:a16="http://schemas.microsoft.com/office/drawing/2014/main" id="{BD2B98BF-E6D7-40BC-854D-4D8DBFE80A1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569" y="6351257"/>
            <a:ext cx="474462" cy="3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85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ransition>
    <p:fade/>
  </p:transition>
  <p:hf hdr="0" ftr="0"/>
  <p:txStyles>
    <p:titleStyle>
      <a:lvl1pPr algn="l" defTabSz="914400" rtl="0" eaLnBrk="1" latinLnBrk="0" hangingPunct="1">
        <a:spcBef>
          <a:spcPct val="0"/>
        </a:spcBef>
        <a:buNone/>
        <a:defRPr sz="24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40000"/>
        </a:lnSpc>
        <a:spcBef>
          <a:spcPts val="0"/>
        </a:spcBef>
        <a:spcAft>
          <a:spcPts val="600"/>
        </a:spcAft>
        <a:buClr>
          <a:schemeClr val="accent2"/>
        </a:buClr>
        <a:buSzPct val="75000"/>
        <a:buFontTx/>
        <a:buBlip>
          <a:blip r:embed="rId23"/>
        </a:buBlip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47675" indent="-180975" algn="l" defTabSz="914400" rtl="0" eaLnBrk="1" latinLnBrk="0" hangingPunct="1">
        <a:lnSpc>
          <a:spcPct val="140000"/>
        </a:lnSpc>
        <a:spcBef>
          <a:spcPts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n"/>
        <a:defRPr sz="2000" b="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80975" algn="l" defTabSz="914400" rtl="0" eaLnBrk="1" latinLnBrk="0" hangingPunct="1">
        <a:lnSpc>
          <a:spcPct val="140000"/>
        </a:lnSpc>
        <a:spcBef>
          <a:spcPts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n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57300" indent="-180975" algn="l" defTabSz="914400" rtl="0" eaLnBrk="1" latinLnBrk="0" hangingPunct="1">
        <a:lnSpc>
          <a:spcPct val="140000"/>
        </a:lnSpc>
        <a:spcBef>
          <a:spcPts val="0"/>
        </a:spcBef>
        <a:spcAft>
          <a:spcPts val="600"/>
        </a:spcAft>
        <a:buClr>
          <a:schemeClr val="tx1"/>
        </a:buClr>
        <a:buSzPct val="75000"/>
        <a:buFont typeface="Wingdings" pitchFamily="2" charset="2"/>
        <a:buChar char="n"/>
        <a:defRPr sz="1200" b="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s://www.youtube.com/watch?v=U0aOfNnmU8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lekt.as/" TargetMode="Externa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>
            <a:extLst>
              <a:ext uri="{FF2B5EF4-FFF2-40B4-BE49-F238E27FC236}">
                <a16:creationId xmlns:a16="http://schemas.microsoft.com/office/drawing/2014/main" id="{37CB4D23-F31E-46E3-B2C3-781139236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1693" y="2389117"/>
            <a:ext cx="9144000" cy="3039410"/>
          </a:xfrm>
        </p:spPr>
        <p:txBody>
          <a:bodyPr>
            <a:noAutofit/>
          </a:bodyPr>
          <a:lstStyle/>
          <a:p>
            <a:pPr algn="l"/>
            <a:r>
              <a:rPr lang="en-GB" sz="2800" dirty="0"/>
              <a:t> 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4A6B822-3E34-4CE7-8F92-0B2E92F84D4C}"/>
              </a:ext>
            </a:extLst>
          </p:cNvPr>
          <p:cNvSpPr txBox="1"/>
          <p:nvPr/>
        </p:nvSpPr>
        <p:spPr>
          <a:xfrm>
            <a:off x="11308425" y="6612923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E7227B5-4504-4D14-BB8F-3D009512A8A9}"/>
              </a:ext>
            </a:extLst>
          </p:cNvPr>
          <p:cNvSpPr txBox="1"/>
          <p:nvPr/>
        </p:nvSpPr>
        <p:spPr>
          <a:xfrm>
            <a:off x="441788" y="3069982"/>
            <a:ext cx="850635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Situation Awareness as a factor in Accidents and Incidents</a:t>
            </a:r>
            <a:endParaRPr lang="en-US" sz="2800" dirty="0"/>
          </a:p>
          <a:p>
            <a:r>
              <a:rPr lang="en-US" sz="2800" dirty="0"/>
              <a:t>IChemE Hazards33, Birmingham 9</a:t>
            </a:r>
            <a:r>
              <a:rPr lang="en-US" sz="2800" baseline="30000" dirty="0"/>
              <a:t>th</a:t>
            </a:r>
            <a:r>
              <a:rPr lang="en-US" sz="2800" dirty="0"/>
              <a:t> November 2023</a:t>
            </a:r>
          </a:p>
          <a:p>
            <a:endParaRPr lang="en-US" sz="2800" dirty="0"/>
          </a:p>
          <a:p>
            <a:r>
              <a:rPr lang="en-US" sz="2800" dirty="0"/>
              <a:t>Graeme Dick, B.Sc. Hons. FIChemE, Senior Safety Advisor,</a:t>
            </a:r>
          </a:p>
          <a:p>
            <a:r>
              <a:rPr lang="en-US" sz="2800" dirty="0"/>
              <a:t>Mike Pollard B.Sc. Hons, Senior Safety Advisor, </a:t>
            </a:r>
          </a:p>
          <a:p>
            <a:r>
              <a:rPr lang="en-US" sz="2800" dirty="0"/>
              <a:t>Reflekt AS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6D34F64-1069-4CF0-BC84-686FB72F7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952" y="394962"/>
            <a:ext cx="2690911" cy="2675020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51F5170B-529F-4D79-8C1D-2E912F3E8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476" y="3587781"/>
            <a:ext cx="2669043" cy="2653280"/>
          </a:xfrm>
          <a:prstGeom prst="rect">
            <a:avLst/>
          </a:prstGeom>
        </p:spPr>
      </p:pic>
      <p:grpSp>
        <p:nvGrpSpPr>
          <p:cNvPr id="8" name="Gruppe 7">
            <a:extLst>
              <a:ext uri="{FF2B5EF4-FFF2-40B4-BE49-F238E27FC236}">
                <a16:creationId xmlns:a16="http://schemas.microsoft.com/office/drawing/2014/main" id="{F7C45B1A-324F-4B4A-8549-6A06EC5253A9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10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0463A585-D775-4A51-923F-435A0160D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CFE0F2FE-71E2-432E-9A40-5D1630B19D44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092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083BE8-363C-6B39-DC89-B724AC28BD4B}"/>
              </a:ext>
            </a:extLst>
          </p:cNvPr>
          <p:cNvSpPr txBox="1"/>
          <p:nvPr/>
        </p:nvSpPr>
        <p:spPr>
          <a:xfrm>
            <a:off x="8397122" y="5529258"/>
            <a:ext cx="2977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Attitude indicator (AI)</a:t>
            </a:r>
            <a:endParaRPr lang="en-GB" sz="2000" dirty="0"/>
          </a:p>
        </p:txBody>
      </p:sp>
      <p:pic>
        <p:nvPicPr>
          <p:cNvPr id="3076" name="Picture 4" descr="RC Allen RCA2610-3 Multi-Volt Digital Attitude Indicator">
            <a:extLst>
              <a:ext uri="{FF2B5EF4-FFF2-40B4-BE49-F238E27FC236}">
                <a16:creationId xmlns:a16="http://schemas.microsoft.com/office/drawing/2014/main" id="{728A10E6-8FBD-6D31-FA1A-C036C65EB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45" y="1800786"/>
            <a:ext cx="3567214" cy="35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88B5102-D790-5F8C-9A5A-CFC23163B9DD}"/>
              </a:ext>
            </a:extLst>
          </p:cNvPr>
          <p:cNvSpPr txBox="1"/>
          <p:nvPr/>
        </p:nvSpPr>
        <p:spPr>
          <a:xfrm>
            <a:off x="135199" y="1982377"/>
            <a:ext cx="79089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Alternative dialog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‘My instrument is reading pitch up what does your instrument indicate?’</a:t>
            </a:r>
          </a:p>
          <a:p>
            <a:endParaRPr lang="en-US" sz="2400" dirty="0"/>
          </a:p>
          <a:p>
            <a:r>
              <a:rPr lang="en-US" sz="2400" dirty="0"/>
              <a:t>‘My instrument is reading level flight, must be a problem with yours’</a:t>
            </a:r>
          </a:p>
          <a:p>
            <a:endParaRPr lang="en-US" sz="2400" dirty="0"/>
          </a:p>
          <a:p>
            <a:r>
              <a:rPr lang="en-US" sz="2400" dirty="0"/>
              <a:t>‘Ok, switching to back-up instrument, make a note to report the fault’.</a:t>
            </a:r>
          </a:p>
        </p:txBody>
      </p:sp>
      <p:sp>
        <p:nvSpPr>
          <p:cNvPr id="3" name="Tittel 1">
            <a:extLst>
              <a:ext uri="{FF2B5EF4-FFF2-40B4-BE49-F238E27FC236}">
                <a16:creationId xmlns:a16="http://schemas.microsoft.com/office/drawing/2014/main" id="{7748E4C0-E93D-9B7D-5443-D2BBD8E0B646}"/>
              </a:ext>
            </a:extLst>
          </p:cNvPr>
          <p:cNvSpPr txBox="1">
            <a:spLocks/>
          </p:cNvSpPr>
          <p:nvPr/>
        </p:nvSpPr>
        <p:spPr>
          <a:xfrm>
            <a:off x="674150" y="735349"/>
            <a:ext cx="7428195" cy="72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West Air Sweden Flight 294</a:t>
            </a:r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4242895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235158" y="460770"/>
            <a:ext cx="7428195" cy="72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Helge </a:t>
            </a:r>
            <a:r>
              <a:rPr lang="en-GB" sz="3300" b="1" dirty="0" err="1"/>
              <a:t>Ingstad</a:t>
            </a:r>
            <a:r>
              <a:rPr lang="en-GB" sz="3300" b="1" dirty="0"/>
              <a:t> collision with Sola TS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083BE8-363C-6B39-DC89-B724AC28BD4B}"/>
              </a:ext>
            </a:extLst>
          </p:cNvPr>
          <p:cNvSpPr txBox="1"/>
          <p:nvPr/>
        </p:nvSpPr>
        <p:spPr>
          <a:xfrm>
            <a:off x="2517146" y="6132043"/>
            <a:ext cx="7428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4"/>
              </a:rPr>
              <a:t>https://www.youtube.com/watch?v=U0aOfNnmU8s</a:t>
            </a:r>
            <a:r>
              <a:rPr lang="en-GB" sz="2400" dirty="0"/>
              <a:t> </a:t>
            </a:r>
            <a:endParaRPr lang="en-GB" sz="2000" dirty="0"/>
          </a:p>
        </p:txBody>
      </p:sp>
      <p:pic>
        <p:nvPicPr>
          <p:cNvPr id="3" name="Picture 9">
            <a:extLst>
              <a:ext uri="{FF2B5EF4-FFF2-40B4-BE49-F238E27FC236}">
                <a16:creationId xmlns:a16="http://schemas.microsoft.com/office/drawing/2014/main" id="{D8BF1523-EED4-4CAA-351E-DDA91D296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958" y="1516973"/>
            <a:ext cx="5127430" cy="3025502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D9480D2F-053B-F649-1DDD-1E9829AC36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6354" y="1516973"/>
            <a:ext cx="5127430" cy="3027589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FABFD7E7-710C-A453-981A-E9BCC2B05546}"/>
              </a:ext>
            </a:extLst>
          </p:cNvPr>
          <p:cNvSpPr txBox="1"/>
          <p:nvPr/>
        </p:nvSpPr>
        <p:spPr>
          <a:xfrm>
            <a:off x="6231244" y="4136827"/>
            <a:ext cx="3538854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0" dirty="0"/>
          </a:p>
          <a:p>
            <a:endParaRPr lang="en-GB" noProof="0" dirty="0"/>
          </a:p>
          <a:p>
            <a:r>
              <a:rPr lang="en-GB" sz="2000" noProof="0" dirty="0"/>
              <a:t>Sola TS - Oil tanker</a:t>
            </a:r>
          </a:p>
          <a:p>
            <a:endParaRPr lang="en-GB" sz="2000" dirty="0"/>
          </a:p>
          <a:p>
            <a:r>
              <a:rPr lang="en-GB" sz="2000" dirty="0"/>
              <a:t>Length 250 m, breadth of 44 m</a:t>
            </a:r>
          </a:p>
          <a:p>
            <a:r>
              <a:rPr lang="en-GB" sz="2000" dirty="0"/>
              <a:t>112939 tons</a:t>
            </a:r>
          </a:p>
          <a:p>
            <a:endParaRPr lang="en-GB" sz="2000" dirty="0"/>
          </a:p>
          <a:p>
            <a:r>
              <a:rPr lang="en-GB" sz="2000" dirty="0"/>
              <a:t> </a:t>
            </a:r>
          </a:p>
          <a:p>
            <a:endParaRPr lang="nb-NO" dirty="0"/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553811AD-0A32-5A36-1EBB-2D009515A6D5}"/>
              </a:ext>
            </a:extLst>
          </p:cNvPr>
          <p:cNvSpPr txBox="1"/>
          <p:nvPr/>
        </p:nvSpPr>
        <p:spPr>
          <a:xfrm>
            <a:off x="610011" y="4439272"/>
            <a:ext cx="4308295" cy="21544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0" dirty="0"/>
          </a:p>
          <a:p>
            <a:r>
              <a:rPr lang="en-GB" sz="2000" noProof="0" dirty="0"/>
              <a:t>Helge </a:t>
            </a:r>
            <a:r>
              <a:rPr lang="en-GB" sz="2000" noProof="0" dirty="0" err="1"/>
              <a:t>Ingstad</a:t>
            </a:r>
            <a:r>
              <a:rPr lang="en-GB" sz="2000" noProof="0" dirty="0"/>
              <a:t> - Norwegian navy frigate</a:t>
            </a:r>
          </a:p>
          <a:p>
            <a:endParaRPr lang="en-GB" sz="2000" dirty="0"/>
          </a:p>
          <a:p>
            <a:r>
              <a:rPr lang="en-GB" sz="2000" dirty="0"/>
              <a:t>Length 133.25 m and breadth of 16.8 m</a:t>
            </a:r>
          </a:p>
          <a:p>
            <a:r>
              <a:rPr lang="en-GB" sz="2000" dirty="0"/>
              <a:t>5370 tons</a:t>
            </a:r>
          </a:p>
          <a:p>
            <a:endParaRPr lang="en-GB" noProof="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3263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183654" y="108320"/>
            <a:ext cx="7663752" cy="97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Overview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B4FDDB9-2332-41D9-B41B-F3EE26D8CAE6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B3FEE6F-6BEC-49A3-B40A-160A57AF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3E7CB25-C64B-428F-8D6E-B5A03F00F9C2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AC5C67B-F9B4-82BD-2A97-310A9BE9E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93626"/>
            <a:ext cx="10938900" cy="526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44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160208" y="470880"/>
            <a:ext cx="6086412" cy="97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Anchoring and confirmation bias 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B4FDDB9-2332-41D9-B41B-F3EE26D8CAE6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B3FEE6F-6BEC-49A3-B40A-160A57AF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3E7CB25-C64B-428F-8D6E-B5A03F00F9C2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A1DCC3B-9341-2045-2E58-8275B5ADC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245751"/>
            <a:ext cx="10287000" cy="514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0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160208" y="470880"/>
            <a:ext cx="7663752" cy="97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Anchoring and Confirmation Bias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B4FDDB9-2332-41D9-B41B-F3EE26D8CAE6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B3FEE6F-6BEC-49A3-B40A-160A57AF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3E7CB25-C64B-428F-8D6E-B5A03F00F9C2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pic>
        <p:nvPicPr>
          <p:cNvPr id="3" name="Bilde 2">
            <a:extLst>
              <a:ext uri="{FF2B5EF4-FFF2-40B4-BE49-F238E27FC236}">
                <a16:creationId xmlns:a16="http://schemas.microsoft.com/office/drawing/2014/main" id="{CCA8F670-E8CC-4D20-B8D8-A8E1E558E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78" y="1568953"/>
            <a:ext cx="9049837" cy="435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451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160208" y="470880"/>
            <a:ext cx="6086412" cy="97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Distractions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B4FDDB9-2332-41D9-B41B-F3EE26D8CAE6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B3FEE6F-6BEC-49A3-B40A-160A57AF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3E7CB25-C64B-428F-8D6E-B5A03F00F9C2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BC3F148-C767-B171-BDAF-2A3C65170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301238"/>
            <a:ext cx="10253715" cy="508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206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160207" y="470880"/>
            <a:ext cx="7856377" cy="97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Damage to </a:t>
            </a:r>
            <a:r>
              <a:rPr lang="en-GB" sz="3200" b="1"/>
              <a:t>Helge Ingstad</a:t>
            </a:r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B4FDDB9-2332-41D9-B41B-F3EE26D8CAE6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B3FEE6F-6BEC-49A3-B40A-160A57AF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3E7CB25-C64B-428F-8D6E-B5A03F00F9C2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3CD1EDF-0F31-D1AC-EDDD-9CB894AB6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050" y="2107780"/>
            <a:ext cx="5451642" cy="3500658"/>
          </a:xfrm>
          <a:prstGeom prst="rect">
            <a:avLst/>
          </a:prstGeom>
        </p:spPr>
      </p:pic>
      <p:pic>
        <p:nvPicPr>
          <p:cNvPr id="2" name="Picture 2" descr="Helge Ingstad»-rettssaken direkte">
            <a:extLst>
              <a:ext uri="{FF2B5EF4-FFF2-40B4-BE49-F238E27FC236}">
                <a16:creationId xmlns:a16="http://schemas.microsoft.com/office/drawing/2014/main" id="{80666ADE-2EC3-10C7-3270-9E44C38D8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6637"/>
            <a:ext cx="6074019" cy="363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923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235158" y="460770"/>
            <a:ext cx="7428195" cy="72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Understanding Human Error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083BE8-363C-6B39-DC89-B724AC28BD4B}"/>
              </a:ext>
            </a:extLst>
          </p:cNvPr>
          <p:cNvSpPr txBox="1"/>
          <p:nvPr/>
        </p:nvSpPr>
        <p:spPr>
          <a:xfrm>
            <a:off x="962540" y="1004151"/>
            <a:ext cx="5826370" cy="7171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r>
              <a:rPr lang="en-GB" sz="2400" dirty="0"/>
              <a:t>People in general do not set out to cause an accident or a hazardous situation.</a:t>
            </a:r>
          </a:p>
          <a:p>
            <a:endParaRPr lang="en-GB" sz="2400" dirty="0"/>
          </a:p>
          <a:p>
            <a:r>
              <a:rPr lang="en-GB" sz="2400" dirty="0"/>
              <a:t>People normally want to do a good job and certainly want the job done without hurting anyone including themselves.</a:t>
            </a:r>
          </a:p>
          <a:p>
            <a:endParaRPr lang="en-GB" sz="2400" dirty="0"/>
          </a:p>
          <a:p>
            <a:r>
              <a:rPr lang="en-GB" sz="2400" dirty="0"/>
              <a:t>We need to find out why people did what they did</a:t>
            </a:r>
          </a:p>
          <a:p>
            <a:endParaRPr lang="en-GB" sz="2400" dirty="0"/>
          </a:p>
          <a:p>
            <a:r>
              <a:rPr lang="en-GB" sz="2400" dirty="0"/>
              <a:t>We need to understand why it made sense for them to do what they did.</a:t>
            </a:r>
          </a:p>
          <a:p>
            <a:endParaRPr lang="en-GB" sz="2400" dirty="0"/>
          </a:p>
          <a:p>
            <a:r>
              <a:rPr lang="en-GB" sz="2400" dirty="0"/>
              <a:t>Sidney Dekker calls this the ‘New View’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13314" name="Picture 2" descr="The Field Guide to Understanding 'Human Error'  book cover">
            <a:extLst>
              <a:ext uri="{FF2B5EF4-FFF2-40B4-BE49-F238E27FC236}">
                <a16:creationId xmlns:a16="http://schemas.microsoft.com/office/drawing/2014/main" id="{141B5FAD-5518-4A05-4C09-A5A53001D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32" y="1593626"/>
            <a:ext cx="3084634" cy="44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815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602112" y="596336"/>
            <a:ext cx="7428195" cy="892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Improving situation awareness </a:t>
            </a:r>
          </a:p>
          <a:p>
            <a:r>
              <a:rPr lang="en-GB" sz="3300" b="1" dirty="0"/>
              <a:t>Reducing the effect of cognitive bias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pic>
        <p:nvPicPr>
          <p:cNvPr id="5126" name="Picture 6" descr="Astonishingly Good Stories by R.A. Spratt - Penguin Books Australia">
            <a:extLst>
              <a:ext uri="{FF2B5EF4-FFF2-40B4-BE49-F238E27FC236}">
                <a16:creationId xmlns:a16="http://schemas.microsoft.com/office/drawing/2014/main" id="{D5AD43DC-9A5B-16E1-9A65-74D196C40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079" y="1593626"/>
            <a:ext cx="2827801" cy="432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3E4E8F35-429A-F2F5-AE2E-5BF20A43F7CC}"/>
              </a:ext>
            </a:extLst>
          </p:cNvPr>
          <p:cNvSpPr txBox="1"/>
          <p:nvPr/>
        </p:nvSpPr>
        <p:spPr>
          <a:xfrm>
            <a:off x="756591" y="2828835"/>
            <a:ext cx="5826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Stories and films on incidents and accidents</a:t>
            </a:r>
            <a:r>
              <a:rPr lang="en-US" sz="2000" dirty="0"/>
              <a:t> </a:t>
            </a:r>
            <a:r>
              <a:rPr lang="en-US" sz="2400" dirty="0"/>
              <a:t>(emotional investments)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08433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602112" y="596336"/>
            <a:ext cx="7428195" cy="892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Improving situation awareness </a:t>
            </a:r>
          </a:p>
          <a:p>
            <a:r>
              <a:rPr lang="en-GB" sz="3300" b="1" dirty="0"/>
              <a:t>Reducing the effect of cognitive bias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E1BF11-778C-BB0B-500A-213F62BB6A47}"/>
              </a:ext>
            </a:extLst>
          </p:cNvPr>
          <p:cNvSpPr txBox="1"/>
          <p:nvPr/>
        </p:nvSpPr>
        <p:spPr>
          <a:xfrm>
            <a:off x="695897" y="2168057"/>
            <a:ext cx="582637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Tabletops</a:t>
            </a:r>
          </a:p>
          <a:p>
            <a:endParaRPr lang="en-US" sz="2400" dirty="0"/>
          </a:p>
          <a:p>
            <a:r>
              <a:rPr lang="en-US" sz="2400" dirty="0"/>
              <a:t>Exercises</a:t>
            </a:r>
          </a:p>
          <a:p>
            <a:endParaRPr lang="en-US" sz="2400" dirty="0"/>
          </a:p>
          <a:p>
            <a:r>
              <a:rPr lang="en-US" sz="2400" dirty="0"/>
              <a:t>Scenario training</a:t>
            </a:r>
          </a:p>
          <a:p>
            <a:endParaRPr lang="en-US" sz="2400" dirty="0"/>
          </a:p>
          <a:p>
            <a:r>
              <a:rPr lang="en-US" sz="2400" dirty="0"/>
              <a:t>Role playing</a:t>
            </a:r>
          </a:p>
          <a:p>
            <a:endParaRPr lang="en-US" sz="24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9218" name="Picture 2" descr="Scenario Based Learning: Examples and Templates for How to Create SBL">
            <a:extLst>
              <a:ext uri="{FF2B5EF4-FFF2-40B4-BE49-F238E27FC236}">
                <a16:creationId xmlns:a16="http://schemas.microsoft.com/office/drawing/2014/main" id="{B8CF1B22-FEF0-E771-F142-E0A60308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209" y="1698421"/>
            <a:ext cx="7526215" cy="423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24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3357036" y="471638"/>
            <a:ext cx="4284147" cy="72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Reflekt – </a:t>
            </a:r>
            <a:r>
              <a:rPr lang="en-GB" sz="3200" b="1" dirty="0">
                <a:hlinkClick r:id="rId3"/>
              </a:rPr>
              <a:t>www.reflekt.as</a:t>
            </a:r>
            <a:r>
              <a:rPr lang="en-GB" sz="3200" b="1" dirty="0"/>
              <a:t> 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sp>
        <p:nvSpPr>
          <p:cNvPr id="7" name="Plassholder for innhold 4">
            <a:extLst>
              <a:ext uri="{FF2B5EF4-FFF2-40B4-BE49-F238E27FC236}">
                <a16:creationId xmlns:a16="http://schemas.microsoft.com/office/drawing/2014/main" id="{84588B04-C6A5-4DBE-91B6-A64C87417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55" y="2218284"/>
            <a:ext cx="5763518" cy="1764950"/>
          </a:xfrm>
          <a:ln>
            <a:noFill/>
          </a:ln>
        </p:spPr>
        <p:txBody>
          <a:bodyPr>
            <a:noAutofit/>
          </a:bodyPr>
          <a:lstStyle/>
          <a:p>
            <a:r>
              <a:rPr lang="en-GB" sz="2200" dirty="0"/>
              <a:t>Investigation of incidents, series of incidents, successes </a:t>
            </a:r>
          </a:p>
          <a:p>
            <a:r>
              <a:rPr lang="en-GB" sz="2200" dirty="0"/>
              <a:t>Assessment of vulnerability to Major Accident</a:t>
            </a:r>
          </a:p>
          <a:p>
            <a:r>
              <a:rPr lang="en-GB" sz="2200" dirty="0"/>
              <a:t>Facilitation of risk workshops and post-activity wash-ups/lessons learned</a:t>
            </a:r>
          </a:p>
          <a:p>
            <a:r>
              <a:rPr lang="en-GB" sz="2200" dirty="0"/>
              <a:t>Seminars</a:t>
            </a:r>
          </a:p>
          <a:p>
            <a:r>
              <a:rPr lang="en-GB" sz="2200" dirty="0"/>
              <a:t>Weekly Reflektions (newsletter), available in book form</a:t>
            </a:r>
          </a:p>
          <a:p>
            <a:r>
              <a:rPr lang="en-GB" sz="2200" dirty="0" err="1"/>
              <a:t>Fuelbox</a:t>
            </a:r>
            <a:r>
              <a:rPr lang="en-GB" sz="2200" dirty="0"/>
              <a:t> for Major Accident prevention</a:t>
            </a:r>
          </a:p>
          <a:p>
            <a:pPr marL="0" indent="0">
              <a:buNone/>
            </a:pPr>
            <a:endParaRPr lang="nb-NO" sz="2000" dirty="0"/>
          </a:p>
          <a:p>
            <a:pPr marL="3657600" lvl="8" indent="0">
              <a:buNone/>
            </a:pPr>
            <a:endParaRPr lang="en-GB" sz="2000" dirty="0"/>
          </a:p>
          <a:p>
            <a:pPr marL="3657600" lvl="8" indent="0">
              <a:buNone/>
            </a:pPr>
            <a:endParaRPr lang="en-GB" sz="2000" dirty="0"/>
          </a:p>
          <a:p>
            <a:pPr marL="3657600" lvl="8" indent="0">
              <a:buNone/>
            </a:pPr>
            <a:endParaRPr lang="en-GB" sz="2000" dirty="0"/>
          </a:p>
          <a:p>
            <a:pPr marL="3657600" lvl="8" indent="0">
              <a:buNone/>
            </a:pPr>
            <a:endParaRPr lang="en-GB" sz="2000" dirty="0"/>
          </a:p>
          <a:p>
            <a:pPr marL="3657600" lvl="8" indent="0">
              <a:buNone/>
            </a:pPr>
            <a:endParaRPr lang="en-GB" sz="2000" dirty="0"/>
          </a:p>
          <a:p>
            <a:pPr marL="3657600" lvl="8" indent="0">
              <a:buNone/>
            </a:pPr>
            <a:endParaRPr lang="en-GB" sz="2000" dirty="0"/>
          </a:p>
          <a:p>
            <a:pPr marL="3657600" lvl="8" indent="0">
              <a:buNone/>
            </a:pPr>
            <a:endParaRPr lang="en-GB" sz="2000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A3F29F-D997-4A11-A8EF-07A02D28F0E4}"/>
              </a:ext>
            </a:extLst>
          </p:cNvPr>
          <p:cNvSpPr txBox="1">
            <a:spLocks/>
          </p:cNvSpPr>
          <p:nvPr/>
        </p:nvSpPr>
        <p:spPr>
          <a:xfrm>
            <a:off x="566944" y="666948"/>
            <a:ext cx="8376201" cy="12685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b-NO" sz="2800" b="1" dirty="0"/>
          </a:p>
          <a:p>
            <a:r>
              <a:rPr lang="en-GB" sz="2400" b="1" dirty="0"/>
              <a:t>Started in October 2017 </a:t>
            </a:r>
          </a:p>
          <a:p>
            <a:endParaRPr lang="en-GB" sz="2400" b="1" dirty="0"/>
          </a:p>
          <a:p>
            <a:r>
              <a:rPr lang="en-GB" sz="2400" b="1" dirty="0"/>
              <a:t>Learning from Major Accidents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9E55945-288E-447E-9492-E2BA3B970E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234" y="1236646"/>
            <a:ext cx="2511846" cy="2511846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003A6E0C-DB0E-43E5-9F69-60FAA1BA6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859" y="3678717"/>
            <a:ext cx="3170244" cy="3179283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54DFE136-EC30-4A2A-8303-2FC74F42B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9853" y="2646909"/>
            <a:ext cx="2421185" cy="2421185"/>
          </a:xfrm>
          <a:prstGeom prst="rect">
            <a:avLst/>
          </a:prstGeom>
        </p:spPr>
      </p:pic>
      <p:grpSp>
        <p:nvGrpSpPr>
          <p:cNvPr id="12" name="Gruppe 11">
            <a:extLst>
              <a:ext uri="{FF2B5EF4-FFF2-40B4-BE49-F238E27FC236}">
                <a16:creationId xmlns:a16="http://schemas.microsoft.com/office/drawing/2014/main" id="{3589384F-C8B6-4133-BEEC-6DD78151EE68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13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44482B1E-D11B-4595-8F02-7B740659F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14" name="TextBox 9">
              <a:extLst>
                <a:ext uri="{FF2B5EF4-FFF2-40B4-BE49-F238E27FC236}">
                  <a16:creationId xmlns:a16="http://schemas.microsoft.com/office/drawing/2014/main" id="{704E670D-3E0F-402F-9FA7-13BD5FF3C6D9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4980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602112" y="596336"/>
            <a:ext cx="7428195" cy="892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Improving situation awareness </a:t>
            </a:r>
          </a:p>
          <a:p>
            <a:r>
              <a:rPr lang="en-GB" sz="3300" b="1" dirty="0"/>
              <a:t>Reducing the effect of cognitive bias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E1BF11-778C-BB0B-500A-213F62BB6A47}"/>
              </a:ext>
            </a:extLst>
          </p:cNvPr>
          <p:cNvSpPr txBox="1"/>
          <p:nvPr/>
        </p:nvSpPr>
        <p:spPr>
          <a:xfrm>
            <a:off x="868755" y="1801321"/>
            <a:ext cx="582637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endParaRPr lang="en-US" sz="2400" dirty="0"/>
          </a:p>
          <a:p>
            <a:r>
              <a:rPr lang="en-US" sz="2400" dirty="0"/>
              <a:t>Animations</a:t>
            </a:r>
          </a:p>
          <a:p>
            <a:endParaRPr lang="en-US" sz="2400" dirty="0"/>
          </a:p>
          <a:p>
            <a:r>
              <a:rPr lang="en-US" sz="2400" dirty="0"/>
              <a:t>Simulators</a:t>
            </a:r>
          </a:p>
          <a:p>
            <a:endParaRPr lang="en-US" sz="2400" dirty="0"/>
          </a:p>
          <a:p>
            <a:r>
              <a:rPr lang="en-US" sz="2400" dirty="0"/>
              <a:t>Virtual reality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FD8D0FDC-9130-5FCA-A874-CC10D763A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2731" y="1917888"/>
            <a:ext cx="6553768" cy="43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783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602112" y="596336"/>
            <a:ext cx="7428195" cy="8924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Reflektions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1E1BF11-778C-BB0B-500A-213F62BB6A47}"/>
              </a:ext>
            </a:extLst>
          </p:cNvPr>
          <p:cNvSpPr txBox="1"/>
          <p:nvPr/>
        </p:nvSpPr>
        <p:spPr>
          <a:xfrm>
            <a:off x="235709" y="1488831"/>
            <a:ext cx="698570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need to look for situation awareness and the factors that influence situation awareness in our incident investigations.</a:t>
            </a:r>
          </a:p>
          <a:p>
            <a:endParaRPr lang="en-GB" sz="2400" dirty="0"/>
          </a:p>
          <a:p>
            <a:r>
              <a:rPr lang="en-GB" sz="2400" dirty="0"/>
              <a:t>We need to set up training, experience transfer and learning that considers how to improve situation awareness.</a:t>
            </a:r>
          </a:p>
          <a:p>
            <a:endParaRPr lang="en-GB" sz="2400" dirty="0"/>
          </a:p>
          <a:p>
            <a:r>
              <a:rPr lang="en-US" sz="2400" dirty="0"/>
              <a:t>In any incident, i we can’t understand why people did what they did and why it would have been rational for them to do it, then we really don’t know what happened and are in a poor position to judge.</a:t>
            </a:r>
          </a:p>
          <a:p>
            <a:endParaRPr lang="en-GB" sz="2400" dirty="0"/>
          </a:p>
          <a:p>
            <a:endParaRPr lang="en-GB" sz="2400" dirty="0"/>
          </a:p>
          <a:p>
            <a:endParaRPr lang="nb-NO" sz="24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1026" name="Picture 2" descr="The Power of Reflection - Nexus Innovations">
            <a:extLst>
              <a:ext uri="{FF2B5EF4-FFF2-40B4-BE49-F238E27FC236}">
                <a16:creationId xmlns:a16="http://schemas.microsoft.com/office/drawing/2014/main" id="{87A730D2-4C4D-FFBB-5B23-F7E2DCFC8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415" y="2298811"/>
            <a:ext cx="4970585" cy="275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2790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129651" y="721791"/>
            <a:ext cx="5822134" cy="97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Situation Awareness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4ED647B6-AA37-45EC-9153-F5D8A3F28420}"/>
              </a:ext>
            </a:extLst>
          </p:cNvPr>
          <p:cNvSpPr txBox="1">
            <a:spLocks/>
          </p:cNvSpPr>
          <p:nvPr/>
        </p:nvSpPr>
        <p:spPr>
          <a:xfrm>
            <a:off x="1235159" y="2406800"/>
            <a:ext cx="7310964" cy="3888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b="1" dirty="0"/>
          </a:p>
          <a:p>
            <a:endParaRPr lang="en-GB" sz="2400" b="1" dirty="0"/>
          </a:p>
          <a:p>
            <a:endParaRPr lang="en-GB" sz="3200" b="1" dirty="0"/>
          </a:p>
          <a:p>
            <a:endParaRPr lang="en-GB" sz="3200" b="1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B4FDDB9-2332-41D9-B41B-F3EE26D8CAE6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B3FEE6F-6BEC-49A3-B40A-160A57AF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3E7CB25-C64B-428F-8D6E-B5A03F00F9C2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BBAB460-71A0-7E7B-ADA1-DC21D89C5219}"/>
              </a:ext>
            </a:extLst>
          </p:cNvPr>
          <p:cNvSpPr txBox="1"/>
          <p:nvPr/>
        </p:nvSpPr>
        <p:spPr>
          <a:xfrm>
            <a:off x="1129651" y="1451638"/>
            <a:ext cx="7053058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Buzzword for causes to accidents</a:t>
            </a:r>
          </a:p>
          <a:p>
            <a:endParaRPr lang="en-US" sz="2400" dirty="0"/>
          </a:p>
          <a:p>
            <a:r>
              <a:rPr lang="en-US" sz="2400" dirty="0"/>
              <a:t>Misuse of the term for example</a:t>
            </a:r>
          </a:p>
          <a:p>
            <a:endParaRPr lang="en-US" sz="2400" dirty="0"/>
          </a:p>
          <a:p>
            <a:r>
              <a:rPr lang="en-US" sz="2400" dirty="0"/>
              <a:t>‘The pilot did not have adequate situation awareness therefore was negligent’.</a:t>
            </a:r>
          </a:p>
          <a:p>
            <a:endParaRPr lang="en-US" sz="2400" dirty="0"/>
          </a:p>
          <a:p>
            <a:r>
              <a:rPr lang="en-US" sz="2400" dirty="0"/>
              <a:t>Situation awareness is more than ‘just paying attention or not’.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00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EC64310F-D0F4-5E6E-F32F-6160E9423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615" y="1664702"/>
            <a:ext cx="3308337" cy="44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46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129651" y="721791"/>
            <a:ext cx="5822134" cy="97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/>
              <a:t>Situation Awareness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4ED647B6-AA37-45EC-9153-F5D8A3F28420}"/>
              </a:ext>
            </a:extLst>
          </p:cNvPr>
          <p:cNvSpPr txBox="1">
            <a:spLocks/>
          </p:cNvSpPr>
          <p:nvPr/>
        </p:nvSpPr>
        <p:spPr>
          <a:xfrm>
            <a:off x="1235159" y="2406800"/>
            <a:ext cx="7310964" cy="3888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b="1" dirty="0"/>
          </a:p>
          <a:p>
            <a:endParaRPr lang="en-GB" sz="2400" b="1" dirty="0"/>
          </a:p>
          <a:p>
            <a:endParaRPr lang="en-GB" sz="3200" b="1" dirty="0"/>
          </a:p>
          <a:p>
            <a:endParaRPr lang="en-GB" sz="3200" b="1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B4FDDB9-2332-41D9-B41B-F3EE26D8CAE6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B3FEE6F-6BEC-49A3-B40A-160A57AF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3E7CB25-C64B-428F-8D6E-B5A03F00F9C2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BBAB460-71A0-7E7B-ADA1-DC21D89C5219}"/>
              </a:ext>
            </a:extLst>
          </p:cNvPr>
          <p:cNvSpPr txBox="1"/>
          <p:nvPr/>
        </p:nvSpPr>
        <p:spPr>
          <a:xfrm>
            <a:off x="1129651" y="1451638"/>
            <a:ext cx="6169446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Information gathering – know the typical sources of information available.</a:t>
            </a:r>
          </a:p>
          <a:p>
            <a:endParaRPr lang="en-US" sz="2400" dirty="0"/>
          </a:p>
          <a:p>
            <a:r>
              <a:rPr lang="en-US" sz="2400" dirty="0"/>
              <a:t>Understanding information – be able to interpret the information gathered.</a:t>
            </a:r>
          </a:p>
          <a:p>
            <a:endParaRPr lang="en-US" sz="2400" dirty="0"/>
          </a:p>
          <a:p>
            <a:r>
              <a:rPr lang="en-US" sz="2400" dirty="0"/>
              <a:t>Anticipation – be able to anticipate how a situation will develop and change.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000" dirty="0"/>
          </a:p>
        </p:txBody>
      </p:sp>
      <p:pic>
        <p:nvPicPr>
          <p:cNvPr id="2" name="Bilde 1" descr="Obtaining Situational Awareness | Britannica Knowledge Systems %">
            <a:extLst>
              <a:ext uri="{FF2B5EF4-FFF2-40B4-BE49-F238E27FC236}">
                <a16:creationId xmlns:a16="http://schemas.microsoft.com/office/drawing/2014/main" id="{4970EC5B-2C6C-E53D-2066-4DEBEDA27D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139" y="2288847"/>
            <a:ext cx="3900783" cy="24386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933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304800" y="1003368"/>
            <a:ext cx="5822134" cy="97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>
                <a:latin typeface="+mn-lt"/>
                <a:ea typeface="+mn-ea"/>
                <a:cs typeface="+mn-cs"/>
              </a:rPr>
              <a:t>Cognitive biases</a:t>
            </a:r>
          </a:p>
          <a:p>
            <a:endParaRPr lang="en-GB" sz="3600" dirty="0">
              <a:latin typeface="+mn-lt"/>
              <a:ea typeface="+mn-ea"/>
              <a:cs typeface="+mn-cs"/>
            </a:endParaRPr>
          </a:p>
          <a:p>
            <a:r>
              <a:rPr lang="en-GB" sz="3600" dirty="0">
                <a:latin typeface="+mn-lt"/>
                <a:ea typeface="+mn-ea"/>
                <a:cs typeface="+mn-cs"/>
              </a:rPr>
              <a:t>Gathering – understanding- anticipation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4ED647B6-AA37-45EC-9153-F5D8A3F28420}"/>
              </a:ext>
            </a:extLst>
          </p:cNvPr>
          <p:cNvSpPr txBox="1">
            <a:spLocks/>
          </p:cNvSpPr>
          <p:nvPr/>
        </p:nvSpPr>
        <p:spPr>
          <a:xfrm>
            <a:off x="1235159" y="2406800"/>
            <a:ext cx="7310964" cy="3888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b="1" dirty="0"/>
          </a:p>
          <a:p>
            <a:endParaRPr lang="en-GB" sz="2400" b="1" dirty="0"/>
          </a:p>
          <a:p>
            <a:endParaRPr lang="en-GB" sz="3200" b="1" dirty="0"/>
          </a:p>
          <a:p>
            <a:endParaRPr lang="en-GB" sz="3200" b="1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B4FDDB9-2332-41D9-B41B-F3EE26D8CAE6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B3FEE6F-6BEC-49A3-B40A-160A57AF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3E7CB25-C64B-428F-8D6E-B5A03F00F9C2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BBAB460-71A0-7E7B-ADA1-DC21D89C5219}"/>
              </a:ext>
            </a:extLst>
          </p:cNvPr>
          <p:cNvSpPr txBox="1"/>
          <p:nvPr/>
        </p:nvSpPr>
        <p:spPr>
          <a:xfrm>
            <a:off x="306000" y="2152187"/>
            <a:ext cx="48363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Human beings have been programmed with cognitive biases as part of evolution. These biases have a significant influence on our situation awareness.</a:t>
            </a:r>
          </a:p>
          <a:p>
            <a:endParaRPr lang="en-US" sz="2400" dirty="0"/>
          </a:p>
          <a:p>
            <a:r>
              <a:rPr lang="en-US" sz="2400" dirty="0"/>
              <a:t>We are not trying to re-program people we are trying to work around the disadvantages.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13" name="Gruppe 12">
            <a:extLst>
              <a:ext uri="{FF2B5EF4-FFF2-40B4-BE49-F238E27FC236}">
                <a16:creationId xmlns:a16="http://schemas.microsoft.com/office/drawing/2014/main" id="{A8DBD4B6-64CC-B9C0-14C5-021E575E203A}"/>
              </a:ext>
            </a:extLst>
          </p:cNvPr>
          <p:cNvGrpSpPr/>
          <p:nvPr/>
        </p:nvGrpSpPr>
        <p:grpSpPr>
          <a:xfrm>
            <a:off x="5142342" y="2152187"/>
            <a:ext cx="6932428" cy="4143105"/>
            <a:chOff x="5142342" y="2152187"/>
            <a:chExt cx="6932428" cy="4143105"/>
          </a:xfrm>
        </p:grpSpPr>
        <p:pic>
          <p:nvPicPr>
            <p:cNvPr id="2" name="Picture 2" descr="Cognitive Bias: What It Is and How to Overcome It">
              <a:extLst>
                <a:ext uri="{FF2B5EF4-FFF2-40B4-BE49-F238E27FC236}">
                  <a16:creationId xmlns:a16="http://schemas.microsoft.com/office/drawing/2014/main" id="{85EB320C-6F75-BAE1-D433-429613F294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2343" y="2152187"/>
              <a:ext cx="6932426" cy="4091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ktangel 10">
              <a:extLst>
                <a:ext uri="{FF2B5EF4-FFF2-40B4-BE49-F238E27FC236}">
                  <a16:creationId xmlns:a16="http://schemas.microsoft.com/office/drawing/2014/main" id="{C7AEECE0-1BCF-DB47-4C26-80590DD07035}"/>
                </a:ext>
              </a:extLst>
            </p:cNvPr>
            <p:cNvSpPr/>
            <p:nvPr/>
          </p:nvSpPr>
          <p:spPr>
            <a:xfrm>
              <a:off x="5142342" y="5720862"/>
              <a:ext cx="2583165" cy="57443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4573B4C6-CFCD-F26A-258F-304D2051C8F0}"/>
                </a:ext>
              </a:extLst>
            </p:cNvPr>
            <p:cNvSpPr/>
            <p:nvPr/>
          </p:nvSpPr>
          <p:spPr>
            <a:xfrm>
              <a:off x="9870142" y="5556896"/>
              <a:ext cx="2204628" cy="57443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2427779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094483" y="1197950"/>
            <a:ext cx="5822134" cy="976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latin typeface="+mn-lt"/>
                <a:ea typeface="+mn-ea"/>
                <a:cs typeface="+mn-cs"/>
              </a:rPr>
              <a:t>Cognitive Bias and </a:t>
            </a:r>
          </a:p>
          <a:p>
            <a:r>
              <a:rPr lang="en-GB" sz="3200" dirty="0">
                <a:latin typeface="+mn-lt"/>
                <a:ea typeface="+mn-ea"/>
                <a:cs typeface="+mn-cs"/>
              </a:rPr>
              <a:t>Situation Awareness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4ED647B6-AA37-45EC-9153-F5D8A3F28420}"/>
              </a:ext>
            </a:extLst>
          </p:cNvPr>
          <p:cNvSpPr txBox="1">
            <a:spLocks/>
          </p:cNvSpPr>
          <p:nvPr/>
        </p:nvSpPr>
        <p:spPr>
          <a:xfrm>
            <a:off x="1235159" y="2406800"/>
            <a:ext cx="7310964" cy="38884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b="1" dirty="0"/>
          </a:p>
          <a:p>
            <a:endParaRPr lang="en-GB" sz="2400" b="1" dirty="0"/>
          </a:p>
          <a:p>
            <a:endParaRPr lang="en-GB" sz="3200" b="1" dirty="0"/>
          </a:p>
          <a:p>
            <a:endParaRPr lang="en-GB" sz="3200" b="1" dirty="0"/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AB4FDDB9-2332-41D9-B41B-F3EE26D8CAE6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FB3FEE6F-6BEC-49A3-B40A-160A57AF4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63E7CB25-C64B-428F-8D6E-B5A03F00F9C2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BBAB460-71A0-7E7B-ADA1-DC21D89C5219}"/>
              </a:ext>
            </a:extLst>
          </p:cNvPr>
          <p:cNvSpPr txBox="1"/>
          <p:nvPr/>
        </p:nvSpPr>
        <p:spPr>
          <a:xfrm>
            <a:off x="1114893" y="2134978"/>
            <a:ext cx="4160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Thinking, Fast and Slow">
            <a:extLst>
              <a:ext uri="{FF2B5EF4-FFF2-40B4-BE49-F238E27FC236}">
                <a16:creationId xmlns:a16="http://schemas.microsoft.com/office/drawing/2014/main" id="{3A395A9C-A364-2076-F58F-AC7698E88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123" y="268147"/>
            <a:ext cx="39624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8361FCF7-A53E-F8DB-064E-03BFF6EF4221}"/>
              </a:ext>
            </a:extLst>
          </p:cNvPr>
          <p:cNvSpPr txBox="1">
            <a:spLocks/>
          </p:cNvSpPr>
          <p:nvPr/>
        </p:nvSpPr>
        <p:spPr>
          <a:xfrm>
            <a:off x="1129651" y="2478782"/>
            <a:ext cx="5822134" cy="3511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  <a:ea typeface="+mn-ea"/>
                <a:cs typeface="+mn-cs"/>
              </a:rPr>
              <a:t>Outcome bias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  <a:ea typeface="+mn-ea"/>
                <a:cs typeface="+mn-cs"/>
              </a:rPr>
              <a:t>Confirmation bias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  <a:ea typeface="+mn-ea"/>
                <a:cs typeface="+mn-cs"/>
              </a:rPr>
              <a:t>Hindsight bias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  <a:ea typeface="+mn-ea"/>
                <a:cs typeface="+mn-cs"/>
              </a:rPr>
              <a:t>Optimism bias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  <a:ea typeface="+mn-ea"/>
                <a:cs typeface="+mn-cs"/>
              </a:rPr>
              <a:t>Negativity bias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  <a:ea typeface="+mn-ea"/>
                <a:cs typeface="+mn-cs"/>
              </a:rPr>
              <a:t>Anchoring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  <a:ea typeface="+mn-ea"/>
                <a:cs typeface="+mn-cs"/>
              </a:rPr>
              <a:t>Cognitive miser theory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dirty="0">
                <a:latin typeface="+mn-lt"/>
                <a:ea typeface="+mn-ea"/>
                <a:cs typeface="+mn-cs"/>
              </a:rPr>
              <a:t>Zeigarnik effect</a:t>
            </a:r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2908633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1">
            <a:extLst>
              <a:ext uri="{FF2B5EF4-FFF2-40B4-BE49-F238E27FC236}">
                <a16:creationId xmlns:a16="http://schemas.microsoft.com/office/drawing/2014/main" id="{294CEF52-038D-4A5F-96DA-0C1CE7FD2126}"/>
              </a:ext>
            </a:extLst>
          </p:cNvPr>
          <p:cNvSpPr txBox="1">
            <a:spLocks/>
          </p:cNvSpPr>
          <p:nvPr/>
        </p:nvSpPr>
        <p:spPr>
          <a:xfrm>
            <a:off x="1235158" y="460770"/>
            <a:ext cx="7428195" cy="72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West Air Sweden Flight 294</a:t>
            </a:r>
          </a:p>
          <a:p>
            <a:endParaRPr lang="en-GB" sz="3200" b="1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083BE8-363C-6B39-DC89-B724AC28BD4B}"/>
              </a:ext>
            </a:extLst>
          </p:cNvPr>
          <p:cNvSpPr txBox="1"/>
          <p:nvPr/>
        </p:nvSpPr>
        <p:spPr>
          <a:xfrm>
            <a:off x="375139" y="3219812"/>
            <a:ext cx="64841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Cargo flight with captain and first officer on board.</a:t>
            </a:r>
          </a:p>
          <a:p>
            <a:endParaRPr lang="en-GB" sz="2400" dirty="0"/>
          </a:p>
          <a:p>
            <a:r>
              <a:rPr lang="en-GB" sz="2400" dirty="0"/>
              <a:t>On the night of 8th January 2016, the aircraft fell 6485 meters in 60 seconds and hit the ground at 1000 km/hr.</a:t>
            </a:r>
          </a:p>
          <a:p>
            <a:endParaRPr lang="en-GB" sz="2000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EBE2C14-986E-A65A-1BCF-57EE14289B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6768" y="2684585"/>
            <a:ext cx="4838311" cy="313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29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083BE8-363C-6B39-DC89-B724AC28BD4B}"/>
              </a:ext>
            </a:extLst>
          </p:cNvPr>
          <p:cNvSpPr txBox="1"/>
          <p:nvPr/>
        </p:nvSpPr>
        <p:spPr>
          <a:xfrm>
            <a:off x="8397122" y="5529258"/>
            <a:ext cx="2977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Attitude indicator (AI)</a:t>
            </a:r>
            <a:endParaRPr lang="en-GB" sz="2000" dirty="0"/>
          </a:p>
        </p:txBody>
      </p:sp>
      <p:pic>
        <p:nvPicPr>
          <p:cNvPr id="3076" name="Picture 4" descr="RC Allen RCA2610-3 Multi-Volt Digital Attitude Indicator">
            <a:extLst>
              <a:ext uri="{FF2B5EF4-FFF2-40B4-BE49-F238E27FC236}">
                <a16:creationId xmlns:a16="http://schemas.microsoft.com/office/drawing/2014/main" id="{728A10E6-8FBD-6D31-FA1A-C036C65EB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345" y="1800786"/>
            <a:ext cx="3567214" cy="356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88B5102-D790-5F8C-9A5A-CFC23163B9DD}"/>
              </a:ext>
            </a:extLst>
          </p:cNvPr>
          <p:cNvSpPr txBox="1"/>
          <p:nvPr/>
        </p:nvSpPr>
        <p:spPr>
          <a:xfrm>
            <a:off x="285517" y="1593626"/>
            <a:ext cx="79089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Cabin lights switched on for pre-landing checklist </a:t>
            </a:r>
          </a:p>
          <a:p>
            <a:endParaRPr lang="en-GB" sz="2400" dirty="0"/>
          </a:p>
          <a:p>
            <a:r>
              <a:rPr lang="en-GB" sz="2400" dirty="0"/>
              <a:t>During the check list captain says ‘what’.</a:t>
            </a:r>
          </a:p>
          <a:p>
            <a:endParaRPr lang="en-GB" sz="2400" dirty="0"/>
          </a:p>
          <a:p>
            <a:r>
              <a:rPr lang="en-GB" sz="2400" dirty="0"/>
              <a:t>He pushes the controls forward and puts plane into a dive</a:t>
            </a:r>
          </a:p>
          <a:p>
            <a:endParaRPr lang="en-GB" sz="2400" dirty="0"/>
          </a:p>
          <a:p>
            <a:r>
              <a:rPr lang="en-GB" sz="2400" dirty="0"/>
              <a:t>First officer reacts saying ‘what’ and tries to pull out of the  dive</a:t>
            </a:r>
          </a:p>
          <a:p>
            <a:endParaRPr lang="en-GB" sz="2400" dirty="0"/>
          </a:p>
          <a:p>
            <a:r>
              <a:rPr lang="en-GB" sz="2400" dirty="0"/>
              <a:t>Crash (60 seconds later)</a:t>
            </a:r>
          </a:p>
          <a:p>
            <a:endParaRPr lang="en-GB" sz="2000" dirty="0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7679F02-2540-9864-5F23-56538226F867}"/>
              </a:ext>
            </a:extLst>
          </p:cNvPr>
          <p:cNvSpPr txBox="1">
            <a:spLocks/>
          </p:cNvSpPr>
          <p:nvPr/>
        </p:nvSpPr>
        <p:spPr>
          <a:xfrm>
            <a:off x="674150" y="735349"/>
            <a:ext cx="7428195" cy="72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West Air Sweden Flight 294</a:t>
            </a:r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686850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9D05C-FB72-498D-A5BC-7191D3E63E23}"/>
              </a:ext>
            </a:extLst>
          </p:cNvPr>
          <p:cNvSpPr txBox="1"/>
          <p:nvPr/>
        </p:nvSpPr>
        <p:spPr>
          <a:xfrm>
            <a:off x="11420530" y="659370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/>
              <a:t>©Reflekt AS</a:t>
            </a:r>
          </a:p>
        </p:txBody>
      </p:sp>
      <p:grpSp>
        <p:nvGrpSpPr>
          <p:cNvPr id="7" name="Gruppe 6">
            <a:extLst>
              <a:ext uri="{FF2B5EF4-FFF2-40B4-BE49-F238E27FC236}">
                <a16:creationId xmlns:a16="http://schemas.microsoft.com/office/drawing/2014/main" id="{5280DF34-C927-475E-9600-57E494CDE0BF}"/>
              </a:ext>
            </a:extLst>
          </p:cNvPr>
          <p:cNvGrpSpPr/>
          <p:nvPr/>
        </p:nvGrpSpPr>
        <p:grpSpPr>
          <a:xfrm>
            <a:off x="10640998" y="108320"/>
            <a:ext cx="1551002" cy="1485306"/>
            <a:chOff x="10640998" y="108320"/>
            <a:chExt cx="1551002" cy="1485306"/>
          </a:xfrm>
        </p:grpSpPr>
        <p:pic>
          <p:nvPicPr>
            <p:cNvPr id="8" name="Picture 8" descr="A picture containing text, clipart, sign&#10;&#10;Description automatically generated">
              <a:extLst>
                <a:ext uri="{FF2B5EF4-FFF2-40B4-BE49-F238E27FC236}">
                  <a16:creationId xmlns:a16="http://schemas.microsoft.com/office/drawing/2014/main" id="{682C5F1D-39A3-4951-907F-9630358D6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62366" y="108320"/>
              <a:ext cx="1024834" cy="976032"/>
            </a:xfrm>
            <a:prstGeom prst="rect">
              <a:avLst/>
            </a:prstGeom>
          </p:spPr>
        </p:pic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83101533-FF9A-4552-8986-04E35CE2085C}"/>
                </a:ext>
              </a:extLst>
            </p:cNvPr>
            <p:cNvSpPr txBox="1"/>
            <p:nvPr/>
          </p:nvSpPr>
          <p:spPr>
            <a:xfrm>
              <a:off x="10640998" y="1008851"/>
              <a:ext cx="1551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Reflekt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3083BE8-363C-6B39-DC89-B724AC28BD4B}"/>
              </a:ext>
            </a:extLst>
          </p:cNvPr>
          <p:cNvSpPr txBox="1"/>
          <p:nvPr/>
        </p:nvSpPr>
        <p:spPr>
          <a:xfrm>
            <a:off x="8939839" y="5404435"/>
            <a:ext cx="2977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Attitude indicator (AI)</a:t>
            </a:r>
            <a:endParaRPr lang="en-GB" sz="2000" dirty="0"/>
          </a:p>
        </p:txBody>
      </p:sp>
      <p:pic>
        <p:nvPicPr>
          <p:cNvPr id="3076" name="Picture 4" descr="RC Allen RCA2610-3 Multi-Volt Digital Attitude Indicator">
            <a:extLst>
              <a:ext uri="{FF2B5EF4-FFF2-40B4-BE49-F238E27FC236}">
                <a16:creationId xmlns:a16="http://schemas.microsoft.com/office/drawing/2014/main" id="{728A10E6-8FBD-6D31-FA1A-C036C65EB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8963" y="1984883"/>
            <a:ext cx="3153610" cy="315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388B5102-D790-5F8C-9A5A-CFC23163B9DD}"/>
              </a:ext>
            </a:extLst>
          </p:cNvPr>
          <p:cNvSpPr txBox="1"/>
          <p:nvPr/>
        </p:nvSpPr>
        <p:spPr>
          <a:xfrm>
            <a:off x="69773" y="784425"/>
            <a:ext cx="8665339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Lights on in cabin and crew lose the outside horizon</a:t>
            </a:r>
          </a:p>
          <a:p>
            <a:endParaRPr lang="en-GB" sz="2400" dirty="0"/>
          </a:p>
          <a:p>
            <a:r>
              <a:rPr lang="en-GB" sz="2400" dirty="0"/>
              <a:t>During the check captain notices the AI indicates aircraft climbing (incorrect reading). Alarm on control panel indicates AI discrepancy</a:t>
            </a:r>
          </a:p>
          <a:p>
            <a:endParaRPr lang="en-GB" sz="2400" dirty="0"/>
          </a:p>
          <a:p>
            <a:r>
              <a:rPr lang="en-GB" sz="2400" dirty="0"/>
              <a:t>Captain reacts to reading and puts aircraft into a dive. Actions disengage autopilot.</a:t>
            </a:r>
          </a:p>
          <a:p>
            <a:endParaRPr lang="en-GB" sz="2400" dirty="0"/>
          </a:p>
          <a:p>
            <a:r>
              <a:rPr lang="en-GB" sz="2400" dirty="0"/>
              <a:t>Dive situation causes flight control system to adopt non-clutter mode – discrepancy alarm disappears</a:t>
            </a:r>
          </a:p>
          <a:p>
            <a:endParaRPr lang="en-GB" sz="2400" dirty="0"/>
          </a:p>
          <a:p>
            <a:r>
              <a:rPr lang="en-GB" sz="2400" dirty="0"/>
              <a:t>First officer tries to pull out of dive, working against captains’ actions</a:t>
            </a:r>
          </a:p>
          <a:p>
            <a:endParaRPr lang="en-GB" sz="2400" dirty="0"/>
          </a:p>
          <a:p>
            <a:r>
              <a:rPr lang="en-GB" sz="2400" dirty="0"/>
              <a:t>G-forces caused spatial disorientation.</a:t>
            </a:r>
          </a:p>
          <a:p>
            <a:endParaRPr lang="en-GB" sz="2400" dirty="0"/>
          </a:p>
          <a:p>
            <a:r>
              <a:rPr lang="en-GB" sz="2400" dirty="0"/>
              <a:t>No clarification of situation, two different </a:t>
            </a:r>
            <a:r>
              <a:rPr lang="en-GB" sz="2400" dirty="0" err="1"/>
              <a:t>awarenesses</a:t>
            </a:r>
            <a:endParaRPr lang="en-GB" sz="2400" dirty="0"/>
          </a:p>
          <a:p>
            <a:endParaRPr lang="en-GB" sz="2400" dirty="0"/>
          </a:p>
          <a:p>
            <a:endParaRPr lang="en-GB" sz="2000" dirty="0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B7679F02-2540-9864-5F23-56538226F867}"/>
              </a:ext>
            </a:extLst>
          </p:cNvPr>
          <p:cNvSpPr txBox="1">
            <a:spLocks/>
          </p:cNvSpPr>
          <p:nvPr/>
        </p:nvSpPr>
        <p:spPr>
          <a:xfrm>
            <a:off x="597032" y="283730"/>
            <a:ext cx="7428195" cy="72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300" b="1" dirty="0"/>
              <a:t>West Air Sweden Flight 294</a:t>
            </a:r>
          </a:p>
          <a:p>
            <a:endParaRPr lang="en-GB" sz="3200" b="1" dirty="0"/>
          </a:p>
        </p:txBody>
      </p:sp>
    </p:spTree>
    <p:extLst>
      <p:ext uri="{BB962C8B-B14F-4D97-AF65-F5344CB8AC3E}">
        <p14:creationId xmlns:p14="http://schemas.microsoft.com/office/powerpoint/2010/main" val="36620493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erim PowerPoint Template Vista April2010">
  <a:themeElements>
    <a:clrScheme name="Shell - Colours">
      <a:dk1>
        <a:srgbClr val="595959"/>
      </a:dk1>
      <a:lt1>
        <a:srgbClr val="FFFFFF"/>
      </a:lt1>
      <a:dk2>
        <a:srgbClr val="999999"/>
      </a:dk2>
      <a:lt2>
        <a:srgbClr val="CCCCCC"/>
      </a:lt2>
      <a:accent1>
        <a:srgbClr val="F7D117"/>
      </a:accent1>
      <a:accent2>
        <a:srgbClr val="D42E12"/>
      </a:accent2>
      <a:accent3>
        <a:srgbClr val="003882"/>
      </a:accent3>
      <a:accent4>
        <a:srgbClr val="611759"/>
      </a:accent4>
      <a:accent5>
        <a:srgbClr val="00824A"/>
      </a:accent5>
      <a:accent6>
        <a:srgbClr val="DE8703"/>
      </a:accent6>
      <a:hlink>
        <a:srgbClr val="000000"/>
      </a:hlink>
      <a:folHlink>
        <a:srgbClr val="000000"/>
      </a:folHlink>
    </a:clrScheme>
    <a:fontScheme name="Shell - Fonts">
      <a:majorFont>
        <a:latin typeface="Futura Medium"/>
        <a:ea typeface=""/>
        <a:cs typeface=""/>
      </a:majorFont>
      <a:minorFont>
        <a:latin typeface="Futura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ts val="2100"/>
          </a:lnSpc>
          <a:spcAft>
            <a:spcPts val="1200"/>
          </a:spcAft>
          <a:defRPr dirty="0" err="1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6A3490C442E41AC9620621F1F21BE" ma:contentTypeVersion="18" ma:contentTypeDescription="Create a new document." ma:contentTypeScope="" ma:versionID="2e7a6bcb8f68c3b9a6187eb6046a6f6c">
  <xsd:schema xmlns:xsd="http://www.w3.org/2001/XMLSchema" xmlns:xs="http://www.w3.org/2001/XMLSchema" xmlns:p="http://schemas.microsoft.com/office/2006/metadata/properties" xmlns:ns2="7604e031-f840-4ad5-97d2-0b99280ee730" xmlns:ns3="c4b40482-04a4-480f-b826-6548c4a2bcf1" targetNamespace="http://schemas.microsoft.com/office/2006/metadata/properties" ma:root="true" ma:fieldsID="b78a24c1cfda3600f7e848dea9b519ff" ns2:_="" ns3:_="">
    <xsd:import namespace="7604e031-f840-4ad5-97d2-0b99280ee730"/>
    <xsd:import namespace="c4b40482-04a4-480f-b826-6548c4a2bcf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4e031-f840-4ad5-97d2-0b99280ee7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_Flow_SignoffStatus" ma:index="18" nillable="true" ma:displayName="Sign-off status" ma:internalName="Sign_x002d_off_x0020_status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456237a7-7071-4e19-8c1f-699d1949a4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40482-04a4-480f-b826-6548c4a2bcf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56402f1-dbcc-4c60-a824-dfd545cfc5e6}" ma:internalName="TaxCatchAll" ma:showField="CatchAllData" ma:web="c4b40482-04a4-480f-b826-6548c4a2bcf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7604e031-f840-4ad5-97d2-0b99280ee730" xsi:nil="true"/>
    <SharedWithUsers xmlns="c4b40482-04a4-480f-b826-6548c4a2bcf1">
      <UserInfo>
        <DisplayName/>
        <AccountId xsi:nil="true"/>
        <AccountType/>
      </UserInfo>
    </SharedWithUsers>
    <_Flow_SignoffStatus xmlns="7604e031-f840-4ad5-97d2-0b99280ee730" xsi:nil="true"/>
    <lcf76f155ced4ddcb4097134ff3c332f xmlns="7604e031-f840-4ad5-97d2-0b99280ee730">
      <Terms xmlns="http://schemas.microsoft.com/office/infopath/2007/PartnerControls"/>
    </lcf76f155ced4ddcb4097134ff3c332f>
    <TaxCatchAll xmlns="c4b40482-04a4-480f-b826-6548c4a2bcf1" xsi:nil="true"/>
  </documentManagement>
</p:properties>
</file>

<file path=customXml/itemProps1.xml><?xml version="1.0" encoding="utf-8"?>
<ds:datastoreItem xmlns:ds="http://schemas.openxmlformats.org/officeDocument/2006/customXml" ds:itemID="{00DEA52C-1C1D-48AE-AC37-554532A5D613}"/>
</file>

<file path=customXml/itemProps2.xml><?xml version="1.0" encoding="utf-8"?>
<ds:datastoreItem xmlns:ds="http://schemas.openxmlformats.org/officeDocument/2006/customXml" ds:itemID="{BD0E12B0-607F-43DE-BB52-AEF03FC16BCD}"/>
</file>

<file path=customXml/itemProps3.xml><?xml version="1.0" encoding="utf-8"?>
<ds:datastoreItem xmlns:ds="http://schemas.openxmlformats.org/officeDocument/2006/customXml" ds:itemID="{DA68AEC0-8C99-476B-9A19-4401DB7EFAF6}"/>
</file>

<file path=docProps/app.xml><?xml version="1.0" encoding="utf-8"?>
<Properties xmlns="http://schemas.openxmlformats.org/officeDocument/2006/extended-properties" xmlns:vt="http://schemas.openxmlformats.org/officeDocument/2006/docPropsVTypes">
  <TotalTime>79828</TotalTime>
  <Words>854</Words>
  <Application>Microsoft Office PowerPoint</Application>
  <PresentationFormat>Widescreen</PresentationFormat>
  <Paragraphs>227</Paragraphs>
  <Slides>21</Slides>
  <Notes>21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Futura</vt:lpstr>
      <vt:lpstr>Futura Medium</vt:lpstr>
      <vt:lpstr>Segoe UI</vt:lpstr>
      <vt:lpstr>Times New Roman</vt:lpstr>
      <vt:lpstr>Wingdings</vt:lpstr>
      <vt:lpstr>Office-tema</vt:lpstr>
      <vt:lpstr>Interim PowerPoint Template Vista April2010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graeme.dick</dc:creator>
  <cp:lastModifiedBy>GRAEME DICK</cp:lastModifiedBy>
  <cp:revision>156</cp:revision>
  <dcterms:created xsi:type="dcterms:W3CDTF">2020-11-19T21:11:40Z</dcterms:created>
  <dcterms:modified xsi:type="dcterms:W3CDTF">2023-10-15T13:02:41Z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0x0101000646A3490C442E41AC9620621F1F21BE</vt:lpwstr>
  </property>
  <property fmtid="{D5CDD505-2E9C-101B-9397-08002B2CF9AE}" pid="3" name="_SourceUrl">
    <vt:lpwstr/>
  </property>
  <property fmtid="{D5CDD505-2E9C-101B-9397-08002B2CF9AE}" pid="4" name="_SharedFileIndex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