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4" r:id="rId5"/>
    <p:sldId id="257" r:id="rId6"/>
    <p:sldId id="266" r:id="rId7"/>
    <p:sldId id="267" r:id="rId8"/>
    <p:sldId id="268" r:id="rId9"/>
    <p:sldId id="269" r:id="rId10"/>
    <p:sldId id="270" r:id="rId11"/>
    <p:sldId id="271" r:id="rId12"/>
  </p:sldIdLst>
  <p:sldSz cx="21240750" cy="30240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5F17"/>
    <a:srgbClr val="9694C9"/>
    <a:srgbClr val="6F2277"/>
    <a:srgbClr val="016881"/>
    <a:srgbClr val="B4BD10"/>
    <a:srgbClr val="0198D6"/>
    <a:srgbClr val="4C9D34"/>
    <a:srgbClr val="CA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709AE4-8018-4ACE-9CD0-7EA95F51F8B7}" v="41" dt="2024-02-27T13:33:59.195"/>
    <p1510:client id="{29D8847B-EC66-4458-B8DB-D7650CEEDF38}" v="770" dt="2024-02-27T14:44:43.6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" d="100"/>
          <a:sy n="24" d="100"/>
        </p:scale>
        <p:origin x="3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9078E-FA8B-4D54-A1E0-B6E0554C866E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1143000"/>
            <a:ext cx="2168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9101E-6C7E-42BF-AD7A-73A293101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6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1pPr>
    <a:lvl2pPr marL="1235537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2pPr>
    <a:lvl3pPr marL="2471075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3pPr>
    <a:lvl4pPr marL="3706612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4pPr>
    <a:lvl5pPr marL="4942149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5pPr>
    <a:lvl6pPr marL="6177686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6pPr>
    <a:lvl7pPr marL="7413224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7pPr>
    <a:lvl8pPr marL="8648761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8pPr>
    <a:lvl9pPr marL="9884298" algn="l" defTabSz="2471075" rtl="0" eaLnBrk="1" latinLnBrk="0" hangingPunct="1">
      <a:defRPr sz="3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71FC28-7A7C-7144-0E48-132CB891F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FAFDB9-17CA-7E2D-1D10-4544F02696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949556B-2DF5-5C11-16F5-CD8A6B1A81E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3001F-7E91-6D66-EC62-144A0804B4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525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B9FDFB-8615-7EFE-2561-F88747F8C7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09D6F13-B49F-F6C3-69FE-F55862450C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9DA232F-53A7-7616-9C6F-85E2386D77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82340-9231-9F71-85E3-96A530D27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6290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ED727-B4C6-CB22-2A15-7BD1CC978F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449D3BA-7AFF-CF32-D370-D34B8B013E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75CF124-9E45-2EC1-619B-6A7D11761B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81D766-CA56-F1DC-AC2C-D39F4A114B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173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D2EB3-ACBF-CA4C-0D85-86C27F890A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D177DF6-87EE-F8BB-AA7F-31C18D4E27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F3915DE-74DC-979C-8C36-B7FD7DECE2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2E16BD-3131-2234-DD9A-BBB49E010A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98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575274-EC45-339C-6809-DB031DCF3F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FE2C1A9-4B07-D15E-B54F-3846948D83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AA956F-EE3F-B5EB-9517-555A574EE3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49723-E6F0-0484-638E-5C8DC5231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69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4C8829-0FA3-79A2-DFDD-2DEB5B343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483CA95-6F20-84E7-19C4-1E03DAF72B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B0D43B-E878-4AE9-26CF-F6FF83667F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75C0C7-4441-CD21-5F31-32527A56AC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409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4E956-5D81-B7CF-089C-84CEBC2FD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574C5C7-E1CC-5972-EE88-5914154E5E5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7351A1-A6F3-6B2D-9B07-6F0B990B05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4710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81920A-DFF7-6CD2-0480-F43544F3FF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C9101E-6C7E-42BF-AD7A-73A2931014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8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056" y="4949049"/>
            <a:ext cx="18054638" cy="10528100"/>
          </a:xfrm>
        </p:spPr>
        <p:txBody>
          <a:bodyPr anchor="b"/>
          <a:lstStyle>
            <a:lvl1pPr algn="ctr"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5094" y="15883154"/>
            <a:ext cx="15930563" cy="7301067"/>
          </a:xfrm>
        </p:spPr>
        <p:txBody>
          <a:bodyPr/>
          <a:lstStyle>
            <a:lvl1pPr marL="0" indent="0" algn="ctr">
              <a:buNone/>
              <a:defRPr sz="5575"/>
            </a:lvl1pPr>
            <a:lvl2pPr marL="1062030" indent="0" algn="ctr">
              <a:buNone/>
              <a:defRPr sz="4646"/>
            </a:lvl2pPr>
            <a:lvl3pPr marL="2124060" indent="0" algn="ctr">
              <a:buNone/>
              <a:defRPr sz="4181"/>
            </a:lvl3pPr>
            <a:lvl4pPr marL="3186090" indent="0" algn="ctr">
              <a:buNone/>
              <a:defRPr sz="3717"/>
            </a:lvl4pPr>
            <a:lvl5pPr marL="4248120" indent="0" algn="ctr">
              <a:buNone/>
              <a:defRPr sz="3717"/>
            </a:lvl5pPr>
            <a:lvl6pPr marL="5310149" indent="0" algn="ctr">
              <a:buNone/>
              <a:defRPr sz="3717"/>
            </a:lvl6pPr>
            <a:lvl7pPr marL="6372179" indent="0" algn="ctr">
              <a:buNone/>
              <a:defRPr sz="3717"/>
            </a:lvl7pPr>
            <a:lvl8pPr marL="7434209" indent="0" algn="ctr">
              <a:buNone/>
              <a:defRPr sz="3717"/>
            </a:lvl8pPr>
            <a:lvl9pPr marL="8496239" indent="0" algn="ctr">
              <a:buNone/>
              <a:defRPr sz="371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9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09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00413" y="1610015"/>
            <a:ext cx="4580037" cy="256272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0303" y="1610015"/>
            <a:ext cx="13474601" cy="256272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3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87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40" y="7539080"/>
            <a:ext cx="18320147" cy="12579118"/>
          </a:xfrm>
        </p:spPr>
        <p:txBody>
          <a:bodyPr anchor="b"/>
          <a:lstStyle>
            <a:lvl1pPr>
              <a:defRPr sz="13937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9240" y="20237201"/>
            <a:ext cx="18320147" cy="6615061"/>
          </a:xfrm>
        </p:spPr>
        <p:txBody>
          <a:bodyPr/>
          <a:lstStyle>
            <a:lvl1pPr marL="0" indent="0">
              <a:buNone/>
              <a:defRPr sz="5575">
                <a:solidFill>
                  <a:schemeClr val="tx1"/>
                </a:solidFill>
              </a:defRPr>
            </a:lvl1pPr>
            <a:lvl2pPr marL="1062030" indent="0">
              <a:buNone/>
              <a:defRPr sz="4646">
                <a:solidFill>
                  <a:schemeClr val="tx1">
                    <a:tint val="75000"/>
                  </a:schemeClr>
                </a:solidFill>
              </a:defRPr>
            </a:lvl2pPr>
            <a:lvl3pPr marL="2124060" indent="0">
              <a:buNone/>
              <a:defRPr sz="4181">
                <a:solidFill>
                  <a:schemeClr val="tx1">
                    <a:tint val="75000"/>
                  </a:schemeClr>
                </a:solidFill>
              </a:defRPr>
            </a:lvl3pPr>
            <a:lvl4pPr marL="318609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4248120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5pPr>
            <a:lvl6pPr marL="531014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6pPr>
            <a:lvl7pPr marL="637217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7pPr>
            <a:lvl8pPr marL="743420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8pPr>
            <a:lvl9pPr marL="849623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9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0301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53130" y="8050077"/>
            <a:ext cx="9027319" cy="19187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24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1610022"/>
            <a:ext cx="18320147" cy="58450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71" y="7413073"/>
            <a:ext cx="8985831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71" y="11046105"/>
            <a:ext cx="8985831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3131" y="7413073"/>
            <a:ext cx="9030085" cy="3633032"/>
          </a:xfrm>
        </p:spPr>
        <p:txBody>
          <a:bodyPr anchor="b"/>
          <a:lstStyle>
            <a:lvl1pPr marL="0" indent="0">
              <a:buNone/>
              <a:defRPr sz="5575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753131" y="11046105"/>
            <a:ext cx="9030085" cy="162471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65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073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9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0085" y="4354048"/>
            <a:ext cx="10753130" cy="21490205"/>
          </a:xfrm>
        </p:spPr>
        <p:txBody>
          <a:bodyPr/>
          <a:lstStyle>
            <a:lvl1pPr>
              <a:defRPr sz="7433"/>
            </a:lvl1pPr>
            <a:lvl2pPr>
              <a:defRPr sz="6504"/>
            </a:lvl2pPr>
            <a:lvl3pPr>
              <a:defRPr sz="5575"/>
            </a:lvl3pPr>
            <a:lvl4pPr>
              <a:defRPr sz="4646"/>
            </a:lvl4pPr>
            <a:lvl5pPr>
              <a:defRPr sz="4646"/>
            </a:lvl5pPr>
            <a:lvl6pPr>
              <a:defRPr sz="4646"/>
            </a:lvl6pPr>
            <a:lvl7pPr>
              <a:defRPr sz="4646"/>
            </a:lvl7pPr>
            <a:lvl8pPr>
              <a:defRPr sz="4646"/>
            </a:lvl8pPr>
            <a:lvl9pPr>
              <a:defRPr sz="46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119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68" y="2016019"/>
            <a:ext cx="6850695" cy="7056067"/>
          </a:xfrm>
        </p:spPr>
        <p:txBody>
          <a:bodyPr anchor="b"/>
          <a:lstStyle>
            <a:lvl1pPr>
              <a:defRPr sz="743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30085" y="4354048"/>
            <a:ext cx="10753130" cy="21490205"/>
          </a:xfrm>
        </p:spPr>
        <p:txBody>
          <a:bodyPr anchor="t"/>
          <a:lstStyle>
            <a:lvl1pPr marL="0" indent="0">
              <a:buNone/>
              <a:defRPr sz="7433"/>
            </a:lvl1pPr>
            <a:lvl2pPr marL="1062030" indent="0">
              <a:buNone/>
              <a:defRPr sz="6504"/>
            </a:lvl2pPr>
            <a:lvl3pPr marL="2124060" indent="0">
              <a:buNone/>
              <a:defRPr sz="5575"/>
            </a:lvl3pPr>
            <a:lvl4pPr marL="3186090" indent="0">
              <a:buNone/>
              <a:defRPr sz="4646"/>
            </a:lvl4pPr>
            <a:lvl5pPr marL="4248120" indent="0">
              <a:buNone/>
              <a:defRPr sz="4646"/>
            </a:lvl5pPr>
            <a:lvl6pPr marL="5310149" indent="0">
              <a:buNone/>
              <a:defRPr sz="4646"/>
            </a:lvl6pPr>
            <a:lvl7pPr marL="6372179" indent="0">
              <a:buNone/>
              <a:defRPr sz="4646"/>
            </a:lvl7pPr>
            <a:lvl8pPr marL="7434209" indent="0">
              <a:buNone/>
              <a:defRPr sz="4646"/>
            </a:lvl8pPr>
            <a:lvl9pPr marL="8496239" indent="0">
              <a:buNone/>
              <a:defRPr sz="4646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68" y="9072087"/>
            <a:ext cx="6850695" cy="16807162"/>
          </a:xfrm>
        </p:spPr>
        <p:txBody>
          <a:bodyPr/>
          <a:lstStyle>
            <a:lvl1pPr marL="0" indent="0">
              <a:buNone/>
              <a:defRPr sz="3717"/>
            </a:lvl1pPr>
            <a:lvl2pPr marL="1062030" indent="0">
              <a:buNone/>
              <a:defRPr sz="3252"/>
            </a:lvl2pPr>
            <a:lvl3pPr marL="2124060" indent="0">
              <a:buNone/>
              <a:defRPr sz="2787"/>
            </a:lvl3pPr>
            <a:lvl4pPr marL="3186090" indent="0">
              <a:buNone/>
              <a:defRPr sz="2323"/>
            </a:lvl4pPr>
            <a:lvl5pPr marL="4248120" indent="0">
              <a:buNone/>
              <a:defRPr sz="2323"/>
            </a:lvl5pPr>
            <a:lvl6pPr marL="5310149" indent="0">
              <a:buNone/>
              <a:defRPr sz="2323"/>
            </a:lvl6pPr>
            <a:lvl7pPr marL="6372179" indent="0">
              <a:buNone/>
              <a:defRPr sz="2323"/>
            </a:lvl7pPr>
            <a:lvl8pPr marL="7434209" indent="0">
              <a:buNone/>
              <a:defRPr sz="2323"/>
            </a:lvl8pPr>
            <a:lvl9pPr marL="8496239" indent="0">
              <a:buNone/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64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0302" y="1610022"/>
            <a:ext cx="18320147" cy="5845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302" y="8050077"/>
            <a:ext cx="18320147" cy="19187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0301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1F9D7-5DB7-4174-BFD7-0EAF01BCF3F3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35999" y="28028274"/>
            <a:ext cx="7168753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001280" y="28028274"/>
            <a:ext cx="4779169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6C26C-D7E0-470F-BA21-997D20038F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50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24060" rtl="0" eaLnBrk="1" latinLnBrk="0" hangingPunct="1">
        <a:lnSpc>
          <a:spcPct val="90000"/>
        </a:lnSpc>
        <a:spcBef>
          <a:spcPct val="0"/>
        </a:spcBef>
        <a:buNone/>
        <a:defRPr sz="102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1015" indent="-531015" algn="l" defTabSz="2124060" rtl="0" eaLnBrk="1" latinLnBrk="0" hangingPunct="1">
        <a:lnSpc>
          <a:spcPct val="90000"/>
        </a:lnSpc>
        <a:spcBef>
          <a:spcPts val="2323"/>
        </a:spcBef>
        <a:buFont typeface="Arial" panose="020B0604020202020204" pitchFamily="34" charset="0"/>
        <a:buChar char="•"/>
        <a:defRPr sz="6504" kern="1200">
          <a:solidFill>
            <a:schemeClr val="tx1"/>
          </a:solidFill>
          <a:latin typeface="+mn-lt"/>
          <a:ea typeface="+mn-ea"/>
          <a:cs typeface="+mn-cs"/>
        </a:defRPr>
      </a:lvl1pPr>
      <a:lvl2pPr marL="159304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5575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2124060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212406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impactofsocialsciences/2018/05/11/how-to-design-an-award-winning-conference-poster/" TargetMode="External"/><Relationship Id="rId2" Type="http://schemas.openxmlformats.org/officeDocument/2006/relationships/hyperlink" Target="https://www.liverpool.ac.uk/media/livacuk/computingservices/printing/making-an-impact-with-your-post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9946-7C2A-35A5-0FCF-1986358B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0301" y="630307"/>
            <a:ext cx="18320147" cy="3223235"/>
          </a:xfrm>
        </p:spPr>
        <p:txBody>
          <a:bodyPr/>
          <a:lstStyle/>
          <a:p>
            <a:pPr algn="ctr"/>
            <a:r>
              <a:rPr lang="en-GB" b="1"/>
              <a:t>Guidance Notes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1D050-680A-8BB0-D429-C1A4179A4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300" y="3371180"/>
            <a:ext cx="18320147" cy="19187185"/>
          </a:xfrm>
        </p:spPr>
        <p:txBody>
          <a:bodyPr>
            <a:normAutofit lnSpcReduction="10000"/>
          </a:bodyPr>
          <a:lstStyle/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/>
              <a:t>Please download the relevant colored template corresponding to the priority topic for which you are making a poster submission. You may delete all others.  </a:t>
            </a:r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endParaRPr lang="en-US" sz="440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/>
              <a:t>Please do not change the background colors as these have been chosen to represent the different priority topics.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/>
              <a:t>Please do not change the header and footer.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/>
              <a:t>You may change the layout of the mid section of the poster template.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sz="4400"/>
          </a:p>
          <a:p>
            <a:pPr defTabSz="2471075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400"/>
              <a:t>Please remember to add the logo of your university/organisation to your poster. </a:t>
            </a:r>
          </a:p>
          <a:p>
            <a:pPr marL="0" indent="0" defTabSz="2471075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GB" sz="4400"/>
          </a:p>
          <a:p>
            <a:r>
              <a:rPr lang="en-GB" sz="4400"/>
              <a:t>Where there is image space, add in images, graphs, photographs, diagrams etc. Make sure you have permissions from anyone included in the photographs. If you are selected as a finalist, you will be required to complete a photo consent form.</a:t>
            </a:r>
          </a:p>
          <a:p>
            <a:r>
              <a:rPr lang="en-GB" sz="4400"/>
              <a:t>Please also ensure you are not infringing any copyright or licensing restrictions – remember you cannot reproduce any images that you do not own unless they are produced under free license. If you are selected as a finalist, you will be required to provide a copyright permissions form. </a:t>
            </a:r>
          </a:p>
          <a:p>
            <a:endParaRPr lang="en-GB" sz="4400"/>
          </a:p>
          <a:p>
            <a:pPr marL="0" indent="0">
              <a:buNone/>
            </a:pPr>
            <a:r>
              <a:rPr lang="en-GB" sz="4400"/>
              <a:t>Additional resources below on what makes a good poster which you may find helpful:</a:t>
            </a:r>
          </a:p>
          <a:p>
            <a:r>
              <a:rPr lang="en-GB" sz="4400">
                <a:hlinkClick r:id="rId2"/>
              </a:rPr>
              <a:t>making-an-impact-with-your-poster.pdf (liverpool.ac.uk)</a:t>
            </a:r>
            <a:endParaRPr lang="en-GB" sz="4400"/>
          </a:p>
          <a:p>
            <a:r>
              <a:rPr lang="en-GB" sz="4400">
                <a:hlinkClick r:id="rId3"/>
              </a:rPr>
              <a:t>How to design an award-winning conference poster | Impact of Social Sciences (lse.ac.uk)</a:t>
            </a:r>
            <a:endParaRPr lang="en-GB" sz="4400"/>
          </a:p>
        </p:txBody>
      </p:sp>
    </p:spTree>
    <p:extLst>
      <p:ext uri="{BB962C8B-B14F-4D97-AF65-F5344CB8AC3E}">
        <p14:creationId xmlns:p14="http://schemas.microsoft.com/office/powerpoint/2010/main" val="346393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9D3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B284657-A4B4-1057-BF00-33BCAE4A05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495795-51D7-C25B-54F3-E1766F81475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3E6C15-A992-0ADC-972F-8E2AE5D14A62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935A2D-536C-EF1F-4093-B88D315FE4A3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93F372-10AE-0662-DF63-F733752937CE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79FF6F-0E68-C0D7-2AD5-56280E0ECDD7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Clean Energy and Climate Action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3C9CA4-E1F7-2B3C-00DF-C7A19E1CB2B8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9A888D-26D6-224E-75BD-6E6413CB66D0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028E04-405A-5F3E-75D7-68DDBE2FFAB3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1AF512C-4E7A-49C8-B5AF-B64D0871DED0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6265EF-4E3C-2904-B745-6416ACE3F40A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928327-77A1-E6E6-ED7B-7472843F0713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E36A520-2573-292A-32B9-9097DA9AC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208A33-CED1-2A8A-F7EF-D7C1DFF87F25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DEAECC-0440-7C12-6455-1681B9A6F4C1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AA5E09D-B536-7010-D01B-D31A5ADEF41C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94F5234-423F-F909-7C50-A526C6F2BF9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D7A4CB45-4296-EC70-659A-AA23A7138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64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98D6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3C20574-6769-ADE0-0E6A-BBAA9A2E0F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2B46EB6-B796-57EB-16D9-7C8268AB98B5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2C6E67-5C7B-8551-9343-C814BFB7F2D2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4701E8-B20A-1578-512D-26FC7D87ABA3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B376D4-1FAB-0866-F08C-065A5C263125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E27D9B-7A2E-E57C-906D-7563F55024B7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Water and Sanitation 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979298-7B60-4D81-9E1B-9A9617CE7AC4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4C02164-E112-5E64-274B-E873B7E64CCE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1C5ECF-273A-8305-E7E3-42FCF8B7EEC2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AD15F9-9B06-B17D-9B18-10EF912D6C16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3EB92E-404B-9CE8-064F-ECE16B94B3A6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F420AEE-9C96-5EC4-565C-332A1875E59B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79122BE1-F1D7-9AC0-0558-A90A7E626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E522042-618F-759F-6355-3E95E4467B9B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812DEB-FDC9-275B-65C6-3DAB028E31CF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4FC46DC-59E6-BFF2-3323-E24F20E7D23D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82E214-8F76-01A3-14B6-925B65E44F45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83E2EBC-E05B-594D-A654-C9E7DF6B68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1287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4BD1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DBE20B-0B46-A3B6-7160-BEF7C022C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3BC9EF-AFE5-E78C-F57C-944725D5E731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394312-4A4A-1901-9D23-A0B68D01A884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6AF890-8BFF-D3A3-D0D1-3A3C92EEF2C1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AA59D3-39C4-A394-AF8D-42CA673B6F46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89370F-5D39-B0FF-DEFA-AC89A796055B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Food, Health and Well-being 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D61A7-A069-7A68-D19A-2A8A021EF612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A54333-1987-9533-D3AE-58E82F4AFB68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A560B4-C91D-81B0-B890-03CAD1B1DBE1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AE4EF1-13E4-4015-8AE0-CE6CEB8C1A68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322C4-884A-FDFF-5A29-A52029DA3EB4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5A779AB-5798-B425-BE6D-19E73DCB3E6B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2ADB5A38-4459-E2E6-03F0-5C7C2DA57A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1547930-D38F-2964-AB2A-80A782527EFD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BEE01B-59D9-F973-29CE-D962A01FCE40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75921E6-876E-F916-649F-7329CEBF9A7B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8CFAF79-EA18-C8A1-177A-AC6F5CE6C6CE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4086E11D-C44C-F7AD-FBEB-5CD562097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987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688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9370B99-9583-4408-D126-D5883F7B4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EF714B-68F8-2A72-8D53-908DBC3B03D8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2A09DF-6214-C682-EACA-E5DAB054112F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3CECD9-A4E8-8986-E34F-FB6F9544839C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09F4E8-AC18-7B3B-EDF1-83BA23356847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89A23B-67A5-DABD-24BA-9A52665FF2F0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Responsible Production, Innovation and Industry 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EF04AF-DDA0-47B9-C035-EDD1D6A76FE9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1485C5-DC5F-F182-BFDF-EA2C25570AA3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DE02D5-96DA-0D52-AA19-18F038BB6F03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9E8EC7-05BC-1217-3F11-61E3C843B7BC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BDBB28-87DD-2BF6-213A-2865CCA7F3B7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043CD4-D66C-B4AF-E04C-79F84334168B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6ACC612E-EE00-F9FE-DB4A-E70FF5DFB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2462C7-3165-A97D-7775-BA066ACF67B0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971F291-CBEF-E7F7-6DDD-FF764E04D3BE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B9434D8-8C9C-750D-09EF-E27BCB63FF61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4A3338E-6AB6-4C18-C6E9-F7817C3174A3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63203B06-34EF-09C7-416B-10B06E0CC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82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F227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21C112-7E46-568E-20B8-9D718835B5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123B24-4082-36DB-5672-017794485581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C761A8-6106-1A40-AA9C-759A462EDDBF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BC51F9-CB2E-74DB-C594-017C81674DD8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D55C23-A747-CD81-6939-2E10D861998E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2424AE-43B7-34A6-DB6B-52665128F76B}"/>
              </a:ext>
            </a:extLst>
          </p:cNvPr>
          <p:cNvSpPr txBox="1"/>
          <p:nvPr/>
        </p:nvSpPr>
        <p:spPr>
          <a:xfrm>
            <a:off x="956003" y="3112331"/>
            <a:ext cx="19228886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Quality Education, including Lifelong Learning </a:t>
            </a:r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2EC70C8-7F47-C657-D57F-7E1845CCCF18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4845D2-D769-2C54-390D-AC4B32BEEBE8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F11B7A-7417-B32A-A9C9-A1F155518267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A6DCAE-15C1-FE36-4863-B27759AD6ED3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4478B8-D568-FFE4-3825-1ABDCFBCAB70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3CB0A66-791A-C14B-B391-A76D0403E8C2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2B95598D-D993-0C71-DC29-C74BC4F8FF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76F253E-5789-18FB-9163-864DA850AA0C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25F906-355A-A446-CA03-68E4FFA819FF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75F168-AC43-F300-A1CB-FA5685696A3A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F49A774-C1B5-DF3C-B2A5-CC60743CC620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5EB50677-BF7D-4ADF-3D25-09C664BB19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389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4C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843006-387B-F723-4D19-647B2122A0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2729D21-8769-88A3-0E97-9B8B6D30BEA6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7B35EF-72C5-AD16-1199-FF782487E105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D47577-8E2A-ECA5-2980-9A359D2E37DF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950FB4-D234-8C6E-D13A-5E3F8934CA4C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384EB4-3D3A-D8BA-30A6-9B300EFF9704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Process Safety, including Major Hazards Management 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D30AD57-B2ED-80AF-6E01-86D49E504649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06A12A-B2C0-BCDD-C1F4-A255598F1119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D5243-AA55-A185-27C1-8E4F6E2B2EFC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28CB60-763D-DD70-C755-0B2FB6530CDE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416AC0-65AF-7919-C91F-1F02A449FAD9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198960-F732-95A7-2FAA-0D763CAD2E92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151879CF-DD9E-11B0-71D5-20A89C15E6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989C2C1-BB4F-CFE8-1E08-30682D52964A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A798CCC-3FFA-7179-4269-FC727DDDA496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1531772-DE37-F6B0-6A3A-DBDF3395CA70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5258C13-2C93-C585-2C44-5C682653DCE4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B8037396-4928-60EF-DBDE-CA135B6373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23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5F17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569B9D-FB77-EB7F-8A4E-40A92D4C4B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C589F0-BECF-DC76-450A-B89E03F127EC}"/>
              </a:ext>
            </a:extLst>
          </p:cNvPr>
          <p:cNvSpPr txBox="1"/>
          <p:nvPr/>
        </p:nvSpPr>
        <p:spPr>
          <a:xfrm>
            <a:off x="3411537" y="358942"/>
            <a:ext cx="128698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latin typeface="Aptos" panose="020B0004020202020204" pitchFamily="34" charset="0"/>
              </a:rPr>
              <a:t>ADD THE TITLE OF YOUR PROJECT HERE</a:t>
            </a:r>
          </a:p>
          <a:p>
            <a:pPr algn="ctr"/>
            <a:r>
              <a:rPr lang="en-GB" sz="3600">
                <a:latin typeface="Aptos" panose="020B0004020202020204" pitchFamily="34" charset="0"/>
              </a:rPr>
              <a:t>PLEASE USE FONT APTOS SIZE 36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15B52-607B-20F5-654E-59AD55760494}"/>
              </a:ext>
            </a:extLst>
          </p:cNvPr>
          <p:cNvSpPr txBox="1"/>
          <p:nvPr/>
        </p:nvSpPr>
        <p:spPr>
          <a:xfrm>
            <a:off x="537369" y="342900"/>
            <a:ext cx="2717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your organisation</a:t>
            </a:r>
          </a:p>
          <a:p>
            <a:endParaRPr lang="en-US" sz="2400"/>
          </a:p>
          <a:p>
            <a:endParaRPr lang="en-US" sz="36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C20B34-6847-7500-54BA-16FD8CF764B4}"/>
              </a:ext>
            </a:extLst>
          </p:cNvPr>
          <p:cNvSpPr txBox="1"/>
          <p:nvPr/>
        </p:nvSpPr>
        <p:spPr>
          <a:xfrm>
            <a:off x="17009269" y="241300"/>
            <a:ext cx="271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Replace with logo of secondary  organisation if needed</a:t>
            </a:r>
            <a:endParaRPr lang="en-GB"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F775EC-F2C4-2D5A-A0EF-E077F8E41B3F}"/>
              </a:ext>
            </a:extLst>
          </p:cNvPr>
          <p:cNvSpPr txBox="1"/>
          <p:nvPr/>
        </p:nvSpPr>
        <p:spPr>
          <a:xfrm>
            <a:off x="312738" y="2230813"/>
            <a:ext cx="19414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Add your name and the names of all people in your group use font Aptos size 24</a:t>
            </a:r>
            <a:endParaRPr lang="en-GB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352C151-D4CF-379A-F2B6-348CD3B8B69E}"/>
              </a:ext>
            </a:extLst>
          </p:cNvPr>
          <p:cNvSpPr txBox="1"/>
          <p:nvPr/>
        </p:nvSpPr>
        <p:spPr>
          <a:xfrm>
            <a:off x="1005932" y="3112331"/>
            <a:ext cx="19228886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>
                <a:latin typeface="Aptos" panose="020B0004020202020204" pitchFamily="34" charset="0"/>
              </a:rPr>
              <a:t>Priority Topic Area: </a:t>
            </a:r>
            <a:r>
              <a:rPr lang="en-US" sz="4400" b="1">
                <a:latin typeface="Aptos" panose="020B0004020202020204" pitchFamily="34" charset="0"/>
              </a:rPr>
              <a:t>Digitalisation, including Cybersecurity </a:t>
            </a:r>
          </a:p>
          <a:p>
            <a:endParaRPr lang="en-GB" sz="3600" b="1" kern="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E4C560-DA17-C08F-2FB1-DB1E4D7ED9C5}"/>
              </a:ext>
            </a:extLst>
          </p:cNvPr>
          <p:cNvSpPr txBox="1"/>
          <p:nvPr/>
        </p:nvSpPr>
        <p:spPr>
          <a:xfrm>
            <a:off x="1005932" y="4797047"/>
            <a:ext cx="8497297" cy="46474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– Aim/planned deliverables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problem are you trying to solve? IN FONT APTOS, SIZE 24 100 WORDS MAX INTRODUCTION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45196A-687C-ABEA-1AFA-94F3AF784129}"/>
              </a:ext>
            </a:extLst>
          </p:cNvPr>
          <p:cNvSpPr txBox="1"/>
          <p:nvPr/>
        </p:nvSpPr>
        <p:spPr>
          <a:xfrm>
            <a:off x="10327583" y="9997476"/>
            <a:ext cx="990723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– Methodology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WORDS MAX METHODOLOGY IN FONT APTOS, SIZE 24 </a:t>
            </a:r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E66E18-0443-2BEC-20C5-E66264858231}"/>
              </a:ext>
            </a:extLst>
          </p:cNvPr>
          <p:cNvSpPr txBox="1"/>
          <p:nvPr/>
        </p:nvSpPr>
        <p:spPr>
          <a:xfrm>
            <a:off x="956003" y="24673136"/>
            <a:ext cx="11714969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Benefit to society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100 WORD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MAX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DOES THIS BENEFIT SOCIETY 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 FONT APTOS, SIZE 24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0E647B-D633-DCA5-62FD-314B6AC0BF81}"/>
              </a:ext>
            </a:extLst>
          </p:cNvPr>
          <p:cNvSpPr txBox="1"/>
          <p:nvPr/>
        </p:nvSpPr>
        <p:spPr>
          <a:xfrm>
            <a:off x="985622" y="15805263"/>
            <a:ext cx="8586027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800" b="1">
                <a:solidFill>
                  <a:srgbClr val="474738"/>
                </a:solidFill>
                <a:effectLst/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Outputs/Results/findings (Add in your own most appropriate heading here)</a:t>
            </a: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00 WORDS MAX OUTPUTS</a:t>
            </a:r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/RESULTS/FINDINGS </a:t>
            </a:r>
            <a:r>
              <a:rPr lang="en-US" sz="2400">
                <a:solidFill>
                  <a:srgbClr val="474738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FONT APTOS, SIZE 24 </a:t>
            </a: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B5159B-FECC-5B90-333C-3C6CA5D718EE}"/>
              </a:ext>
            </a:extLst>
          </p:cNvPr>
          <p:cNvSpPr txBox="1"/>
          <p:nvPr/>
        </p:nvSpPr>
        <p:spPr>
          <a:xfrm>
            <a:off x="3600450" y="28496351"/>
            <a:ext cx="14263007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References/Acknowledgements</a:t>
            </a: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C9CF518-D226-1A82-BE61-ACF181D8D007}"/>
              </a:ext>
            </a:extLst>
          </p:cNvPr>
          <p:cNvSpPr txBox="1"/>
          <p:nvPr/>
        </p:nvSpPr>
        <p:spPr>
          <a:xfrm>
            <a:off x="12962021" y="24636932"/>
            <a:ext cx="7293107" cy="35756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474738"/>
                </a:solidFill>
                <a:latin typeface="Aptos Black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– Next steps</a:t>
            </a:r>
            <a:endParaRPr lang="en-US" sz="2800" b="1">
              <a:solidFill>
                <a:srgbClr val="474738"/>
              </a:solidFill>
              <a:effectLst/>
              <a:latin typeface="Aptos Black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>
                <a:solidFill>
                  <a:srgbClr val="474738"/>
                </a:solidFill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 WORDS MAX ON HOW THIS WORK COULD BE DEVELOPED IN FONT APTOS, SIZE 24</a:t>
            </a: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>
              <a:solidFill>
                <a:srgbClr val="474738"/>
              </a:solidFill>
              <a:effectLst/>
              <a:latin typeface="Aptos" panose="020B00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logo for a company&#10;&#10;Description automatically generated">
            <a:extLst>
              <a:ext uri="{FF2B5EF4-FFF2-40B4-BE49-F238E27FC236}">
                <a16:creationId xmlns:a16="http://schemas.microsoft.com/office/drawing/2014/main" id="{FC576E77-D621-6672-AFA1-5518820EB5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22" y="28394813"/>
            <a:ext cx="2359911" cy="177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1F80717-650B-211D-6905-331A459CBB57}"/>
              </a:ext>
            </a:extLst>
          </p:cNvPr>
          <p:cNvSpPr/>
          <p:nvPr/>
        </p:nvSpPr>
        <p:spPr>
          <a:xfrm>
            <a:off x="10327583" y="4797047"/>
            <a:ext cx="9907235" cy="47106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99021F-6660-15E5-2884-8E8D50C6BC1D}"/>
              </a:ext>
            </a:extLst>
          </p:cNvPr>
          <p:cNvSpPr/>
          <p:nvPr/>
        </p:nvSpPr>
        <p:spPr>
          <a:xfrm>
            <a:off x="1005932" y="9997475"/>
            <a:ext cx="8497297" cy="538608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681354-C5EC-5EBE-4DA1-70F58290CD97}"/>
              </a:ext>
            </a:extLst>
          </p:cNvPr>
          <p:cNvSpPr/>
          <p:nvPr/>
        </p:nvSpPr>
        <p:spPr>
          <a:xfrm>
            <a:off x="10019903" y="15805263"/>
            <a:ext cx="10235225" cy="53860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0EC9626-0790-8609-EB4F-0A29E87A7EA9}"/>
              </a:ext>
            </a:extLst>
          </p:cNvPr>
          <p:cNvSpPr/>
          <p:nvPr/>
        </p:nvSpPr>
        <p:spPr>
          <a:xfrm>
            <a:off x="956003" y="21462906"/>
            <a:ext cx="19299125" cy="2926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Image or graph space</a:t>
            </a:r>
            <a:endParaRPr lang="en-GB" sz="5400">
              <a:solidFill>
                <a:schemeClr val="tx1"/>
              </a:solidFill>
            </a:endParaRPr>
          </a:p>
        </p:txBody>
      </p:sp>
      <p:pic>
        <p:nvPicPr>
          <p:cNvPr id="1026" name="Picture 2" descr="Chemical Engineering - Swansea University">
            <a:extLst>
              <a:ext uri="{FF2B5EF4-FFF2-40B4-BE49-F238E27FC236}">
                <a16:creationId xmlns:a16="http://schemas.microsoft.com/office/drawing/2014/main" id="{04627F3C-FF32-6B7F-193B-67F9C83A8C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778" y="28361631"/>
            <a:ext cx="2085350" cy="177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120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C71F050552124E92576699856FE641" ma:contentTypeVersion="18" ma:contentTypeDescription="Create a new document." ma:contentTypeScope="" ma:versionID="a8e9f8e21905cd090dafaf47a3d4e692">
  <xsd:schema xmlns:xsd="http://www.w3.org/2001/XMLSchema" xmlns:xs="http://www.w3.org/2001/XMLSchema" xmlns:p="http://schemas.microsoft.com/office/2006/metadata/properties" xmlns:ns3="c70beab3-e769-4e57-a8ad-b3d1d871c97b" xmlns:ns4="b465cda5-7267-439c-b45e-e96c95eaa725" targetNamespace="http://schemas.microsoft.com/office/2006/metadata/properties" ma:root="true" ma:fieldsID="06bd7e32f95bc190b9e74c52eb9d68a8" ns3:_="" ns4:_="">
    <xsd:import namespace="c70beab3-e769-4e57-a8ad-b3d1d871c97b"/>
    <xsd:import namespace="b465cda5-7267-439c-b45e-e96c95eaa7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0beab3-e769-4e57-a8ad-b3d1d871c9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5cda5-7267-439c-b45e-e96c95eaa72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0beab3-e769-4e57-a8ad-b3d1d871c97b" xsi:nil="true"/>
  </documentManagement>
</p:properties>
</file>

<file path=customXml/itemProps1.xml><?xml version="1.0" encoding="utf-8"?>
<ds:datastoreItem xmlns:ds="http://schemas.openxmlformats.org/officeDocument/2006/customXml" ds:itemID="{168550A6-2819-42BD-A4BE-5D97E72DDA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0beab3-e769-4e57-a8ad-b3d1d871c97b"/>
    <ds:schemaRef ds:uri="b465cda5-7267-439c-b45e-e96c95eaa7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AC94DF-695C-4304-8FB6-3BF2C396CD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59F3D-C5FB-4ACD-83FD-21C9004DC307}">
  <ds:schemaRefs>
    <ds:schemaRef ds:uri="http://purl.org/dc/dcmitype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c70beab3-e769-4e57-a8ad-b3d1d871c97b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b465cda5-7267-439c-b45e-e96c95eaa72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1699</Words>
  <Application>Microsoft Office PowerPoint</Application>
  <PresentationFormat>Custom</PresentationFormat>
  <Paragraphs>388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Aptos</vt:lpstr>
      <vt:lpstr>Aptos Black</vt:lpstr>
      <vt:lpstr>Arial</vt:lpstr>
      <vt:lpstr>Calibri</vt:lpstr>
      <vt:lpstr>Calibri Light</vt:lpstr>
      <vt:lpstr>Office Theme</vt:lpstr>
      <vt:lpstr>Guidance Notes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Cox</dc:creator>
  <cp:lastModifiedBy>Nooryesha Choudhury</cp:lastModifiedBy>
  <cp:revision>1</cp:revision>
  <dcterms:created xsi:type="dcterms:W3CDTF">2024-02-01T09:25:11Z</dcterms:created>
  <dcterms:modified xsi:type="dcterms:W3CDTF">2024-02-27T14:44:43Z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0x010100AAC71F050552124E92576699856FE641</vt:lpwstr>
  </property>
</Properties>
</file>