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952" r:id="rId5"/>
  </p:sldMasterIdLst>
  <p:sldIdLst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C0DB59-A096-9462-9772-9694D3400214}" name="TIRMIDHI OLANIYAN (1712185)" initials="TO" userId="S::t.olaniyan@rgu.ac.uk::4dfe2a57-4a94-4aa2-b534-0156eaee3e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C82"/>
    <a:srgbClr val="0098D6"/>
    <a:srgbClr val="50534A"/>
    <a:srgbClr val="006881"/>
    <a:srgbClr val="D86018"/>
    <a:srgbClr val="009CDE"/>
    <a:srgbClr val="509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10" autoAdjust="0"/>
  </p:normalViewPr>
  <p:slideViewPr>
    <p:cSldViewPr snapToGrid="0" snapToObjects="1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924" r:id="rId2"/>
    <p:sldLayoutId id="21474839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A19-9BA8-534C-82BD-B443F75C43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955524-885C-9FEE-9A1A-6C2C6D7F0E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64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87" y="985708"/>
            <a:ext cx="11831626" cy="5491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256679-FB94-E207-A830-D40793FDF115}"/>
              </a:ext>
            </a:extLst>
          </p:cNvPr>
          <p:cNvSpPr txBox="1"/>
          <p:nvPr/>
        </p:nvSpPr>
        <p:spPr>
          <a:xfrm>
            <a:off x="180187" y="1482622"/>
            <a:ext cx="118316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 dirty="0"/>
              <a:t>Monitoring and Evaluation of In-situ Consolidation of Thermoplastic Composite Pipe Layers</a:t>
            </a:r>
          </a:p>
          <a:p>
            <a:endParaRPr lang="en-GB" b="1" dirty="0"/>
          </a:p>
          <a:p>
            <a:endParaRPr lang="en-GB" b="1" dirty="0"/>
          </a:p>
          <a:p>
            <a:pPr algn="ctr"/>
            <a:r>
              <a:rPr lang="en-GB" sz="2800" dirty="0"/>
              <a:t>Presented by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Obinna Okolie, Prof Nadimul Haque Faisal and Prof James Njuguna</a:t>
            </a:r>
          </a:p>
          <a:p>
            <a:pPr algn="ctr"/>
            <a:br>
              <a:rPr lang="en-GB" sz="2000" dirty="0"/>
            </a:br>
            <a:endParaRPr lang="en-GB" sz="2000" dirty="0"/>
          </a:p>
          <a:p>
            <a:pPr algn="ctr"/>
            <a:br>
              <a:rPr lang="en-GB" sz="2000" dirty="0"/>
            </a:br>
            <a:r>
              <a:rPr lang="en-GB" sz="2000" dirty="0"/>
              <a:t>At the Advances in digitalisation of process industries conference, ICHEME, 16-17 October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382BF-B4FC-0FD4-529D-094DBA52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7" y="5902279"/>
            <a:ext cx="2369496" cy="626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8C3AF-F976-F00A-8DA0-BB3B9027F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573" y="5817445"/>
            <a:ext cx="1545240" cy="6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357D6-183F-84B7-6D48-A3DF1550F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52028-0B02-DBE9-205E-A2462F3BDAF7}"/>
              </a:ext>
            </a:extLst>
          </p:cNvPr>
          <p:cNvSpPr txBox="1">
            <a:spLocks/>
          </p:cNvSpPr>
          <p:nvPr/>
        </p:nvSpPr>
        <p:spPr>
          <a:xfrm>
            <a:off x="514350" y="988659"/>
            <a:ext cx="9010650" cy="3740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High pressure needed at 150°C due to high viscosity.</a:t>
            </a:r>
          </a:p>
          <a:p>
            <a:r>
              <a:rPr lang="en-GB" sz="2400" dirty="0"/>
              <a:t>At 200°C, balance of melt and strength.</a:t>
            </a:r>
          </a:p>
          <a:p>
            <a:r>
              <a:rPr lang="en-GB" sz="2400" dirty="0"/>
              <a:t>250°C: Matrix degradation risk, uniformity of properties.</a:t>
            </a:r>
          </a:p>
          <a:p>
            <a:r>
              <a:rPr lang="en-GB" sz="2400" dirty="0"/>
              <a:t>Proper tuning needed to avoid defects.</a:t>
            </a:r>
          </a:p>
          <a:p>
            <a:pPr marL="0" indent="0">
              <a:buNone/>
            </a:pPr>
            <a:r>
              <a:rPr lang="en-GB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0.4517 - 0.0142A - 0.0373B + 0.0015AB + 0.0001A</a:t>
            </a:r>
            <a:r>
              <a:rPr lang="en-GB" sz="1800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- 0.0027B</a:t>
            </a:r>
            <a:r>
              <a:rPr lang="en-GB" sz="1800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0C50-FF70-BD53-1465-9060E93B78AC}"/>
              </a:ext>
            </a:extLst>
          </p:cNvPr>
          <p:cNvSpPr txBox="1">
            <a:spLocks/>
          </p:cNvSpPr>
          <p:nvPr/>
        </p:nvSpPr>
        <p:spPr>
          <a:xfrm>
            <a:off x="514350" y="406588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Effect of consolidation parameters on performance</a:t>
            </a:r>
          </a:p>
        </p:txBody>
      </p:sp>
      <p:pic>
        <p:nvPicPr>
          <p:cNvPr id="5" name="Image99" descr="A graph of different sizes of blue bars&#10;&#10;AI-generated content may be incorrect.">
            <a:extLst>
              <a:ext uri="{FF2B5EF4-FFF2-40B4-BE49-F238E27FC236}">
                <a16:creationId xmlns:a16="http://schemas.microsoft.com/office/drawing/2014/main" id="{656F697E-D0CA-7827-9831-7A5DE3E2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0825" y="3095604"/>
            <a:ext cx="6000988" cy="278130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5E45E-AB56-2A21-F65E-D96B1BA4D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3314700"/>
            <a:ext cx="5814695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363B0-CBF5-139F-1EEE-D3E3EE459FDA}"/>
              </a:ext>
            </a:extLst>
          </p:cNvPr>
          <p:cNvSpPr txBox="1"/>
          <p:nvPr/>
        </p:nvSpPr>
        <p:spPr>
          <a:xfrm>
            <a:off x="693447" y="5806039"/>
            <a:ext cx="9365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E284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effect of the processing parameters on the performance                                                                                       </a:t>
            </a:r>
            <a:r>
              <a:rPr lang="en-US" sz="1400" dirty="0">
                <a:solidFill>
                  <a:srgbClr val="0E284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rgbClr val="0E284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ensile properties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898C1-D554-6E23-8143-AE5CA0568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47008" cy="51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1BECE-DAC6-2400-23CC-944460081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1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308C4-4A42-46BF-AC20-C9694D53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3DAE5-330D-3D93-5F61-78D3501FF26D}"/>
              </a:ext>
            </a:extLst>
          </p:cNvPr>
          <p:cNvSpPr txBox="1">
            <a:spLocks/>
          </p:cNvSpPr>
          <p:nvPr/>
        </p:nvSpPr>
        <p:spPr>
          <a:xfrm>
            <a:off x="190500" y="1000125"/>
            <a:ext cx="9201150" cy="2978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Reduced bond strength due to embedded sensors</a:t>
            </a:r>
          </a:p>
          <a:p>
            <a:r>
              <a:rPr lang="en-GB" sz="2400" dirty="0"/>
              <a:t>Mid-layer is optimal position for sensors – advocate for more locations</a:t>
            </a:r>
          </a:p>
          <a:p>
            <a:r>
              <a:rPr lang="en-GB" sz="2400" dirty="0"/>
              <a:t>Post-heating mitigates strength loss from sensor embedment</a:t>
            </a:r>
          </a:p>
          <a:p>
            <a:r>
              <a:rPr lang="en-GB" sz="2400" dirty="0"/>
              <a:t>Calibration of sensor and data acquisition needed to avoid inaccuracies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B2E83-B18F-A59F-9046-70C83CC2A98A}"/>
              </a:ext>
            </a:extLst>
          </p:cNvPr>
          <p:cNvSpPr txBox="1">
            <a:spLocks/>
          </p:cNvSpPr>
          <p:nvPr/>
        </p:nvSpPr>
        <p:spPr>
          <a:xfrm>
            <a:off x="190500" y="142875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Influence of sensor integration</a:t>
            </a:r>
          </a:p>
        </p:txBody>
      </p:sp>
      <p:pic>
        <p:nvPicPr>
          <p:cNvPr id="5" name="Image10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2024927-0112-A8E1-8C60-ED4F12CC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00750" y="2922270"/>
            <a:ext cx="6000750" cy="2935605"/>
          </a:xfrm>
          <a:prstGeom prst="rect">
            <a:avLst/>
          </a:prstGeom>
          <a:noFill/>
        </p:spPr>
      </p:pic>
      <p:pic>
        <p:nvPicPr>
          <p:cNvPr id="6" name="Image101" descr="A graph of 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EB179B59-9A8F-FCDE-67E4-BA169C08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5060" y="2834940"/>
            <a:ext cx="5467350" cy="30229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9D4B4-FFA4-9C1B-3503-DC8F2ADDB810}"/>
              </a:ext>
            </a:extLst>
          </p:cNvPr>
          <p:cNvSpPr txBox="1"/>
          <p:nvPr/>
        </p:nvSpPr>
        <p:spPr>
          <a:xfrm>
            <a:off x="4133850" y="2911943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</a:t>
            </a:r>
            <a:r>
              <a:rPr lang="en-GB" sz="1800" dirty="0"/>
              <a:t>0°C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A8625-42C0-887E-1A28-466146D5F323}"/>
              </a:ext>
            </a:extLst>
          </p:cNvPr>
          <p:cNvSpPr txBox="1"/>
          <p:nvPr/>
        </p:nvSpPr>
        <p:spPr>
          <a:xfrm>
            <a:off x="6787048" y="299085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200°C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AC16F-29C4-FB62-3558-B1F9EAA216B4}"/>
              </a:ext>
            </a:extLst>
          </p:cNvPr>
          <p:cNvSpPr txBox="1"/>
          <p:nvPr/>
        </p:nvSpPr>
        <p:spPr>
          <a:xfrm>
            <a:off x="4360422" y="5927553"/>
            <a:ext cx="2426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E284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Normalized bond strength plot</a:t>
            </a:r>
            <a:endParaRPr lang="en-GB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EE9E08-5497-5FE8-523B-0D4A8A62A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156602-B615-5F00-D528-6613EDDE6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4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417CB-26CE-F14F-FECB-99912BD5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E25D28-22FC-AB9F-208C-0D03739983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357" y="546144"/>
                <a:ext cx="11945395" cy="34435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Box-Behnken Design and ANOVA used for statistical model development.</a:t>
                </a:r>
              </a:p>
              <a:p>
                <a:r>
                  <a:rPr lang="en-GB" sz="2400" dirty="0"/>
                  <a:t>Sensitivity analysis showed stable windows and identified temperature as the dominant parameter.</a:t>
                </a:r>
              </a:p>
              <a:p>
                <a:r>
                  <a:rPr lang="fr-FR" sz="2400" dirty="0"/>
                  <a:t>Stable </a:t>
                </a:r>
                <a:r>
                  <a:rPr lang="fr-FR" sz="2400" dirty="0" err="1"/>
                  <a:t>domains</a:t>
                </a:r>
                <a:r>
                  <a:rPr lang="fr-FR" sz="2400" dirty="0"/>
                  <a:t>: 31.5–105°C, 0.4–6.6 MPa</a:t>
                </a:r>
              </a:p>
              <a:p>
                <a:r>
                  <a:rPr lang="en-GB" sz="2400" dirty="0"/>
                  <a:t>PSO optimized parameters: 101.68°C, 6.09MPa → 0.77 N/mm ILBS.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W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c</a:t>
                </a:r>
                <a:r>
                  <a:rPr lang="pl-PL" sz="1800" i="1" baseline="-2500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𝑏𝑒𝑠𝑡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c</a:t>
                </a:r>
                <a:r>
                  <a:rPr lang="pl-PL" sz="1800" i="1" baseline="-2500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𝑏𝑒𝑠𝑡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pl-PL" sz="1800" i="1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GB" sz="1800" i="1" dirty="0">
                  <a:effectLst/>
                  <a:latin typeface="Verdan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>
                    <a:effectLst/>
                  </a:rPr>
                  <a:t>PSO iterations for the best fit, 68 iterations required for optimal solution using MATLAB</a:t>
                </a:r>
                <a:endParaRPr lang="en-GB" sz="2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E25D28-22FC-AB9F-208C-0D0373998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7" y="546144"/>
                <a:ext cx="11945395" cy="3443538"/>
              </a:xfrm>
              <a:prstGeom prst="rect">
                <a:avLst/>
              </a:prstGeom>
              <a:blipFill>
                <a:blip r:embed="rId2"/>
                <a:stretch>
                  <a:fillRect l="-663" t="-2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684CBEC-E1F4-4592-128F-986FC63D27BF}"/>
              </a:ext>
            </a:extLst>
          </p:cNvPr>
          <p:cNvSpPr txBox="1">
            <a:spLocks/>
          </p:cNvSpPr>
          <p:nvPr/>
        </p:nvSpPr>
        <p:spPr>
          <a:xfrm>
            <a:off x="190500" y="8209"/>
            <a:ext cx="11756858" cy="5289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Sensitivity and optimization analysis</a:t>
            </a:r>
          </a:p>
        </p:txBody>
      </p:sp>
      <p:pic>
        <p:nvPicPr>
          <p:cNvPr id="5" name="Picture 4" descr="A graph with a rainbow colored triangle&#10;&#10;Description automatically generated with medium confidence">
            <a:extLst>
              <a:ext uri="{FF2B5EF4-FFF2-40B4-BE49-F238E27FC236}">
                <a16:creationId xmlns:a16="http://schemas.microsoft.com/office/drawing/2014/main" id="{C6D9DABF-C244-4DB4-BC42-085F3538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13" y="3539817"/>
            <a:ext cx="3033862" cy="2287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9FAC48-C3A7-6A57-6C34-A0732CBF15E5}"/>
              </a:ext>
            </a:extLst>
          </p:cNvPr>
          <p:cNvSpPr txBox="1"/>
          <p:nvPr/>
        </p:nvSpPr>
        <p:spPr>
          <a:xfrm>
            <a:off x="459392" y="5711099"/>
            <a:ext cx="3493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Sensitivity of the temperature distribution</a:t>
            </a:r>
            <a:endParaRPr lang="en-GB" sz="1400" dirty="0"/>
          </a:p>
        </p:txBody>
      </p:sp>
      <p:pic>
        <p:nvPicPr>
          <p:cNvPr id="8" name="Image118" descr="A diagram of a stable range&#10;&#10;AI-generated content may be incorrect.">
            <a:extLst>
              <a:ext uri="{FF2B5EF4-FFF2-40B4-BE49-F238E27FC236}">
                <a16:creationId xmlns:a16="http://schemas.microsoft.com/office/drawing/2014/main" id="{656F03C0-53EF-A8EB-A49F-52D516FE0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96045" y="3577610"/>
            <a:ext cx="3206902" cy="228737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F6D2C-6C94-5665-2D93-9898FF1F6150}"/>
              </a:ext>
            </a:extLst>
          </p:cNvPr>
          <p:cNvSpPr txBox="1"/>
          <p:nvPr/>
        </p:nvSpPr>
        <p:spPr>
          <a:xfrm>
            <a:off x="4696044" y="5887471"/>
            <a:ext cx="3358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Stability range for temperature distribution</a:t>
            </a:r>
            <a:endParaRPr lang="en-GB" sz="1400" dirty="0"/>
          </a:p>
        </p:txBody>
      </p:sp>
      <p:pic>
        <p:nvPicPr>
          <p:cNvPr id="10" name="Image120" descr="A graph with a red line&#10;&#10;AI-generated content may be incorrect.">
            <a:extLst>
              <a:ext uri="{FF2B5EF4-FFF2-40B4-BE49-F238E27FC236}">
                <a16:creationId xmlns:a16="http://schemas.microsoft.com/office/drawing/2014/main" id="{BE15CC6F-43E2-1CF4-F815-8DA44DDF81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77" t="3381" r="1236" b="192"/>
          <a:stretch>
            <a:fillRect/>
          </a:stretch>
        </p:blipFill>
        <p:spPr bwMode="auto">
          <a:xfrm>
            <a:off x="8670917" y="3465511"/>
            <a:ext cx="3061691" cy="243598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5D542D-583F-19E6-1ED4-357D71E4D8D8}"/>
              </a:ext>
            </a:extLst>
          </p:cNvPr>
          <p:cNvSpPr txBox="1"/>
          <p:nvPr/>
        </p:nvSpPr>
        <p:spPr>
          <a:xfrm>
            <a:off x="9433569" y="5887471"/>
            <a:ext cx="2095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Iteration of best fit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04C0D-D9B3-A30E-7791-C2983CE7E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DAC60-A8DF-9815-301F-323AA7388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7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EF89-9319-B532-8E58-B0BA0F04B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DF422-B91F-EB71-F508-21962A350223}"/>
              </a:ext>
            </a:extLst>
          </p:cNvPr>
          <p:cNvSpPr txBox="1">
            <a:spLocks/>
          </p:cNvSpPr>
          <p:nvPr/>
        </p:nvSpPr>
        <p:spPr>
          <a:xfrm>
            <a:off x="190500" y="1130150"/>
            <a:ext cx="11811000" cy="4788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   200°C is identified as the optimal consolidation temperature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   Post-treatment is essential for void and strength optimization.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   Post-treatment and optimized parameters enhance ILBS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   PSO and sensitivity analysis validated 0.77 N/mm ILBS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  Embedded sensors enable adaptive manufacturing process control.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dirty="0"/>
              <a:t>  Foundation for smart TCP manufacturing.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7ADDD3-B6E3-E370-EB6D-BBDCEA12E783}"/>
              </a:ext>
            </a:extLst>
          </p:cNvPr>
          <p:cNvSpPr txBox="1">
            <a:spLocks/>
          </p:cNvSpPr>
          <p:nvPr/>
        </p:nvSpPr>
        <p:spPr>
          <a:xfrm>
            <a:off x="3805006" y="504084"/>
            <a:ext cx="3644081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C191C-6CFF-984B-8A5C-BC2A2E1A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4F84A-C32D-3A7B-EED9-04972C9A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7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05EA5-5E09-783E-C3F3-AC87ABBF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6221AF9-2621-ABDB-88C0-32B2DDE3F626}"/>
              </a:ext>
            </a:extLst>
          </p:cNvPr>
          <p:cNvSpPr/>
          <p:nvPr/>
        </p:nvSpPr>
        <p:spPr>
          <a:xfrm>
            <a:off x="180187" y="784080"/>
            <a:ext cx="11809080" cy="517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u="none" strike="noStrike" dirty="0">
                <a:solidFill>
                  <a:schemeClr val="dk1"/>
                </a:solidFill>
                <a:uFillTx/>
                <a:latin typeface="Verdana"/>
              </a:rPr>
              <a:t>       </a:t>
            </a:r>
            <a:endParaRPr lang="en-GB" sz="1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u="none" strike="noStrike" dirty="0">
                <a:solidFill>
                  <a:schemeClr val="dk1"/>
                </a:solidFill>
                <a:uFillTx/>
                <a:latin typeface="Verdana"/>
              </a:rPr>
              <a:t>            </a:t>
            </a:r>
            <a:endParaRPr lang="en-GB" sz="1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u="none" strike="noStrike" dirty="0">
                <a:solidFill>
                  <a:schemeClr val="dk1"/>
                </a:solidFill>
                <a:uFillTx/>
                <a:latin typeface="Verdana"/>
              </a:rPr>
              <a:t> </a:t>
            </a:r>
            <a:endParaRPr lang="en-GB" sz="1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b="0" u="none" strike="noStrike" dirty="0">
                <a:solidFill>
                  <a:schemeClr val="dk1"/>
                </a:solidFill>
                <a:uFillTx/>
                <a:latin typeface="Verdana"/>
              </a:rPr>
              <a:t>          </a:t>
            </a:r>
            <a:endParaRPr lang="en-GB" sz="1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24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24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24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3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Prof James Njuguna; Prof Nadimul Faisal; </a:t>
            </a:r>
            <a:r>
              <a:rPr lang="en-US" sz="7200" b="0" u="none" strike="noStrike" dirty="0">
                <a:solidFill>
                  <a:srgbClr val="323130"/>
                </a:solidFill>
                <a:uFillTx/>
              </a:rPr>
              <a:t>Harvey Jamieson – Subsea7; </a:t>
            </a: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Arindam Mukherji </a:t>
            </a:r>
            <a:r>
              <a:rPr lang="en-US" sz="7200" b="0" u="none" strike="noStrike" dirty="0">
                <a:solidFill>
                  <a:srgbClr val="323130"/>
                </a:solidFill>
                <a:uFillTx/>
              </a:rPr>
              <a:t>– SP Advanced Materials Ltd</a:t>
            </a: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 </a:t>
            </a:r>
            <a:endParaRPr lang="en-GB" sz="7200" b="0" u="none" strike="noStrike" dirty="0">
              <a:solidFill>
                <a:srgbClr val="000000"/>
              </a:solidFill>
              <a:uFillTx/>
            </a:endParaRPr>
          </a:p>
          <a:p>
            <a:pPr defTabSz="914400"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Allan McPherson; Alan McLean; David Smith; Patrick Kane; David Howie – SOCET RGU</a:t>
            </a:r>
          </a:p>
          <a:p>
            <a:pPr defTabSz="914400"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Emily Hunter; </a:t>
            </a:r>
            <a:r>
              <a:rPr lang="en-GB" sz="7200" b="0" u="none" strike="noStrike" dirty="0" err="1">
                <a:solidFill>
                  <a:srgbClr val="323130"/>
                </a:solidFill>
                <a:uFillTx/>
              </a:rPr>
              <a:t>Slawek</a:t>
            </a: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 </a:t>
            </a:r>
            <a:r>
              <a:rPr lang="en-GB" sz="7200" b="0" u="none" strike="noStrike" dirty="0" err="1">
                <a:solidFill>
                  <a:srgbClr val="323130"/>
                </a:solidFill>
                <a:uFillTx/>
              </a:rPr>
              <a:t>Rybczynski</a:t>
            </a: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; Tracey Willox </a:t>
            </a:r>
            <a:r>
              <a:rPr lang="en-GB" sz="7200" b="0" u="none" strike="noStrike">
                <a:solidFill>
                  <a:srgbClr val="323130"/>
                </a:solidFill>
                <a:uFillTx/>
              </a:rPr>
              <a:t>– PALS RGU</a:t>
            </a:r>
            <a:endParaRPr lang="en-GB" sz="7200" b="0" u="none" strike="noStrike" dirty="0">
              <a:solidFill>
                <a:srgbClr val="000000"/>
              </a:solidFill>
              <a:uFillTx/>
            </a:endParaRPr>
          </a:p>
          <a:p>
            <a:pPr defTabSz="914400"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Agnieszka </a:t>
            </a:r>
            <a:r>
              <a:rPr lang="en-GB" sz="7200" b="0" u="none" strike="noStrike" dirty="0" err="1">
                <a:solidFill>
                  <a:srgbClr val="323130"/>
                </a:solidFill>
                <a:uFillTx/>
              </a:rPr>
              <a:t>Leszczyńska</a:t>
            </a: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 and Konstantinos </a:t>
            </a:r>
            <a:r>
              <a:rPr lang="en-GB" sz="7200" b="0" u="none" strike="noStrike" dirty="0" err="1">
                <a:solidFill>
                  <a:srgbClr val="323130"/>
                </a:solidFill>
                <a:uFillTx/>
              </a:rPr>
              <a:t>Raftopoulos</a:t>
            </a: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 – Cracow University of Technology</a:t>
            </a:r>
            <a:endParaRPr lang="en-GB" sz="7200" b="0" u="none" strike="noStrike" dirty="0">
              <a:solidFill>
                <a:srgbClr val="000000"/>
              </a:solidFill>
              <a:uFillTx/>
            </a:endParaRPr>
          </a:p>
          <a:p>
            <a:pPr defTabSz="914400">
              <a:lnSpc>
                <a:spcPct val="115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Julia </a:t>
            </a:r>
            <a:r>
              <a:rPr lang="en-GB" sz="7200" b="0" u="none" strike="noStrike" dirty="0" err="1">
                <a:solidFill>
                  <a:srgbClr val="323130"/>
                </a:solidFill>
                <a:uFillTx/>
              </a:rPr>
              <a:t>Benhsen</a:t>
            </a:r>
            <a:r>
              <a:rPr lang="en-GB" sz="7200" b="0" u="none" strike="noStrike" dirty="0">
                <a:solidFill>
                  <a:srgbClr val="323130"/>
                </a:solidFill>
                <a:uFillTx/>
              </a:rPr>
              <a:t>; Tristan Lowe - NXCT                                                                                                </a:t>
            </a:r>
            <a:endParaRPr lang="en-GB" sz="7200" b="0" u="none" strike="noStrike" dirty="0">
              <a:solidFill>
                <a:srgbClr val="000000"/>
              </a:solidFill>
              <a:uFillTx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0" u="none" strike="noStrike" dirty="0">
                <a:solidFill>
                  <a:srgbClr val="323130"/>
                </a:solidFill>
                <a:uFillTx/>
                <a:latin typeface="Segoe UI"/>
              </a:rPr>
              <a:t>                                                                                                                                                      </a:t>
            </a: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657600" indent="457200" defTabSz="914400">
              <a:lnSpc>
                <a:spcPct val="90000"/>
              </a:lnSpc>
              <a:spcBef>
                <a:spcPts val="499"/>
              </a:spcBef>
              <a:tabLst>
                <a:tab pos="0" algn="l"/>
              </a:tabLst>
            </a:pPr>
            <a:r>
              <a:rPr lang="en-GB" sz="1800" b="0" u="none" strike="noStrike" dirty="0">
                <a:solidFill>
                  <a:srgbClr val="323130"/>
                </a:solidFill>
                <a:uFillTx/>
                <a:latin typeface="Segoe U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GB" sz="4310" b="0" u="none" strike="noStrike" dirty="0">
                <a:solidFill>
                  <a:srgbClr val="323130"/>
                </a:solidFill>
                <a:uFillTx/>
                <a:latin typeface="Verdana"/>
              </a:rPr>
              <a:t>    </a:t>
            </a:r>
            <a:endParaRPr lang="en-GB" sz="431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3657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31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8DC250-87EB-3641-BEA1-20322073240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781376" y="1190117"/>
            <a:ext cx="2086560" cy="710216"/>
          </a:xfrm>
          <a:prstGeom prst="rect">
            <a:avLst/>
          </a:prstGeom>
          <a:ln w="0"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E218FBE-47B3-9241-211C-703585FCB4BC}"/>
              </a:ext>
            </a:extLst>
          </p:cNvPr>
          <p:cNvSpPr/>
          <p:nvPr/>
        </p:nvSpPr>
        <p:spPr>
          <a:xfrm>
            <a:off x="8871660" y="2256327"/>
            <a:ext cx="349776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4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1100" b="0" u="none" strike="noStrike" dirty="0">
                <a:solidFill>
                  <a:srgbClr val="333333"/>
                </a:solidFill>
                <a:uFillTx/>
                <a:latin typeface="Verdana"/>
              </a:rPr>
              <a:t>SP-Advanced Engineering Materials </a:t>
            </a:r>
            <a:r>
              <a:rPr lang="en-GB" sz="1100" b="0" u="none" strike="noStrike" dirty="0" err="1">
                <a:solidFill>
                  <a:srgbClr val="333333"/>
                </a:solidFill>
                <a:uFillTx/>
                <a:latin typeface="Verdana"/>
              </a:rPr>
              <a:t>Pvt.</a:t>
            </a:r>
            <a:r>
              <a:rPr lang="en-GB" sz="1100" b="0" u="none" strike="noStrike" dirty="0">
                <a:solidFill>
                  <a:srgbClr val="333333"/>
                </a:solidFill>
                <a:uFillTx/>
                <a:latin typeface="Verdana"/>
              </a:rPr>
              <a:t> Ltd.</a:t>
            </a:r>
            <a:r>
              <a:rPr lang="en-GB" sz="1100" b="0" u="none" strike="noStrike" dirty="0">
                <a:solidFill>
                  <a:schemeClr val="dk1"/>
                </a:solidFill>
                <a:uFillTx/>
                <a:latin typeface="Verdana"/>
              </a:rPr>
              <a:t> </a:t>
            </a:r>
            <a:endParaRPr lang="en-GB" sz="11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6975DE4-4B19-AFFB-4DC7-C2516C4D255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36020" y="4817120"/>
            <a:ext cx="2086560" cy="582480"/>
          </a:xfrm>
          <a:prstGeom prst="rect">
            <a:avLst/>
          </a:prstGeom>
          <a:ln w="0">
            <a:noFill/>
          </a:ln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9F53ABA-691B-FA9A-CFBF-6FF86135FFE3}"/>
              </a:ext>
            </a:extLst>
          </p:cNvPr>
          <p:cNvSpPr/>
          <p:nvPr/>
        </p:nvSpPr>
        <p:spPr>
          <a:xfrm>
            <a:off x="5867936" y="5478036"/>
            <a:ext cx="2743464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000" b="0" u="none" strike="noStrike" dirty="0">
                <a:solidFill>
                  <a:schemeClr val="dk1"/>
                </a:solidFill>
                <a:uFillTx/>
                <a:latin typeface="Verdana"/>
              </a:rPr>
              <a:t>Henry Moseley X-ray Imaging Facility</a:t>
            </a:r>
            <a:endParaRPr lang="en-GB" sz="1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072C7323-0D17-331A-6777-79DF0B46875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43991" y="1102361"/>
            <a:ext cx="1578589" cy="93852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>
            <a:extLst>
              <a:ext uri="{FF2B5EF4-FFF2-40B4-BE49-F238E27FC236}">
                <a16:creationId xmlns:a16="http://schemas.microsoft.com/office/drawing/2014/main" id="{74B4E6F1-1265-CA3C-EDB3-B4F482F417CB}"/>
              </a:ext>
            </a:extLst>
          </p:cNvPr>
          <p:cNvSpPr txBox="1">
            <a:spLocks/>
          </p:cNvSpPr>
          <p:nvPr/>
        </p:nvSpPr>
        <p:spPr>
          <a:xfrm>
            <a:off x="190440" y="142920"/>
            <a:ext cx="11809080" cy="641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b="1" dirty="0"/>
              <a:t>Acknowledgement</a:t>
            </a:r>
            <a:endParaRPr lang="en-US" dirty="0"/>
          </a:p>
        </p:txBody>
      </p:sp>
      <p:pic>
        <p:nvPicPr>
          <p:cNvPr id="12" name="Picture 12" descr="Qr code&#10;&#10;Description automatically generated">
            <a:extLst>
              <a:ext uri="{FF2B5EF4-FFF2-40B4-BE49-F238E27FC236}">
                <a16:creationId xmlns:a16="http://schemas.microsoft.com/office/drawing/2014/main" id="{0C9E9219-6361-3584-0089-115C5D1FE3F2}"/>
              </a:ext>
            </a:extLst>
          </p:cNvPr>
          <p:cNvPicPr/>
          <p:nvPr/>
        </p:nvPicPr>
        <p:blipFill>
          <a:blip r:embed="rId5"/>
          <a:stretch/>
        </p:blipFill>
        <p:spPr>
          <a:xfrm rot="10800000" flipH="1">
            <a:off x="10344600" y="4569120"/>
            <a:ext cx="1078200" cy="978840"/>
          </a:xfrm>
          <a:prstGeom prst="rect">
            <a:avLst/>
          </a:prstGeom>
          <a:ln w="0">
            <a:noFill/>
          </a:ln>
        </p:spPr>
      </p:pic>
      <p:pic>
        <p:nvPicPr>
          <p:cNvPr id="13" name="Content Placeholder 17">
            <a:extLst>
              <a:ext uri="{FF2B5EF4-FFF2-40B4-BE49-F238E27FC236}">
                <a16:creationId xmlns:a16="http://schemas.microsoft.com/office/drawing/2014/main" id="{2E111F38-F4B8-A818-50E0-650D8ACC649E}"/>
              </a:ext>
            </a:extLst>
          </p:cNvPr>
          <p:cNvPicPr/>
          <p:nvPr/>
        </p:nvPicPr>
        <p:blipFill>
          <a:blip r:embed="rId6"/>
          <a:srcRect t="7412" r="1071" b="18366"/>
          <a:stretch/>
        </p:blipFill>
        <p:spPr>
          <a:xfrm>
            <a:off x="9628073" y="753740"/>
            <a:ext cx="2383740" cy="1569286"/>
          </a:xfrm>
          <a:prstGeom prst="rect">
            <a:avLst/>
          </a:prstGeom>
          <a:ln w="0">
            <a:noFill/>
          </a:ln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E2AD69C2-57A5-0F61-68BE-80007D8FA0D1}"/>
              </a:ext>
            </a:extLst>
          </p:cNvPr>
          <p:cNvSpPr/>
          <p:nvPr/>
        </p:nvSpPr>
        <p:spPr>
          <a:xfrm>
            <a:off x="9153939" y="5472849"/>
            <a:ext cx="284558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4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1100" b="0" u="none" strike="noStrike" dirty="0">
                <a:solidFill>
                  <a:srgbClr val="323130"/>
                </a:solidFill>
                <a:uFillTx/>
                <a:latin typeface="Verdana"/>
              </a:rPr>
              <a:t>Point of contact: o.okolie@rgu.ac.uk</a:t>
            </a:r>
            <a:r>
              <a:rPr lang="en-GB" sz="1100" b="0" u="none" strike="noStrike" dirty="0">
                <a:solidFill>
                  <a:srgbClr val="333333"/>
                </a:solidFill>
                <a:uFillTx/>
                <a:latin typeface="Verdana"/>
              </a:rPr>
              <a:t>.</a:t>
            </a:r>
            <a:r>
              <a:rPr lang="en-GB" sz="1100" b="0" u="none" strike="noStrike" dirty="0">
                <a:solidFill>
                  <a:schemeClr val="dk1"/>
                </a:solidFill>
                <a:uFillTx/>
                <a:latin typeface="Verdana"/>
              </a:rPr>
              <a:t> </a:t>
            </a:r>
            <a:endParaRPr lang="en-GB" sz="11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7DB618C-9A1B-357F-1CE7-56C04E68B1CC}"/>
              </a:ext>
            </a:extLst>
          </p:cNvPr>
          <p:cNvSpPr/>
          <p:nvPr/>
        </p:nvSpPr>
        <p:spPr>
          <a:xfrm>
            <a:off x="87548" y="2171702"/>
            <a:ext cx="3410211" cy="47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400" b="0" u="none" strike="noStrike" dirty="0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en-GB" sz="1100" b="0" u="none" strike="noStrike" dirty="0">
                <a:solidFill>
                  <a:schemeClr val="dk1"/>
                </a:solidFill>
                <a:uFillTx/>
                <a:latin typeface="Arial"/>
              </a:rPr>
              <a:t>Scottish Research Partnership in Engineering</a:t>
            </a:r>
            <a:endParaRPr lang="en-GB" sz="11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100" b="0" u="none" strike="noStrike" dirty="0">
                <a:solidFill>
                  <a:schemeClr val="dk1"/>
                </a:solidFill>
                <a:uFillTx/>
                <a:latin typeface="Verdana"/>
              </a:rPr>
              <a:t> </a:t>
            </a:r>
            <a:endParaRPr lang="en-GB" sz="11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1C5C6E-29FC-01C4-5E29-B3DC29425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37" y="925735"/>
            <a:ext cx="2304187" cy="1176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E166BB-677B-1729-5AA4-2A86F2415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4B2AB-99FE-0986-9ABF-E4A34793D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5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45DD-8CC3-8113-FEFB-9E0851A0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FCF42A-2A62-625D-F32B-51A1610C3A3C}"/>
              </a:ext>
            </a:extLst>
          </p:cNvPr>
          <p:cNvSpPr txBox="1"/>
          <p:nvPr/>
        </p:nvSpPr>
        <p:spPr>
          <a:xfrm>
            <a:off x="994612" y="2019884"/>
            <a:ext cx="10507578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GB" sz="6600" b="1" i="1" u="none" strike="noStrike" dirty="0">
                <a:solidFill>
                  <a:schemeClr val="accent2"/>
                </a:solidFill>
                <a:uFillTx/>
              </a:rPr>
              <a:t>THANK YOU !!!</a:t>
            </a:r>
            <a:endParaRPr lang="en-US" sz="6600" b="0" u="none" strike="noStrike" dirty="0">
              <a:solidFill>
                <a:schemeClr val="dk1"/>
              </a:solidFill>
              <a:uFillTx/>
            </a:endParaRPr>
          </a:p>
          <a:p>
            <a:pPr indent="0" algn="ctr" defTabSz="914400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</a:tabLst>
            </a:pPr>
            <a:r>
              <a:rPr lang="en-GB" sz="4000" b="0" u="none" strike="noStrike" dirty="0">
                <a:solidFill>
                  <a:schemeClr val="dk1"/>
                </a:solidFill>
                <a:uFillTx/>
              </a:rPr>
              <a:t>Comments, Suggestions and Questions</a:t>
            </a:r>
            <a:endParaRPr lang="en-US" sz="4000" b="0" u="none" strike="noStrike" dirty="0">
              <a:solidFill>
                <a:schemeClr val="dk1"/>
              </a:solidFill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56953-600A-624C-E518-5B3971D0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C1942-6CB2-5AAE-3F3D-A7EF0093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01C147E-8D4C-FC33-158B-7FDE45F80696}"/>
              </a:ext>
            </a:extLst>
          </p:cNvPr>
          <p:cNvSpPr txBox="1">
            <a:spLocks/>
          </p:cNvSpPr>
          <p:nvPr/>
        </p:nvSpPr>
        <p:spPr>
          <a:xfrm>
            <a:off x="4450352" y="1510892"/>
            <a:ext cx="7062281" cy="3174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Introduction</a:t>
            </a:r>
          </a:p>
          <a:p>
            <a:r>
              <a:rPr lang="en-GB" dirty="0"/>
              <a:t>Research aims &amp; objectives</a:t>
            </a:r>
          </a:p>
          <a:p>
            <a:r>
              <a:rPr lang="en-GB" dirty="0"/>
              <a:t>Methodology Overview</a:t>
            </a:r>
          </a:p>
          <a:p>
            <a:r>
              <a:rPr lang="en-GB" dirty="0"/>
              <a:t>Discussion of results &amp; other analyses</a:t>
            </a:r>
          </a:p>
          <a:p>
            <a:r>
              <a:rPr lang="en-GB" dirty="0"/>
              <a:t>Conclusion</a:t>
            </a:r>
          </a:p>
          <a:p>
            <a:r>
              <a:rPr lang="en-GB" dirty="0"/>
              <a:t>Acknowledgement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19362CE-EEA3-B7DE-DAEF-C53C2C25E0A9}"/>
              </a:ext>
            </a:extLst>
          </p:cNvPr>
          <p:cNvSpPr txBox="1">
            <a:spLocks/>
          </p:cNvSpPr>
          <p:nvPr/>
        </p:nvSpPr>
        <p:spPr>
          <a:xfrm>
            <a:off x="679367" y="609601"/>
            <a:ext cx="3932237" cy="52593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en-GB" sz="4000" dirty="0">
              <a:solidFill>
                <a:schemeClr val="accent6"/>
              </a:solidFill>
            </a:endParaRPr>
          </a:p>
          <a:p>
            <a:pPr lvl="3"/>
            <a:endParaRPr lang="en-GB" sz="4000" dirty="0">
              <a:solidFill>
                <a:schemeClr val="accent6"/>
              </a:solidFill>
            </a:endParaRPr>
          </a:p>
          <a:p>
            <a:pPr lvl="3"/>
            <a:endParaRPr lang="en-GB" sz="4000" dirty="0">
              <a:solidFill>
                <a:schemeClr val="accent6"/>
              </a:solidFill>
            </a:endParaRPr>
          </a:p>
          <a:p>
            <a:pPr marL="1371600" lvl="3" indent="0">
              <a:buNone/>
            </a:pPr>
            <a:r>
              <a:rPr lang="en-GB" sz="4000" dirty="0">
                <a:solidFill>
                  <a:schemeClr val="accent6"/>
                </a:solidFill>
              </a:rPr>
              <a:t>Outline</a:t>
            </a:r>
            <a:endParaRPr lang="en-GB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8EF57-69F2-1E92-E533-AE317DED089F}"/>
              </a:ext>
            </a:extLst>
          </p:cNvPr>
          <p:cNvSpPr/>
          <p:nvPr/>
        </p:nvSpPr>
        <p:spPr>
          <a:xfrm>
            <a:off x="4106780" y="1510891"/>
            <a:ext cx="152400" cy="29418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AB03B-45DA-C285-9280-5E313E35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1AC7D8-B37E-6C5A-F219-B5904A73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4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0377-7FFF-C8FB-97B3-D24A5AEC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29694F9-B8B1-5685-5D26-D39213AD36A7}"/>
              </a:ext>
            </a:extLst>
          </p:cNvPr>
          <p:cNvSpPr txBox="1">
            <a:spLocks/>
          </p:cNvSpPr>
          <p:nvPr/>
        </p:nvSpPr>
        <p:spPr>
          <a:xfrm>
            <a:off x="190500" y="142875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Introduction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05C9F45-EC36-7E93-0069-FD64A470A3B9}"/>
              </a:ext>
            </a:extLst>
          </p:cNvPr>
          <p:cNvSpPr txBox="1">
            <a:spLocks/>
          </p:cNvSpPr>
          <p:nvPr/>
        </p:nvSpPr>
        <p:spPr>
          <a:xfrm>
            <a:off x="190500" y="1000126"/>
            <a:ext cx="11055016" cy="3267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/>
            </a:pPr>
            <a:r>
              <a:rPr lang="en-GB" sz="2400" dirty="0"/>
              <a:t>TCP benefits include being lightweight, no corrosion </a:t>
            </a:r>
            <a:r>
              <a:rPr lang="en-GB" sz="2400"/>
              <a:t>and modular.</a:t>
            </a:r>
            <a:endParaRPr lang="en-GB" sz="2400" dirty="0"/>
          </a:p>
          <a:p>
            <a:pPr>
              <a:defRPr sz="2000"/>
            </a:pPr>
            <a:r>
              <a:rPr lang="en-GB" sz="2400" dirty="0"/>
              <a:t>Thermoplastic composite pipes (TCP) manufacturing challenges.</a:t>
            </a:r>
          </a:p>
          <a:p>
            <a:r>
              <a:rPr lang="en-GB" sz="2400" dirty="0"/>
              <a:t>Need for smart, adaptive manufacturing.</a:t>
            </a:r>
          </a:p>
          <a:p>
            <a:r>
              <a:rPr lang="en-GB" sz="2400" dirty="0"/>
              <a:t>Real-time sensor integration during consolidation of polyethene (PE)/ glass fibre (GF) laminates.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12B7A-B712-E3C7-51C4-24AEACCB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759" y="3429000"/>
            <a:ext cx="4093245" cy="2089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58FD3-7C71-42A7-D876-0DD51DAD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25" y="3166848"/>
            <a:ext cx="3440024" cy="2613787"/>
          </a:xfrm>
          <a:prstGeom prst="rect">
            <a:avLst/>
          </a:prstGeom>
        </p:spPr>
      </p:pic>
      <p:pic>
        <p:nvPicPr>
          <p:cNvPr id="8" name="Picture 7" descr="A diagram of a tube&#10;&#10;Description automatically generated with medium confidence">
            <a:extLst>
              <a:ext uri="{FF2B5EF4-FFF2-40B4-BE49-F238E27FC236}">
                <a16:creationId xmlns:a16="http://schemas.microsoft.com/office/drawing/2014/main" id="{241D3284-765F-10B0-247B-EF4D2A22E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6" y="3429000"/>
            <a:ext cx="2664296" cy="1881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F83DB5-C4FB-C555-4413-2834CAD6A22B}"/>
              </a:ext>
            </a:extLst>
          </p:cNvPr>
          <p:cNvSpPr txBox="1"/>
          <p:nvPr/>
        </p:nvSpPr>
        <p:spPr>
          <a:xfrm>
            <a:off x="840019" y="539526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C0C0C0"/>
                </a:highlight>
              </a:rPr>
              <a:t>TCP layer composition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1810C-FFED-71E6-AD37-40E42BD3C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4697E-3091-F570-6966-7D47EBE6B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3B31-27DC-4CFC-E2FD-34186986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68095-90F7-000E-5F11-9E4639BE0527}"/>
              </a:ext>
            </a:extLst>
          </p:cNvPr>
          <p:cNvSpPr txBox="1">
            <a:spLocks/>
          </p:cNvSpPr>
          <p:nvPr/>
        </p:nvSpPr>
        <p:spPr>
          <a:xfrm>
            <a:off x="381000" y="949142"/>
            <a:ext cx="11811000" cy="44261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b="1" dirty="0"/>
              <a:t>Aims: </a:t>
            </a:r>
            <a:r>
              <a:rPr lang="en-GB" sz="2400" dirty="0"/>
              <a:t>To demonstrate the potential and the influence of embedded sensors in accurately monitoring thermal and pressure distributions in real time to optimize the parameters to improve inter-laminar bond strength (ILBS).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600" dirty="0"/>
          </a:p>
          <a:p>
            <a:pPr marL="0" indent="0">
              <a:buNone/>
            </a:pPr>
            <a:r>
              <a:rPr lang="en-GB" sz="2400" b="1" dirty="0"/>
              <a:t>Objectives:</a:t>
            </a:r>
          </a:p>
          <a:p>
            <a:pPr marL="0" indent="0">
              <a:buNone/>
            </a:pPr>
            <a:endParaRPr lang="en-GB" sz="100" b="1" dirty="0"/>
          </a:p>
          <a:p>
            <a:pPr>
              <a:buFont typeface="Wingdings" panose="05000000000000000000" pitchFamily="2" charset="2"/>
              <a:buChar char="ü"/>
              <a:defRPr sz="2000"/>
            </a:pPr>
            <a:r>
              <a:rPr lang="en-GB" sz="2400" dirty="0"/>
              <a:t>Monitor temperature and pressure in real-time</a:t>
            </a:r>
          </a:p>
          <a:p>
            <a:pPr marL="0" indent="0">
              <a:buNone/>
              <a:defRPr sz="2000"/>
            </a:pP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Evaluation of effects of consolidation parameters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Improve inter-laminar bond strength (ILBS)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009C2-37CF-EF36-D7F0-F8C90BFF6A8E}"/>
              </a:ext>
            </a:extLst>
          </p:cNvPr>
          <p:cNvSpPr txBox="1">
            <a:spLocks/>
          </p:cNvSpPr>
          <p:nvPr/>
        </p:nvSpPr>
        <p:spPr>
          <a:xfrm>
            <a:off x="190500" y="217714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Research aims &amp;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7E995-01E5-F817-C5C7-10A5CBAC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0D4A5-65F9-2AAE-6E4E-9A84CCB4E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40D8-5804-0794-845A-E372969E8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9B34BC-9589-BA24-8005-7803F9094B3C}"/>
              </a:ext>
            </a:extLst>
          </p:cNvPr>
          <p:cNvSpPr txBox="1">
            <a:spLocks/>
          </p:cNvSpPr>
          <p:nvPr/>
        </p:nvSpPr>
        <p:spPr>
          <a:xfrm>
            <a:off x="376685" y="642938"/>
            <a:ext cx="10566932" cy="2882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• Sensors: K-type thermocouples &amp; 350 Ohm strain gauges</a:t>
            </a:r>
          </a:p>
          <a:p>
            <a:pPr marL="0" indent="0">
              <a:buNone/>
            </a:pPr>
            <a:r>
              <a:rPr lang="en-GB" sz="2400" dirty="0"/>
              <a:t>• Consolidation techniques: Dual roller, vacuum bag, post-heating.</a:t>
            </a:r>
          </a:p>
          <a:p>
            <a:pPr marL="0" indent="0">
              <a:buNone/>
            </a:pPr>
            <a:r>
              <a:rPr lang="en-GB" sz="2400" dirty="0"/>
              <a:t>• Dual roller and vacuum bag methods used.</a:t>
            </a:r>
          </a:p>
          <a:p>
            <a:pPr marL="0" indent="0">
              <a:buNone/>
            </a:pPr>
            <a:r>
              <a:rPr lang="en-GB" sz="2400" dirty="0"/>
              <a:t>• Post-treatment heating to reduce voids and improve strength.</a:t>
            </a:r>
          </a:p>
          <a:p>
            <a:pPr marL="0" indent="0">
              <a:buNone/>
            </a:pPr>
            <a:r>
              <a:rPr lang="en-GB" sz="2400" dirty="0"/>
              <a:t>• Parameters: Temperature (150°C, 200°C, 250°C), pressure, and time</a:t>
            </a:r>
          </a:p>
          <a:p>
            <a:pPr marL="0" indent="0">
              <a:buNone/>
            </a:pPr>
            <a:r>
              <a:rPr lang="en-GB" sz="2400" dirty="0"/>
              <a:t>• Data analysis: BBD model, PSO optimization, ANOVA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BD80C5-72B8-1AF1-DB4E-575D2135E9C8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Methodology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EED6E-8B11-2D5B-5868-BE6EF12E8EAF}"/>
              </a:ext>
            </a:extLst>
          </p:cNvPr>
          <p:cNvPicPr/>
          <p:nvPr/>
        </p:nvPicPr>
        <p:blipFill>
          <a:blip r:embed="rId2"/>
          <a:srcRect t="42636"/>
          <a:stretch/>
        </p:blipFill>
        <p:spPr>
          <a:xfrm>
            <a:off x="6324151" y="3278222"/>
            <a:ext cx="4230360" cy="2529192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2D632-91E1-2C83-A596-36ECEC45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3" y="3832770"/>
            <a:ext cx="4200525" cy="1666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DDB62-1855-F437-D91F-C6DA05A820A2}"/>
              </a:ext>
            </a:extLst>
          </p:cNvPr>
          <p:cNvSpPr txBox="1"/>
          <p:nvPr/>
        </p:nvSpPr>
        <p:spPr>
          <a:xfrm>
            <a:off x="1442936" y="5622748"/>
            <a:ext cx="264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Vacuum bag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6A87D-3A41-3EC5-1992-F6E55BFF8299}"/>
              </a:ext>
            </a:extLst>
          </p:cNvPr>
          <p:cNvSpPr txBox="1"/>
          <p:nvPr/>
        </p:nvSpPr>
        <p:spPr>
          <a:xfrm>
            <a:off x="6994187" y="5790954"/>
            <a:ext cx="247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Dual roller consolidation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7C406-01B3-3302-5B08-F218A2E5A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F6B92-ED16-EDA3-B753-63EB7E893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4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23B54-EB78-069F-13E7-C290F67F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2F8E7C-95C0-6652-9FB2-CA335C1A1EEE}"/>
              </a:ext>
            </a:extLst>
          </p:cNvPr>
          <p:cNvSpPr txBox="1">
            <a:spLocks/>
          </p:cNvSpPr>
          <p:nvPr/>
        </p:nvSpPr>
        <p:spPr>
          <a:xfrm>
            <a:off x="407068" y="946027"/>
            <a:ext cx="11377863" cy="2593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/>
            </a:pPr>
            <a:r>
              <a:rPr lang="en-GB" sz="2400" dirty="0"/>
              <a:t>Thermocouples &amp; strain gauges embedded in centre of laminate interface</a:t>
            </a:r>
          </a:p>
          <a:p>
            <a:r>
              <a:rPr lang="en-GB" sz="2400" dirty="0"/>
              <a:t>Kapton tape for thermal insulation</a:t>
            </a:r>
          </a:p>
          <a:p>
            <a:r>
              <a:rPr lang="en-GB" sz="2400" dirty="0"/>
              <a:t>Sensors monitored real-time pressure and temperature</a:t>
            </a:r>
          </a:p>
          <a:p>
            <a:r>
              <a:rPr lang="en-GB" sz="2400" dirty="0"/>
              <a:t>Influences on ILBS evaluated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A5472E-0619-30E5-FC9B-0312B4BF2081}"/>
              </a:ext>
            </a:extLst>
          </p:cNvPr>
          <p:cNvSpPr txBox="1">
            <a:spLocks/>
          </p:cNvSpPr>
          <p:nvPr/>
        </p:nvSpPr>
        <p:spPr>
          <a:xfrm>
            <a:off x="190500" y="142875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Sensor Embedment &amp; Monitoring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2B099-DAB4-F4B8-BA29-54AD3F3B6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89" y="3699548"/>
            <a:ext cx="4164932" cy="1964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5696A-18EB-CF04-57B5-86B126AE7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024" y="1340812"/>
            <a:ext cx="3639476" cy="1964977"/>
          </a:xfrm>
          <a:prstGeom prst="rect">
            <a:avLst/>
          </a:prstGeom>
        </p:spPr>
      </p:pic>
      <p:pic>
        <p:nvPicPr>
          <p:cNvPr id="9" name="Picture 8" descr="Several pieces of metal with wires&#10;&#10;AI-generated content may be incorrect.">
            <a:extLst>
              <a:ext uri="{FF2B5EF4-FFF2-40B4-BE49-F238E27FC236}">
                <a16:creationId xmlns:a16="http://schemas.microsoft.com/office/drawing/2014/main" id="{5B73910B-98A0-C375-B47C-A63BA4FB9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89221" y="2918629"/>
            <a:ext cx="2790740" cy="2744219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1BEFBD-520C-83F8-11E7-F3A53F49FC3C}"/>
              </a:ext>
            </a:extLst>
          </p:cNvPr>
          <p:cNvSpPr txBox="1"/>
          <p:nvPr/>
        </p:nvSpPr>
        <p:spPr>
          <a:xfrm>
            <a:off x="2149643" y="5727307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Embedded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0D06D-04BD-7D5B-13D9-2FBC2F85DDA3}"/>
              </a:ext>
            </a:extLst>
          </p:cNvPr>
          <p:cNvSpPr txBox="1"/>
          <p:nvPr/>
        </p:nvSpPr>
        <p:spPr>
          <a:xfrm>
            <a:off x="7159116" y="5727582"/>
            <a:ext cx="340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Sensor within the prepreg 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3542F8-E4D3-9AA7-4014-77BDB63C8AA2}"/>
              </a:ext>
            </a:extLst>
          </p:cNvPr>
          <p:cNvSpPr txBox="1"/>
          <p:nvPr/>
        </p:nvSpPr>
        <p:spPr>
          <a:xfrm>
            <a:off x="8779390" y="3267159"/>
            <a:ext cx="14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Sample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58BB3-000F-8664-DFE6-B2A0B4CDD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E5FC2E-8414-2690-26AA-6921F1252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A87BC-B1C9-DFBD-7809-F6C1C448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E7C0A-D142-0D46-8432-1129566B4165}"/>
              </a:ext>
            </a:extLst>
          </p:cNvPr>
          <p:cNvSpPr txBox="1">
            <a:spLocks/>
          </p:cNvSpPr>
          <p:nvPr/>
        </p:nvSpPr>
        <p:spPr>
          <a:xfrm>
            <a:off x="190500" y="1000125"/>
            <a:ext cx="11811000" cy="2946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Tensile Test (ISO 527-4): Measured strength, ductility, modulus</a:t>
            </a:r>
          </a:p>
          <a:p>
            <a:r>
              <a:rPr lang="en-GB" sz="2400" dirty="0"/>
              <a:t>T-Peel Test (ASTM 1876-01): Measured inter-laminar bond strength</a:t>
            </a:r>
          </a:p>
          <a:p>
            <a:r>
              <a:rPr lang="en-GB" sz="2400" dirty="0"/>
              <a:t>Instron 3382 with 100kN load cell</a:t>
            </a:r>
          </a:p>
          <a:p>
            <a:r>
              <a:rPr lang="en-GB" sz="2400" dirty="0"/>
              <a:t>18 tensile and 36 peel test samples</a:t>
            </a:r>
          </a:p>
          <a:p>
            <a:r>
              <a:rPr lang="en-GB" sz="2400" dirty="0"/>
              <a:t>Analysed with SEM and ImageJ software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A2FCED-D067-0DAA-0A7E-132FC697C5E3}"/>
              </a:ext>
            </a:extLst>
          </p:cNvPr>
          <p:cNvSpPr txBox="1">
            <a:spLocks/>
          </p:cNvSpPr>
          <p:nvPr/>
        </p:nvSpPr>
        <p:spPr>
          <a:xfrm>
            <a:off x="190500" y="275691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Mechanical testing</a:t>
            </a:r>
          </a:p>
        </p:txBody>
      </p:sp>
      <p:pic>
        <p:nvPicPr>
          <p:cNvPr id="5" name="Image83" descr="A machine with a white strip&#10;&#10;Description automatically generated with medium confidence">
            <a:extLst>
              <a:ext uri="{FF2B5EF4-FFF2-40B4-BE49-F238E27FC236}">
                <a16:creationId xmlns:a16="http://schemas.microsoft.com/office/drawing/2014/main" id="{C7523FE3-9C4A-6414-63C0-8DA32136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95086" y="3687679"/>
            <a:ext cx="1583488" cy="2069331"/>
          </a:xfrm>
          <a:prstGeom prst="rect">
            <a:avLst/>
          </a:prstGeom>
          <a:noFill/>
        </p:spPr>
      </p:pic>
      <p:pic>
        <p:nvPicPr>
          <p:cNvPr id="6" name="Image84" descr="Close-up of a machine with a tape&#10;&#10;Description automatically generated">
            <a:extLst>
              <a:ext uri="{FF2B5EF4-FFF2-40B4-BE49-F238E27FC236}">
                <a16:creationId xmlns:a16="http://schemas.microsoft.com/office/drawing/2014/main" id="{B78AD138-D35F-A1A5-69F6-799A1FDB1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08128" y="3645597"/>
            <a:ext cx="1833140" cy="215349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5C44A-18B8-E033-768C-0F81F7242510}"/>
              </a:ext>
            </a:extLst>
          </p:cNvPr>
          <p:cNvSpPr txBox="1"/>
          <p:nvPr/>
        </p:nvSpPr>
        <p:spPr>
          <a:xfrm>
            <a:off x="2460587" y="5836682"/>
            <a:ext cx="12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Tensile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2D957-8B44-55B1-9952-6EA196154377}"/>
              </a:ext>
            </a:extLst>
          </p:cNvPr>
          <p:cNvSpPr txBox="1"/>
          <p:nvPr/>
        </p:nvSpPr>
        <p:spPr>
          <a:xfrm>
            <a:off x="7134761" y="5836682"/>
            <a:ext cx="117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T-peel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0DEB9-A615-5108-7F17-25BE795AD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065E2-7492-C11E-59C4-65A03074B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4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78181-0E87-9C9C-3B1A-75A42974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826023-574D-196E-CFD2-8286D81BF07F}"/>
              </a:ext>
            </a:extLst>
          </p:cNvPr>
          <p:cNvSpPr txBox="1">
            <a:spLocks/>
          </p:cNvSpPr>
          <p:nvPr/>
        </p:nvSpPr>
        <p:spPr>
          <a:xfrm>
            <a:off x="190500" y="636002"/>
            <a:ext cx="11811000" cy="2978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Sensor data captured thermal and pressure profiles.</a:t>
            </a:r>
          </a:p>
          <a:p>
            <a:r>
              <a:rPr lang="en-GB" sz="2400" dirty="0"/>
              <a:t>Best consolidation at 200°C: Optimal melt flow and bond for balance between bonding and degradation.</a:t>
            </a:r>
          </a:p>
          <a:p>
            <a:r>
              <a:rPr lang="en-GB" sz="2400" dirty="0"/>
              <a:t>150°C: Poor bonding, voids</a:t>
            </a:r>
          </a:p>
          <a:p>
            <a:r>
              <a:rPr lang="en-GB" sz="2400" dirty="0"/>
              <a:t>250°C: Matrix degradation observed</a:t>
            </a:r>
          </a:p>
          <a:p>
            <a:r>
              <a:rPr lang="en-GB" sz="2400" dirty="0"/>
              <a:t>Post-treatment improved tensile strength by 9.52% and ILBS by up to 74.27%</a:t>
            </a:r>
          </a:p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5F2497-F154-20FD-13A4-5EC84F16D2F7}"/>
              </a:ext>
            </a:extLst>
          </p:cNvPr>
          <p:cNvSpPr txBox="1">
            <a:spLocks/>
          </p:cNvSpPr>
          <p:nvPr/>
        </p:nvSpPr>
        <p:spPr>
          <a:xfrm>
            <a:off x="190500" y="0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Discussion - Consolidation findings</a:t>
            </a:r>
          </a:p>
        </p:txBody>
      </p:sp>
      <p:pic>
        <p:nvPicPr>
          <p:cNvPr id="5" name="Image85" descr="A graph with lines and lines on a black background&#10;&#10;AI-generated content may be incorrect.">
            <a:extLst>
              <a:ext uri="{FF2B5EF4-FFF2-40B4-BE49-F238E27FC236}">
                <a16:creationId xmlns:a16="http://schemas.microsoft.com/office/drawing/2014/main" id="{E5F58707-9BB8-34E9-5FED-ADC907E35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1075" y="3284623"/>
            <a:ext cx="4283242" cy="2764130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399C5D-6F59-1AE2-04A7-CFC344B9B71B}"/>
              </a:ext>
            </a:extLst>
          </p:cNvPr>
          <p:cNvCxnSpPr>
            <a:cxnSpLocks/>
          </p:cNvCxnSpPr>
          <p:nvPr/>
        </p:nvCxnSpPr>
        <p:spPr>
          <a:xfrm>
            <a:off x="3943350" y="3994484"/>
            <a:ext cx="2040355" cy="0"/>
          </a:xfrm>
          <a:prstGeom prst="straightConnector1">
            <a:avLst/>
          </a:prstGeom>
          <a:noFill/>
          <a:ln w="28440">
            <a:solidFill>
              <a:srgbClr val="FF0000"/>
            </a:solidFill>
            <a:prstDash val="dash"/>
            <a:miter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pic>
        <p:nvPicPr>
          <p:cNvPr id="9" name="Image86" descr="A graph on a screen&#10;&#10;AI-generated content may be incorrect.">
            <a:extLst>
              <a:ext uri="{FF2B5EF4-FFF2-40B4-BE49-F238E27FC236}">
                <a16:creationId xmlns:a16="http://schemas.microsoft.com/office/drawing/2014/main" id="{799C2005-AD7A-0B19-0A4F-963E39117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83705" y="3627209"/>
            <a:ext cx="3643929" cy="242154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B5AD5-107E-FA1A-D227-EF6CACFF0EF9}"/>
              </a:ext>
            </a:extLst>
          </p:cNvPr>
          <p:cNvSpPr txBox="1"/>
          <p:nvPr/>
        </p:nvSpPr>
        <p:spPr>
          <a:xfrm>
            <a:off x="4150021" y="6013306"/>
            <a:ext cx="3775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Temperature distribution for both 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2E49E-A95F-DCF9-0F13-75DFA06B8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50B7EE-1F5E-A077-FC3C-72E51F452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5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A14F8-803B-FAF6-0B01-9E53172A2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89713-4EEA-667B-16DB-712A6C6A14BD}"/>
              </a:ext>
            </a:extLst>
          </p:cNvPr>
          <p:cNvSpPr txBox="1">
            <a:spLocks/>
          </p:cNvSpPr>
          <p:nvPr/>
        </p:nvSpPr>
        <p:spPr>
          <a:xfrm>
            <a:off x="190500" y="1000125"/>
            <a:ext cx="11811000" cy="2657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SEM and Image J used for void quantification</a:t>
            </a:r>
          </a:p>
          <a:p>
            <a:r>
              <a:rPr lang="en-GB" sz="2400" dirty="0"/>
              <a:t>Void content for 200°C consolidation reduced by 60% with post-heating</a:t>
            </a:r>
          </a:p>
          <a:p>
            <a:r>
              <a:rPr lang="en-GB" sz="2400" dirty="0"/>
              <a:t>Dual roller at 150°C had highest voids</a:t>
            </a:r>
          </a:p>
          <a:p>
            <a:r>
              <a:rPr lang="en-GB" sz="2400" dirty="0"/>
              <a:t>250°C risk of matrix degradation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E0D5A4-EF3D-BF67-B01F-B1E205EFA673}"/>
              </a:ext>
            </a:extLst>
          </p:cNvPr>
          <p:cNvSpPr txBox="1">
            <a:spLocks/>
          </p:cNvSpPr>
          <p:nvPr/>
        </p:nvSpPr>
        <p:spPr>
          <a:xfrm>
            <a:off x="190500" y="142875"/>
            <a:ext cx="11811000" cy="64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/>
              <a:t>Void Analysis</a:t>
            </a:r>
          </a:p>
        </p:txBody>
      </p:sp>
      <p:pic>
        <p:nvPicPr>
          <p:cNvPr id="5" name="Image89" descr="A close-up of a microscope&#10;&#10;Description automatically generated">
            <a:extLst>
              <a:ext uri="{FF2B5EF4-FFF2-40B4-BE49-F238E27FC236}">
                <a16:creationId xmlns:a16="http://schemas.microsoft.com/office/drawing/2014/main" id="{F7A8A0F2-9526-51E1-854F-9DCB6319D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91"/>
          <a:stretch>
            <a:fillRect/>
          </a:stretch>
        </p:blipFill>
        <p:spPr bwMode="auto">
          <a:xfrm>
            <a:off x="190500" y="2971800"/>
            <a:ext cx="5276850" cy="2124075"/>
          </a:xfrm>
          <a:prstGeom prst="rect">
            <a:avLst/>
          </a:prstGeom>
          <a:noFill/>
        </p:spPr>
      </p:pic>
      <p:pic>
        <p:nvPicPr>
          <p:cNvPr id="6" name="Image94" descr="A graph of different temperature levels&#10;&#10;AI-generated content may be incorrect.">
            <a:extLst>
              <a:ext uri="{FF2B5EF4-FFF2-40B4-BE49-F238E27FC236}">
                <a16:creationId xmlns:a16="http://schemas.microsoft.com/office/drawing/2014/main" id="{86432BC9-324E-C9B1-71F3-57EF5A08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57850" y="2400300"/>
            <a:ext cx="5941695" cy="290702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025A09-AE5B-A460-967D-DD4AA7440931}"/>
              </a:ext>
            </a:extLst>
          </p:cNvPr>
          <p:cNvSpPr txBox="1"/>
          <p:nvPr/>
        </p:nvSpPr>
        <p:spPr>
          <a:xfrm>
            <a:off x="767185" y="5519321"/>
            <a:ext cx="10205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Void analysis through SEM                                          </a:t>
            </a:r>
            <a:r>
              <a:rPr lang="en-GB" sz="1600" dirty="0"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n-GB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oid content for the consolidated samples</a:t>
            </a:r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867A4-0FF3-3BE1-AC2A-8F98DE2C5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7" y="94632"/>
            <a:ext cx="1947008" cy="514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1A967-3BD4-2146-3546-D0001CEAF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093" y="56768"/>
            <a:ext cx="1269720" cy="5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66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70066-E339-403A-A07C-C5D6CA5DD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B3B905-CB06-42ED-917E-65A386393ABC}">
  <ds:schemaRefs>
    <ds:schemaRef ds:uri="http://schemas.microsoft.com/office/2006/metadata/properties"/>
    <ds:schemaRef ds:uri="http://schemas.microsoft.com/office/infopath/2007/PartnerControls"/>
    <ds:schemaRef ds:uri="7604e031-f840-4ad5-97d2-0b99280ee730"/>
    <ds:schemaRef ds:uri="c4b40482-04a4-480f-b826-6548c4a2bcf1"/>
  </ds:schemaRefs>
</ds:datastoreItem>
</file>

<file path=customXml/itemProps3.xml><?xml version="1.0" encoding="utf-8"?>
<ds:datastoreItem xmlns:ds="http://schemas.openxmlformats.org/officeDocument/2006/customXml" ds:itemID="{92E7EF1C-07A1-4D48-B6C1-3DF3598B3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837</Words>
  <Application>Microsoft Office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DengXian</vt:lpstr>
      <vt:lpstr>Aptos</vt:lpstr>
      <vt:lpstr>Arial</vt:lpstr>
      <vt:lpstr>Calibri</vt:lpstr>
      <vt:lpstr>Calibri Light</vt:lpstr>
      <vt:lpstr>Cambria Math</vt:lpstr>
      <vt:lpstr>Segoe UI</vt:lpstr>
      <vt:lpstr>Verdana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Bubb</dc:creator>
  <cp:lastModifiedBy>Shoaib Kiyani</cp:lastModifiedBy>
  <cp:revision>25</cp:revision>
  <dcterms:created xsi:type="dcterms:W3CDTF">2020-10-02T10:29:52Z</dcterms:created>
  <dcterms:modified xsi:type="dcterms:W3CDTF">2025-10-13T17:15:43Z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MediaServiceImageTags">
    <vt:lpwstr/>
  </property>
</Properties>
</file>