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952" r:id="rId5"/>
  </p:sldMasterIdLst>
  <p:sldIdLst>
    <p:sldId id="258" r:id="rId6"/>
    <p:sldId id="260" r:id="rId7"/>
    <p:sldId id="259" r:id="rId8"/>
    <p:sldId id="264" r:id="rId9"/>
    <p:sldId id="261" r:id="rId10"/>
    <p:sldId id="262" r:id="rId11"/>
    <p:sldId id="265" r:id="rId12"/>
    <p:sldId id="263" r:id="rId13"/>
    <p:sldId id="273" r:id="rId14"/>
    <p:sldId id="267" r:id="rId15"/>
    <p:sldId id="266" r:id="rId16"/>
    <p:sldId id="268" r:id="rId17"/>
    <p:sldId id="269" r:id="rId18"/>
    <p:sldId id="270" r:id="rId19"/>
    <p:sldId id="271" r:id="rId20"/>
    <p:sldId id="272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9E2F"/>
    <a:srgbClr val="B31C82"/>
    <a:srgbClr val="D86018"/>
    <a:srgbClr val="0098D6"/>
    <a:srgbClr val="50534A"/>
    <a:srgbClr val="006881"/>
    <a:srgbClr val="009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20BA9C-7F57-3746-B8F0-91A3032071AA}" v="15" dt="2025-09-17T08:36:52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0"/>
    <p:restoredTop sz="95872" autoAdjust="0"/>
  </p:normalViewPr>
  <p:slideViewPr>
    <p:cSldViewPr snapToGrid="0" snapToObjects="1">
      <p:cViewPr varScale="1">
        <p:scale>
          <a:sx n="106" d="100"/>
          <a:sy n="106" d="100"/>
        </p:scale>
        <p:origin x="8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D6CC7D-01F1-CC41-B14E-3FE5076233D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4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D6CC7D-01F1-CC41-B14E-3FE5076233D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6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D6CC7D-01F1-CC41-B14E-3FE5076233D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0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D6CC7D-01F1-CC41-B14E-3FE5076233D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1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D6CC7D-01F1-CC41-B14E-3FE5076233D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2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10/13/2025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" y="-794"/>
            <a:ext cx="12191998" cy="685799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924" r:id="rId3"/>
    <p:sldLayoutId id="214748392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68A19-9BA8-534C-82BD-B443F75C438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1" y="-794"/>
            <a:ext cx="12191998" cy="6857999"/>
          </a:xfrm>
          <a:prstGeom prst="rect">
            <a:avLst/>
          </a:prstGeom>
        </p:spPr>
      </p:pic>
      <p:pic>
        <p:nvPicPr>
          <p:cNvPr id="8" name="Picture 7" descr="A black and blue text&#10;&#10;AI-generated content may be incorrect.">
            <a:extLst>
              <a:ext uri="{FF2B5EF4-FFF2-40B4-BE49-F238E27FC236}">
                <a16:creationId xmlns:a16="http://schemas.microsoft.com/office/drawing/2014/main" id="{0C5C930D-5F2E-960A-E408-988F82151AE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928146" y="5972130"/>
            <a:ext cx="1844255" cy="76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eigen.co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3052" y="1646045"/>
            <a:ext cx="8443862" cy="76320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aseline="0" dirty="0">
                <a:solidFill>
                  <a:srgbClr val="B31C82"/>
                </a:solidFill>
              </a:rPr>
              <a:t>Enhancing Process Safety with Graph-RAG Based Decision Support AI chatbot</a:t>
            </a:r>
          </a:p>
        </p:txBody>
      </p:sp>
      <p:pic>
        <p:nvPicPr>
          <p:cNvPr id="5" name="Picture 4" descr="A black and blue text&#10;&#10;AI-generated content may be incorrect.">
            <a:extLst>
              <a:ext uri="{FF2B5EF4-FFF2-40B4-BE49-F238E27FC236}">
                <a16:creationId xmlns:a16="http://schemas.microsoft.com/office/drawing/2014/main" id="{36B47C82-C2FD-587A-57C2-5C6728F3A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1694" y="4745018"/>
            <a:ext cx="2987254" cy="124468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D2184BA-A6C6-C382-5681-590E475B6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79" y="4206591"/>
            <a:ext cx="1784721" cy="171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C140774-A734-2033-96B8-1ED5FB863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96" y="4077550"/>
            <a:ext cx="1918990" cy="184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61BC7F-9618-6783-346F-238E3076DC54}"/>
              </a:ext>
            </a:extLst>
          </p:cNvPr>
          <p:cNvSpPr txBox="1"/>
          <p:nvPr/>
        </p:nvSpPr>
        <p:spPr>
          <a:xfrm>
            <a:off x="613052" y="5921829"/>
            <a:ext cx="1796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Ian Baker</a:t>
            </a:r>
          </a:p>
          <a:p>
            <a:pPr algn="ctr"/>
            <a:r>
              <a:rPr lang="en-GB" sz="1400" dirty="0"/>
              <a:t>AI R&amp;D and developer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3161F6-6EF2-DDA1-3056-1B14B32072A0}"/>
              </a:ext>
            </a:extLst>
          </p:cNvPr>
          <p:cNvSpPr txBox="1"/>
          <p:nvPr/>
        </p:nvSpPr>
        <p:spPr>
          <a:xfrm>
            <a:off x="3023411" y="5921829"/>
            <a:ext cx="175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Joel Chacon</a:t>
            </a:r>
          </a:p>
          <a:p>
            <a:pPr algn="ctr"/>
            <a:r>
              <a:rPr lang="en-GB" sz="1400" dirty="0"/>
              <a:t>Safety AI bot Concept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DF499-1F52-3F65-5833-B2E26F05AFE6}"/>
              </a:ext>
            </a:extLst>
          </p:cNvPr>
          <p:cNvSpPr txBox="1"/>
          <p:nvPr/>
        </p:nvSpPr>
        <p:spPr>
          <a:xfrm>
            <a:off x="9601200" y="6183439"/>
            <a:ext cx="1586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October 20205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CB21D3-FB05-CB99-4FBF-0E816119B930}"/>
              </a:ext>
            </a:extLst>
          </p:cNvPr>
          <p:cNvSpPr txBox="1"/>
          <p:nvPr/>
        </p:nvSpPr>
        <p:spPr>
          <a:xfrm>
            <a:off x="665438" y="2884634"/>
            <a:ext cx="7825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 Digital Companion for Safety-Critical Environments</a:t>
            </a:r>
          </a:p>
        </p:txBody>
      </p:sp>
    </p:spTree>
    <p:extLst>
      <p:ext uri="{BB962C8B-B14F-4D97-AF65-F5344CB8AC3E}">
        <p14:creationId xmlns:p14="http://schemas.microsoft.com/office/powerpoint/2010/main" val="409072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BB543-E0A0-8F8B-3DD4-7EF8192B9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DD7368-41AF-D43A-BD54-F713099B8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n-GB" dirty="0"/>
              <a:t>What worked well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8253AB-7A88-D412-5CC2-B62A58D003E9}"/>
              </a:ext>
            </a:extLst>
          </p:cNvPr>
          <p:cNvSpPr txBox="1"/>
          <p:nvPr/>
        </p:nvSpPr>
        <p:spPr>
          <a:xfrm>
            <a:off x="838200" y="1238260"/>
            <a:ext cx="9501224" cy="433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GB" sz="2000" dirty="0">
                <a:solidFill>
                  <a:srgbClr val="509E2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“List the areas with score, status, impaired dates, sources and work orders”</a:t>
            </a: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7A5EA2C-C7E7-1E3E-F12D-C7362D407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158" y="1830171"/>
            <a:ext cx="9143683" cy="378956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7C7F4DA-4806-DF69-0199-A9F8837163F7}"/>
              </a:ext>
            </a:extLst>
          </p:cNvPr>
          <p:cNvSpPr/>
          <p:nvPr/>
        </p:nvSpPr>
        <p:spPr>
          <a:xfrm>
            <a:off x="5305925" y="2438401"/>
            <a:ext cx="1225503" cy="326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1970DE-3620-5419-7F8E-1CBCE10ACFBB}"/>
              </a:ext>
            </a:extLst>
          </p:cNvPr>
          <p:cNvSpPr/>
          <p:nvPr/>
        </p:nvSpPr>
        <p:spPr>
          <a:xfrm>
            <a:off x="2242457" y="2024743"/>
            <a:ext cx="794657" cy="33745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137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2B8284-B451-4943-1027-76A5A22BD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What worked well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915C1-9C03-DF31-37C3-57EFD6AB8BBC}"/>
              </a:ext>
            </a:extLst>
          </p:cNvPr>
          <p:cNvSpPr txBox="1"/>
          <p:nvPr/>
        </p:nvSpPr>
        <p:spPr>
          <a:xfrm>
            <a:off x="738510" y="1578429"/>
            <a:ext cx="4682533" cy="4208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400" dirty="0">
                <a:solidFill>
                  <a:srgbClr val="509E2F"/>
                </a:solidFill>
                <a:effectLst/>
              </a:rPr>
              <a:t>“G</a:t>
            </a:r>
            <a:r>
              <a:rPr lang="en-US" sz="2400" dirty="0">
                <a:solidFill>
                  <a:srgbClr val="509E2F"/>
                </a:solidFill>
              </a:rPr>
              <a:t>ive me a work plan for the next three days to make the plant as safe as possible </a:t>
            </a:r>
            <a:r>
              <a:rPr lang="en-US" sz="2400" dirty="0">
                <a:solidFill>
                  <a:srgbClr val="509E2F"/>
                </a:solidFill>
                <a:effectLst/>
              </a:rPr>
              <a:t>”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This response correctly identifies the most important work orders to complete to reduce the overall risk profile of the plant.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This information is </a:t>
            </a:r>
            <a:r>
              <a:rPr lang="en-GB" b="1" dirty="0"/>
              <a:t>not immediately obvious </a:t>
            </a:r>
            <a:r>
              <a:rPr lang="en-GB" dirty="0"/>
              <a:t>just looking at the list of pending work orders.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The Chatbot has correctly analysed the data to determine which work orders have the most impact on the plant.</a:t>
            </a:r>
            <a:r>
              <a:rPr lang="en-GB" sz="2400" dirty="0"/>
              <a:t> </a:t>
            </a:r>
            <a:endParaRPr lang="en-US" sz="2400" dirty="0">
              <a:solidFill>
                <a:srgbClr val="509E2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244177-D28F-6B8A-FDB5-8EF92C79D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422" y="466056"/>
            <a:ext cx="5932757" cy="53211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661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853505-5959-BC1B-EA80-B7A6F0773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worked well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49DF66-1740-B6A6-61AD-3E8DCBCDE5BE}"/>
              </a:ext>
            </a:extLst>
          </p:cNvPr>
          <p:cNvSpPr txBox="1"/>
          <p:nvPr/>
        </p:nvSpPr>
        <p:spPr>
          <a:xfrm>
            <a:off x="947057" y="1521288"/>
            <a:ext cx="3252824" cy="1587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GB" sz="2000" dirty="0">
                <a:solidFill>
                  <a:srgbClr val="509E2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“What are the recommended actions for the failed tests for the maintainable items”</a:t>
            </a: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BDD1EEC-2704-5372-14F3-E79A8ABFA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362" y="480785"/>
            <a:ext cx="6260875" cy="52563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94FC1C5-B5DF-CD0A-BB11-BE01028F1FE7}"/>
              </a:ext>
            </a:extLst>
          </p:cNvPr>
          <p:cNvSpPr/>
          <p:nvPr/>
        </p:nvSpPr>
        <p:spPr>
          <a:xfrm>
            <a:off x="5383362" y="5029200"/>
            <a:ext cx="5970438" cy="85424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03528B75-32E8-835C-0839-3602042668A8}"/>
              </a:ext>
            </a:extLst>
          </p:cNvPr>
          <p:cNvSpPr/>
          <p:nvPr/>
        </p:nvSpPr>
        <p:spPr>
          <a:xfrm>
            <a:off x="2779295" y="4547937"/>
            <a:ext cx="1636294" cy="685800"/>
          </a:xfrm>
          <a:prstGeom prst="wedgeRoundRectCallout">
            <a:avLst>
              <a:gd name="adj1" fmla="val 105568"/>
              <a:gd name="adj2" fmla="val 83135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Unsolicited general advice</a:t>
            </a:r>
          </a:p>
        </p:txBody>
      </p:sp>
    </p:spTree>
    <p:extLst>
      <p:ext uri="{BB962C8B-B14F-4D97-AF65-F5344CB8AC3E}">
        <p14:creationId xmlns:p14="http://schemas.microsoft.com/office/powerpoint/2010/main" val="3197278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47CF2-C648-1A4F-8B6F-C0FA69725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4CFE19-CADF-E995-C3A4-7D71F5C91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Failure examples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52E6A5-2DB4-3BFD-A87A-8458D8438BC2}"/>
              </a:ext>
            </a:extLst>
          </p:cNvPr>
          <p:cNvSpPr txBox="1"/>
          <p:nvPr/>
        </p:nvSpPr>
        <p:spPr>
          <a:xfrm>
            <a:off x="1077685" y="1690688"/>
            <a:ext cx="3252824" cy="1587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GB" sz="20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“What are the recommended actions for the failed tests for the maintainable items”</a:t>
            </a: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3CFC620-D3A5-7815-C213-0735C296A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789" y="1255726"/>
            <a:ext cx="6651787" cy="434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31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A4FF0-3252-5B73-ED4F-0705CD9D6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65914" cy="1211757"/>
          </a:xfrm>
        </p:spPr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69D5B-B4EA-78F6-5900-5279EC6F5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840" y="1576882"/>
            <a:ext cx="6116053" cy="4351338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The AI component was unaware of data structures: Only received the result of the RAG queries</a:t>
            </a:r>
          </a:p>
          <a:p>
            <a:r>
              <a:rPr lang="en-GB" sz="2400" dirty="0"/>
              <a:t>A generic approach: Does not depend on Data Schemas: The AI component can remain data structure-agnostic</a:t>
            </a:r>
          </a:p>
          <a:p>
            <a:r>
              <a:rPr lang="en-GB" sz="2400" dirty="0"/>
              <a:t>The Chatbot found it difficult to sort numerical data, so </a:t>
            </a:r>
            <a:r>
              <a:rPr lang="en-GB" sz="2400" dirty="0">
                <a:solidFill>
                  <a:srgbClr val="B31C82"/>
                </a:solidFill>
              </a:rPr>
              <a:t>data was pre-sorted </a:t>
            </a:r>
            <a:r>
              <a:rPr lang="en-GB" sz="2400" dirty="0"/>
              <a:t>by the backend RAG queries</a:t>
            </a:r>
          </a:p>
          <a:p>
            <a:r>
              <a:rPr lang="en-GB" sz="2400" dirty="0"/>
              <a:t>Hallucinations: When the answer is not available in the given data, </a:t>
            </a:r>
            <a:r>
              <a:rPr lang="en-GB" sz="2400" i="1" dirty="0">
                <a:solidFill>
                  <a:srgbClr val="B31C82"/>
                </a:solidFill>
              </a:rPr>
              <a:t>AI makes up an answer!</a:t>
            </a:r>
          </a:p>
          <a:p>
            <a:r>
              <a:rPr lang="en-GB" sz="2400" dirty="0"/>
              <a:t>Inconsistent results. Same request </a:t>
            </a:r>
            <a:r>
              <a:rPr lang="en-GB" sz="2400" dirty="0">
                <a:sym typeface="Wingdings" pitchFamily="2" charset="2"/>
              </a:rPr>
              <a:t> Multiple responses, sometimes </a:t>
            </a:r>
            <a:r>
              <a:rPr lang="en-GB" sz="2400" dirty="0">
                <a:solidFill>
                  <a:srgbClr val="B31C82"/>
                </a:solidFill>
                <a:sym typeface="Wingdings" pitchFamily="2" charset="2"/>
              </a:rPr>
              <a:t>cosmetic, </a:t>
            </a:r>
            <a:r>
              <a:rPr lang="en-GB" sz="2400" i="1" dirty="0">
                <a:solidFill>
                  <a:srgbClr val="B31C82"/>
                </a:solidFill>
                <a:sym typeface="Wingdings" pitchFamily="2" charset="2"/>
              </a:rPr>
              <a:t>but some not!</a:t>
            </a:r>
            <a:endParaRPr lang="en-GB" sz="2400" i="1" dirty="0">
              <a:solidFill>
                <a:srgbClr val="B31C82"/>
              </a:solidFill>
            </a:endParaRPr>
          </a:p>
        </p:txBody>
      </p:sp>
      <p:pic>
        <p:nvPicPr>
          <p:cNvPr id="4" name="Picture 3" descr="A screenshot of a data sheet&#10;&#10;AI-generated content may be incorrect.">
            <a:extLst>
              <a:ext uri="{FF2B5EF4-FFF2-40B4-BE49-F238E27FC236}">
                <a16:creationId xmlns:a16="http://schemas.microsoft.com/office/drawing/2014/main" id="{B6FC210E-3E41-EB7A-B11C-B4033B734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972" y="365125"/>
            <a:ext cx="4150827" cy="544928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2039110-904A-5F79-D618-8F0CC7F41B9A}"/>
              </a:ext>
            </a:extLst>
          </p:cNvPr>
          <p:cNvSpPr/>
          <p:nvPr/>
        </p:nvSpPr>
        <p:spPr>
          <a:xfrm>
            <a:off x="6954253" y="1690688"/>
            <a:ext cx="1591033" cy="10960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826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6D82-3DA5-1C19-ADBE-1DE841137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D07C2-777C-32BF-DC4A-0B5A0C8A4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project demonstrates the potential of Graph-RAG AI technology </a:t>
            </a:r>
            <a:r>
              <a:rPr lang="en-GB" dirty="0">
                <a:solidFill>
                  <a:srgbClr val="B31C82"/>
                </a:solidFill>
              </a:rPr>
              <a:t>to support decision-making </a:t>
            </a:r>
            <a:r>
              <a:rPr lang="en-GB" dirty="0"/>
              <a:t>in complex, safety-critical environments.</a:t>
            </a:r>
          </a:p>
          <a:p>
            <a:r>
              <a:rPr lang="en-GB" dirty="0"/>
              <a:t>The system is able to </a:t>
            </a:r>
            <a:r>
              <a:rPr lang="en-GB" dirty="0">
                <a:solidFill>
                  <a:srgbClr val="B31C82"/>
                </a:solidFill>
              </a:rPr>
              <a:t>answer operationally relevant questions </a:t>
            </a:r>
            <a:r>
              <a:rPr lang="en-GB" dirty="0"/>
              <a:t>that would otherwise require considerable manual effort.</a:t>
            </a:r>
          </a:p>
          <a:p>
            <a:r>
              <a:rPr lang="en-GB" dirty="0"/>
              <a:t>The chatbot is capable of </a:t>
            </a:r>
            <a:r>
              <a:rPr lang="en-GB" dirty="0">
                <a:solidFill>
                  <a:srgbClr val="B31C82"/>
                </a:solidFill>
              </a:rPr>
              <a:t>combining heterogeneous datasets</a:t>
            </a:r>
            <a:r>
              <a:rPr lang="en-GB" dirty="0"/>
              <a:t>, reasoning across them, and presenting useful insights, particularly in relation to barrier status and work order prioritisation.</a:t>
            </a:r>
          </a:p>
          <a:p>
            <a:r>
              <a:rPr lang="en-GB" dirty="0"/>
              <a:t>However, some </a:t>
            </a:r>
            <a:r>
              <a:rPr lang="en-GB" dirty="0">
                <a:solidFill>
                  <a:srgbClr val="B31C82"/>
                </a:solidFill>
              </a:rPr>
              <a:t>limitations remain </a:t>
            </a:r>
            <a:r>
              <a:rPr lang="en-GB" dirty="0"/>
              <a:t>subject to further research.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460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ACB3E-9B5E-84A4-DD29-9087BDF3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So, what are the use cases?</a:t>
            </a:r>
          </a:p>
        </p:txBody>
      </p:sp>
      <p:pic>
        <p:nvPicPr>
          <p:cNvPr id="6" name="Picture 2" descr="Smart Helmet Technology ...">
            <a:extLst>
              <a:ext uri="{FF2B5EF4-FFF2-40B4-BE49-F238E27FC236}">
                <a16:creationId xmlns:a16="http://schemas.microsoft.com/office/drawing/2014/main" id="{158E6544-3C5F-D8AA-0E0C-FEA4E62B8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71" y="1991482"/>
            <a:ext cx="4655496" cy="260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06E3E3-D08F-E9DD-BD3A-CC85555189FD}"/>
              </a:ext>
            </a:extLst>
          </p:cNvPr>
          <p:cNvSpPr txBox="1"/>
          <p:nvPr/>
        </p:nvSpPr>
        <p:spPr>
          <a:xfrm>
            <a:off x="972049" y="4728876"/>
            <a:ext cx="4739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B31C82"/>
                </a:solidFill>
              </a:rPr>
              <a:t>Hands-free speech queries to support operations in the field.</a:t>
            </a:r>
          </a:p>
        </p:txBody>
      </p:sp>
      <p:pic>
        <p:nvPicPr>
          <p:cNvPr id="3074" name="Picture 2" descr="Premium Photo | Person organizing tasks on a planner surrounded by a ...">
            <a:extLst>
              <a:ext uri="{FF2B5EF4-FFF2-40B4-BE49-F238E27FC236}">
                <a16:creationId xmlns:a16="http://schemas.microsoft.com/office/drawing/2014/main" id="{78B298C1-C66A-69D5-EE51-21B5880F0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087" y="1991482"/>
            <a:ext cx="4695713" cy="262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FF12BE-9613-728E-6148-8BA676FB04E0}"/>
              </a:ext>
            </a:extLst>
          </p:cNvPr>
          <p:cNvSpPr txBox="1"/>
          <p:nvPr/>
        </p:nvSpPr>
        <p:spPr>
          <a:xfrm>
            <a:off x="6557210" y="4770756"/>
            <a:ext cx="4065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509E2F"/>
                </a:solidFill>
              </a:rPr>
              <a:t>Industrial Maintenance Planer Agent.</a:t>
            </a:r>
          </a:p>
        </p:txBody>
      </p:sp>
    </p:spTree>
    <p:extLst>
      <p:ext uri="{BB962C8B-B14F-4D97-AF65-F5344CB8AC3E}">
        <p14:creationId xmlns:p14="http://schemas.microsoft.com/office/powerpoint/2010/main" val="2987673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516AB5-EBFC-E9BB-50C0-C8B0174E0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B8D3F-7F07-03B8-303E-83F804A77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1470" y="4515881"/>
            <a:ext cx="10408680" cy="846952"/>
          </a:xfrm>
        </p:spPr>
        <p:txBody>
          <a:bodyPr>
            <a:normAutofit/>
          </a:bodyPr>
          <a:lstStyle/>
          <a:p>
            <a:r>
              <a:rPr lang="en-GB" sz="2800" dirty="0"/>
              <a:t>For any further queries, email us at </a:t>
            </a:r>
            <a:r>
              <a:rPr lang="en-GB" sz="2800" dirty="0">
                <a:hlinkClick r:id="rId2"/>
              </a:rPr>
              <a:t>info@eigen.co</a:t>
            </a: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82895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AD472-55D0-319F-10DA-0BC5B7BE2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This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48E6B-52F1-6A4D-2651-196A5373C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42597"/>
            <a:ext cx="5895474" cy="3617232"/>
          </a:xfrm>
        </p:spPr>
        <p:txBody>
          <a:bodyPr>
            <a:normAutofit/>
          </a:bodyPr>
          <a:lstStyle/>
          <a:p>
            <a:pPr lvl="0"/>
            <a:r>
              <a:rPr lang="en-GB" sz="2000" dirty="0"/>
              <a:t>High-hazard industries rely on effective </a:t>
            </a:r>
            <a:r>
              <a:rPr lang="en-GB" sz="2000" b="1" dirty="0"/>
              <a:t>safety barriers</a:t>
            </a:r>
            <a:r>
              <a:rPr lang="en-GB" sz="2000" dirty="0"/>
              <a:t> (technical, procedural, organisational)</a:t>
            </a:r>
          </a:p>
          <a:p>
            <a:r>
              <a:rPr lang="en-GB" sz="2000" dirty="0"/>
              <a:t>Process safety decisions often require </a:t>
            </a:r>
            <a:r>
              <a:rPr lang="en-GB" sz="2000" b="1" dirty="0"/>
              <a:t>fragmented data collation</a:t>
            </a:r>
          </a:p>
          <a:p>
            <a:pPr lvl="1"/>
            <a:r>
              <a:rPr lang="en-GB" sz="1800" dirty="0"/>
              <a:t>Temporary measures</a:t>
            </a:r>
          </a:p>
          <a:p>
            <a:pPr lvl="1"/>
            <a:r>
              <a:rPr lang="en-GB" sz="1800" dirty="0"/>
              <a:t>Work orders</a:t>
            </a:r>
          </a:p>
          <a:p>
            <a:pPr lvl="1"/>
            <a:r>
              <a:rPr lang="en-GB" sz="1800" dirty="0"/>
              <a:t>Failure mode analysis</a:t>
            </a:r>
          </a:p>
          <a:p>
            <a:pPr lvl="1"/>
            <a:r>
              <a:rPr lang="en-GB" sz="1800" dirty="0"/>
              <a:t>Safety observations</a:t>
            </a:r>
          </a:p>
          <a:p>
            <a:pPr lvl="0"/>
            <a:r>
              <a:rPr lang="en-GB" sz="2000" dirty="0"/>
              <a:t>Manual Data integration = </a:t>
            </a:r>
            <a:r>
              <a:rPr lang="en-GB" sz="2000" b="1" dirty="0"/>
              <a:t>slow, error-prone, risk of oversight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966875-D5C9-B729-71A1-D00194D82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674" y="1542597"/>
            <a:ext cx="5131469" cy="34209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331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067450-2E26-B241-8005-7CD503DEA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The Challenge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AD969-76AD-F4FC-54ED-94C01D990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91404"/>
          </a:xfrm>
        </p:spPr>
        <p:txBody>
          <a:bodyPr>
            <a:normAutofit/>
          </a:bodyPr>
          <a:lstStyle/>
          <a:p>
            <a:pPr lvl="0"/>
            <a:r>
              <a:rPr lang="en-GB" sz="2400" dirty="0"/>
              <a:t>Engineers must answer:</a:t>
            </a:r>
          </a:p>
          <a:p>
            <a:pPr lvl="1"/>
            <a:r>
              <a:rPr lang="en-GB" dirty="0"/>
              <a:t>Which barriers are degraded?</a:t>
            </a:r>
          </a:p>
          <a:p>
            <a:pPr lvl="1"/>
            <a:r>
              <a:rPr lang="en-GB" dirty="0"/>
              <a:t>Which work orders matter most for safety?</a:t>
            </a:r>
          </a:p>
          <a:p>
            <a:pPr lvl="1"/>
            <a:r>
              <a:rPr lang="en-GB" dirty="0"/>
              <a:t>What actions mitigate current failures?</a:t>
            </a:r>
          </a:p>
          <a:p>
            <a:pPr lvl="0"/>
            <a:r>
              <a:rPr lang="en-GB" sz="2400" b="1" dirty="0"/>
              <a:t>Current pain points:</a:t>
            </a:r>
            <a:r>
              <a:rPr lang="en-GB" sz="2400" dirty="0"/>
              <a:t> information overload, inconsistent prioritisation, delayed insights</a:t>
            </a:r>
          </a:p>
        </p:txBody>
      </p:sp>
      <p:pic>
        <p:nvPicPr>
          <p:cNvPr id="8" name="Picture 7" descr="A diagram of a fire safety system&#10;&#10;AI-generated content may be incorrect.">
            <a:extLst>
              <a:ext uri="{FF2B5EF4-FFF2-40B4-BE49-F238E27FC236}">
                <a16:creationId xmlns:a16="http://schemas.microsoft.com/office/drawing/2014/main" id="{99F681D1-1F25-65F9-05ED-7C5B131683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302" r="27470"/>
          <a:stretch>
            <a:fillRect/>
          </a:stretch>
        </p:blipFill>
        <p:spPr>
          <a:xfrm>
            <a:off x="6360694" y="1351236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615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1117A-E472-B0F6-223A-8884F313B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n-GB" dirty="0"/>
              <a:t>Existing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D16D7-C8E6-46E9-D322-48D95C6B6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4" y="1836063"/>
            <a:ext cx="4975067" cy="3345538"/>
          </a:xfrm>
        </p:spPr>
        <p:txBody>
          <a:bodyPr>
            <a:normAutofit lnSpcReduction="10000"/>
          </a:bodyPr>
          <a:lstStyle/>
          <a:p>
            <a:r>
              <a:rPr lang="en-GB" sz="2400" u="sng" dirty="0"/>
              <a:t>Barrier Status Panel (BSP)</a:t>
            </a:r>
          </a:p>
          <a:p>
            <a:pPr lvl="1"/>
            <a:r>
              <a:rPr lang="en-GB" sz="2000" dirty="0"/>
              <a:t>A monitoring and visualisation tool that provides a consolidated overview of the </a:t>
            </a:r>
            <a:r>
              <a:rPr lang="en-GB" sz="2000" b="1" dirty="0"/>
              <a:t>availability and integrity of safety-critical barriers</a:t>
            </a:r>
            <a:r>
              <a:rPr lang="en-GB" sz="2000" dirty="0"/>
              <a:t> in industrial operations.</a:t>
            </a:r>
          </a:p>
          <a:p>
            <a:r>
              <a:rPr lang="en-GB" sz="2400" u="sng" dirty="0"/>
              <a:t>Failure Modes, Effects, and Criticality Analysis (FMECA)</a:t>
            </a:r>
          </a:p>
          <a:p>
            <a:pPr lvl="1"/>
            <a:r>
              <a:rPr lang="en-GB" sz="2000" dirty="0"/>
              <a:t>A systematic, structured approach to identifying and evaluating </a:t>
            </a:r>
            <a:r>
              <a:rPr lang="en-GB" sz="2000" b="1" dirty="0"/>
              <a:t>potential failures within a system, their causes, and their consequences</a:t>
            </a:r>
            <a:endParaRPr lang="en-GB" sz="2000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1B491F9-7C40-9FB8-37D5-D6C34968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562" y="1046854"/>
            <a:ext cx="5257800" cy="4409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1209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44932-6FDD-7542-3C13-14E0842F3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E1FD6-A463-1EA3-67AD-E1B716C02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085" y="2783568"/>
            <a:ext cx="9198429" cy="15162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solidFill>
                  <a:srgbClr val="B31C82"/>
                </a:solidFill>
              </a:rPr>
              <a:t>How can AI help address these challenges by consolidating safety-critical information and making it more accessible?</a:t>
            </a:r>
          </a:p>
        </p:txBody>
      </p:sp>
    </p:spTree>
    <p:extLst>
      <p:ext uri="{BB962C8B-B14F-4D97-AF65-F5344CB8AC3E}">
        <p14:creationId xmlns:p14="http://schemas.microsoft.com/office/powerpoint/2010/main" val="1854100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64B47-EC3C-E8C7-09D4-AD36E3DEE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Solution – A Graph-RAG Based AI Chatbot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CB006-18B9-3870-F923-60139F0DE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64830"/>
            <a:ext cx="6103732" cy="3711491"/>
          </a:xfrm>
        </p:spPr>
        <p:txBody>
          <a:bodyPr>
            <a:normAutofit fontScale="92500" lnSpcReduction="20000"/>
          </a:bodyPr>
          <a:lstStyle/>
          <a:p>
            <a:r>
              <a:rPr lang="en-GB" sz="2400" b="1" dirty="0"/>
              <a:t>Concepts</a:t>
            </a:r>
          </a:p>
          <a:p>
            <a:pPr lvl="1"/>
            <a:r>
              <a:rPr lang="en-GB" sz="2000" dirty="0"/>
              <a:t>Graph model</a:t>
            </a:r>
          </a:p>
          <a:p>
            <a:pPr lvl="1"/>
            <a:r>
              <a:rPr lang="en-GB" sz="2000" dirty="0"/>
              <a:t>RAG = Retrieval Augmented Generation</a:t>
            </a:r>
          </a:p>
          <a:p>
            <a:r>
              <a:rPr lang="en-GB" sz="2400" b="1" dirty="0"/>
              <a:t>Objective:</a:t>
            </a:r>
            <a:r>
              <a:rPr lang="en-GB" sz="2400" dirty="0"/>
              <a:t> To assist process safety engineers in </a:t>
            </a:r>
            <a:r>
              <a:rPr lang="en-GB" sz="2400" b="1" dirty="0"/>
              <a:t>assessing the safety position of industrial plants</a:t>
            </a:r>
            <a:r>
              <a:rPr lang="en-GB" sz="2400" dirty="0"/>
              <a:t>.</a:t>
            </a:r>
          </a:p>
          <a:p>
            <a:r>
              <a:rPr lang="en-GB" sz="2400" b="1" dirty="0"/>
              <a:t>How it Helps:</a:t>
            </a:r>
            <a:r>
              <a:rPr lang="en-GB" sz="2400" dirty="0"/>
              <a:t> Provides a </a:t>
            </a:r>
            <a:r>
              <a:rPr lang="en-GB" sz="2400" b="1" dirty="0"/>
              <a:t>simple, one-stop solution</a:t>
            </a:r>
            <a:r>
              <a:rPr lang="en-GB" sz="2400" dirty="0"/>
              <a:t> for quick and accurate information.</a:t>
            </a:r>
          </a:p>
          <a:p>
            <a:r>
              <a:rPr lang="en-GB" sz="2400" b="1" dirty="0"/>
              <a:t>Key Capabilities:</a:t>
            </a:r>
            <a:endParaRPr lang="en-GB" sz="2400" dirty="0"/>
          </a:p>
          <a:p>
            <a:pPr lvl="1"/>
            <a:r>
              <a:rPr lang="en-GB" sz="2000" dirty="0"/>
              <a:t>Querying </a:t>
            </a:r>
            <a:r>
              <a:rPr lang="en-GB" sz="2000" b="1" dirty="0"/>
              <a:t>safety status</a:t>
            </a:r>
            <a:r>
              <a:rPr lang="en-GB" sz="2000" dirty="0"/>
              <a:t>.</a:t>
            </a:r>
          </a:p>
          <a:p>
            <a:pPr lvl="1"/>
            <a:r>
              <a:rPr lang="en-GB" sz="2000" b="1" dirty="0"/>
              <a:t>Work order prioritisation</a:t>
            </a:r>
            <a:r>
              <a:rPr lang="en-GB" sz="2000" dirty="0"/>
              <a:t> to maximise plant safety measures.</a:t>
            </a:r>
          </a:p>
          <a:p>
            <a:pPr lvl="1"/>
            <a:r>
              <a:rPr lang="en-GB" sz="2000" dirty="0"/>
              <a:t> </a:t>
            </a:r>
            <a:r>
              <a:rPr lang="en-GB" sz="2000" b="1" dirty="0"/>
              <a:t>Recommended actions</a:t>
            </a:r>
            <a:r>
              <a:rPr lang="en-GB" sz="2000" dirty="0"/>
              <a:t> based on failure analyses.</a:t>
            </a:r>
          </a:p>
        </p:txBody>
      </p:sp>
      <p:pic>
        <p:nvPicPr>
          <p:cNvPr id="4" name="Picture 3" descr="A diagram of a diagram&#10;&#10;AI-generated content may be incorrect.">
            <a:extLst>
              <a:ext uri="{FF2B5EF4-FFF2-40B4-BE49-F238E27FC236}">
                <a16:creationId xmlns:a16="http://schemas.microsoft.com/office/drawing/2014/main" id="{DC9E7937-5D40-7230-F3E5-6845D48724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" r="17823" b="-2"/>
          <a:stretch>
            <a:fillRect/>
          </a:stretch>
        </p:blipFill>
        <p:spPr>
          <a:xfrm>
            <a:off x="7176403" y="1614051"/>
            <a:ext cx="4290360" cy="360290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EE9A0B-769A-D140-9AF6-6A6F0319A2ED}"/>
              </a:ext>
            </a:extLst>
          </p:cNvPr>
          <p:cNvSpPr txBox="1"/>
          <p:nvPr/>
        </p:nvSpPr>
        <p:spPr>
          <a:xfrm>
            <a:off x="6941932" y="5245488"/>
            <a:ext cx="49452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385" marR="629285" algn="ctr">
              <a:buNone/>
            </a:pPr>
            <a:r>
              <a:rPr lang="en-GB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GB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raph model around a single item of Safety and Environmentally Critical Equipment (SECE)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567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B394BE-B899-F3FC-C7B1-7A66680E1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b="1" dirty="0"/>
              <a:t>How the Chatbot Works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63E09-8CB9-316B-F56C-0A99F85935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1948" y="1690689"/>
            <a:ext cx="5430251" cy="3770998"/>
          </a:xfrm>
        </p:spPr>
        <p:txBody>
          <a:bodyPr>
            <a:normAutofit/>
          </a:bodyPr>
          <a:lstStyle/>
          <a:p>
            <a:r>
              <a:rPr lang="en-GB" sz="1800" b="1" dirty="0"/>
              <a:t>Retrieval Augmented Generation:</a:t>
            </a:r>
            <a:r>
              <a:rPr lang="en-GB" sz="1800" dirty="0"/>
              <a:t> Combines data from </a:t>
            </a:r>
            <a:r>
              <a:rPr lang="en-GB" sz="1800" b="1" dirty="0"/>
              <a:t>multiple, heterogeneous sources:</a:t>
            </a:r>
            <a:endParaRPr lang="en-GB" sz="1800" dirty="0"/>
          </a:p>
          <a:p>
            <a:pPr lvl="1"/>
            <a:r>
              <a:rPr lang="en-GB" sz="1800" dirty="0"/>
              <a:t>Real time work-order status databases</a:t>
            </a:r>
          </a:p>
          <a:p>
            <a:pPr lvl="1"/>
            <a:r>
              <a:rPr lang="en-GB" sz="1800" dirty="0"/>
              <a:t>Graph model for BSP </a:t>
            </a:r>
          </a:p>
          <a:p>
            <a:pPr lvl="1"/>
            <a:r>
              <a:rPr lang="en-GB" sz="1800" dirty="0"/>
              <a:t>Graph model for FMECA</a:t>
            </a:r>
          </a:p>
          <a:p>
            <a:r>
              <a:rPr lang="en-GB" sz="1800" b="1" dirty="0"/>
              <a:t>Contextualised Responses:</a:t>
            </a:r>
            <a:r>
              <a:rPr lang="en-GB" sz="1800" dirty="0"/>
              <a:t> Provides engineers with </a:t>
            </a:r>
            <a:r>
              <a:rPr lang="en-GB" sz="1800" b="1" dirty="0"/>
              <a:t>contextualised, accurate responses</a:t>
            </a:r>
            <a:r>
              <a:rPr lang="en-GB" sz="1800" dirty="0"/>
              <a:t> to complex operational questions by linking structured knowledge with real-time data.</a:t>
            </a:r>
          </a:p>
          <a:p>
            <a:r>
              <a:rPr lang="en-GB" sz="1800" b="1" dirty="0"/>
              <a:t>Memory:</a:t>
            </a:r>
            <a:r>
              <a:rPr lang="en-GB" sz="1800" dirty="0"/>
              <a:t> The chatbot retains context, allowing for follow-up questions that refer to previous queries and answers.</a:t>
            </a:r>
          </a:p>
        </p:txBody>
      </p:sp>
      <p:pic>
        <p:nvPicPr>
          <p:cNvPr id="2" name="Picture 2" descr="Retrieval-Augmented Generation (RAG) chatbot using Reranker and GPT-4 ...">
            <a:extLst>
              <a:ext uri="{FF2B5EF4-FFF2-40B4-BE49-F238E27FC236}">
                <a16:creationId xmlns:a16="http://schemas.microsoft.com/office/drawing/2014/main" id="{DA217951-0BF9-17E7-D34F-01A009E09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240" y="1493650"/>
            <a:ext cx="3870700" cy="3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38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BDD10C-33E2-8011-DBB0-CE7B2352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5988"/>
          </a:xfrm>
        </p:spPr>
        <p:txBody>
          <a:bodyPr>
            <a:normAutofit fontScale="90000"/>
          </a:bodyPr>
          <a:lstStyle/>
          <a:p>
            <a:r>
              <a:rPr lang="en-GB" dirty="0"/>
              <a:t>Chatbot Architecture</a:t>
            </a:r>
          </a:p>
        </p:txBody>
      </p:sp>
      <p:pic>
        <p:nvPicPr>
          <p:cNvPr id="5" name="Picture 4" descr="A diagram of a diagram&#10;&#10;AI-generated content may be incorrect.">
            <a:extLst>
              <a:ext uri="{FF2B5EF4-FFF2-40B4-BE49-F238E27FC236}">
                <a16:creationId xmlns:a16="http://schemas.microsoft.com/office/drawing/2014/main" id="{9B2969E1-3960-E54B-58BA-7BEECDBDE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344" y="774185"/>
            <a:ext cx="7395937" cy="43268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7CCA34-65DC-AF04-9CE3-DE7A8AF5F0B5}"/>
              </a:ext>
            </a:extLst>
          </p:cNvPr>
          <p:cNvSpPr txBox="1"/>
          <p:nvPr/>
        </p:nvSpPr>
        <p:spPr>
          <a:xfrm>
            <a:off x="5551714" y="5047037"/>
            <a:ext cx="1477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B31C82"/>
                </a:solidFill>
              </a:rPr>
              <a:t>BSP + FMECA </a:t>
            </a:r>
          </a:p>
          <a:p>
            <a:r>
              <a:rPr lang="en-GB" dirty="0">
                <a:solidFill>
                  <a:srgbClr val="B31C82"/>
                </a:solidFill>
              </a:rPr>
              <a:t>Graph model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971F23-9329-5D45-6DA7-74542F7409A7}"/>
              </a:ext>
            </a:extLst>
          </p:cNvPr>
          <p:cNvSpPr txBox="1"/>
          <p:nvPr/>
        </p:nvSpPr>
        <p:spPr>
          <a:xfrm>
            <a:off x="7588243" y="5043103"/>
            <a:ext cx="1194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509E2F"/>
                </a:solidFill>
              </a:rPr>
              <a:t>Workorder</a:t>
            </a:r>
          </a:p>
          <a:p>
            <a:pPr algn="ctr"/>
            <a:r>
              <a:rPr lang="en-GB" dirty="0">
                <a:solidFill>
                  <a:srgbClr val="509E2F"/>
                </a:solidFill>
              </a:rPr>
              <a:t>statuses</a:t>
            </a:r>
          </a:p>
        </p:txBody>
      </p:sp>
    </p:spTree>
    <p:extLst>
      <p:ext uri="{BB962C8B-B14F-4D97-AF65-F5344CB8AC3E}">
        <p14:creationId xmlns:p14="http://schemas.microsoft.com/office/powerpoint/2010/main" val="2967675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EEA951-2A9F-EBB8-BB25-1EC9D4C1E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27967720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6A3490C442E41AC9620621F1F21BE" ma:contentTypeVersion="20" ma:contentTypeDescription="Create a new document." ma:contentTypeScope="" ma:versionID="bf88ce8fc137e1f93502ef6b580f970c">
  <xsd:schema xmlns:xsd="http://www.w3.org/2001/XMLSchema" xmlns:xs="http://www.w3.org/2001/XMLSchema" xmlns:p="http://schemas.microsoft.com/office/2006/metadata/properties" xmlns:ns2="7604e031-f840-4ad5-97d2-0b99280ee730" xmlns:ns3="c4b40482-04a4-480f-b826-6548c4a2bcf1" targetNamespace="http://schemas.microsoft.com/office/2006/metadata/properties" ma:root="true" ma:fieldsID="b8da741f6d2119f494e0efa0ce6f6b53" ns2:_="" ns3:_="">
    <xsd:import namespace="7604e031-f840-4ad5-97d2-0b99280ee730"/>
    <xsd:import namespace="c4b40482-04a4-480f-b826-6548c4a2bc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4e031-f840-4ad5-97d2-0b99280ee7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56237a7-7071-4e19-8c1f-699d1949a4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40482-04a4-480f-b826-6548c4a2bcf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56402f1-dbcc-4c60-a824-dfd545cfc5e6}" ma:internalName="TaxCatchAll" ma:showField="CatchAllData" ma:web="c4b40482-04a4-480f-b826-6548c4a2bc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604e031-f840-4ad5-97d2-0b99280ee730">
      <Terms xmlns="http://schemas.microsoft.com/office/infopath/2007/PartnerControls"/>
    </lcf76f155ced4ddcb4097134ff3c332f>
    <TaxCatchAll xmlns="c4b40482-04a4-480f-b826-6548c4a2bcf1" xsi:nil="true"/>
    <_Flow_SignoffStatus xmlns="7604e031-f840-4ad5-97d2-0b99280ee730" xsi:nil="true"/>
  </documentManagement>
</p:properties>
</file>

<file path=customXml/itemProps1.xml><?xml version="1.0" encoding="utf-8"?>
<ds:datastoreItem xmlns:ds="http://schemas.openxmlformats.org/officeDocument/2006/customXml" ds:itemID="{A9B63173-8A7C-4CEE-B19E-BDF2199CCD31}"/>
</file>

<file path=customXml/itemProps2.xml><?xml version="1.0" encoding="utf-8"?>
<ds:datastoreItem xmlns:ds="http://schemas.openxmlformats.org/officeDocument/2006/customXml" ds:itemID="{AC270066-E339-403A-A07C-C5D6CA5DD6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B3B905-CB06-42ED-917E-65A386393ABC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www.w3.org/XML/1998/namespace"/>
    <ds:schemaRef ds:uri="4e584bea-dbc1-4e8b-b0ca-d75a4fe5a91f"/>
    <ds:schemaRef ds:uri="http://purl.org/dc/terms/"/>
    <ds:schemaRef ds:uri="bc7eb048-8dcc-4bdf-a197-15944a004500"/>
  </ds:schemaRefs>
</ds:datastoreItem>
</file>

<file path=docMetadata/LabelInfo.xml><?xml version="1.0" encoding="utf-8"?>
<clbl:labelList xmlns:clbl="http://schemas.microsoft.com/office/2020/mipLabelMetadata">
  <clbl:label id="{74efa022-e6d6-42ad-bc15-edc76c525bde}" enabled="0" method="" siteId="{74efa022-e6d6-42ad-bc15-edc76c525bd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704</Words>
  <Application>Microsoft Office PowerPoint</Application>
  <PresentationFormat>Widescreen</PresentationFormat>
  <Paragraphs>80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Times New Roman</vt:lpstr>
      <vt:lpstr>Wingdings</vt:lpstr>
      <vt:lpstr>Custom Design</vt:lpstr>
      <vt:lpstr>Office Theme</vt:lpstr>
      <vt:lpstr>PowerPoint Presentation</vt:lpstr>
      <vt:lpstr>Why This Matters</vt:lpstr>
      <vt:lpstr>The Challenge</vt:lpstr>
      <vt:lpstr>Existing capabilities</vt:lpstr>
      <vt:lpstr>Research Question</vt:lpstr>
      <vt:lpstr>Our Solution – A Graph-RAG Based AI Chatbot</vt:lpstr>
      <vt:lpstr>How the Chatbot Works</vt:lpstr>
      <vt:lpstr>Chatbot Architecture</vt:lpstr>
      <vt:lpstr>Results</vt:lpstr>
      <vt:lpstr>What worked well</vt:lpstr>
      <vt:lpstr>What worked well</vt:lpstr>
      <vt:lpstr>What worked well</vt:lpstr>
      <vt:lpstr>Failure examples</vt:lpstr>
      <vt:lpstr>Discussion</vt:lpstr>
      <vt:lpstr>Conclusion</vt:lpstr>
      <vt:lpstr>So, what are the use cases?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Bubb</dc:creator>
  <cp:lastModifiedBy>Shoaib Kiyani</cp:lastModifiedBy>
  <cp:revision>18</cp:revision>
  <dcterms:created xsi:type="dcterms:W3CDTF">2020-10-02T10:29:52Z</dcterms:created>
  <dcterms:modified xsi:type="dcterms:W3CDTF">2025-10-13T17:46:43Z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0x0101000646A3490C442E41AC9620621F1F21BE</vt:lpwstr>
  </property>
  <property fmtid="{D5CDD505-2E9C-101B-9397-08002B2CF9AE}" pid="3" name="MediaServiceImageTags">
    <vt:lpwstr/>
  </property>
</Properties>
</file>