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324" r:id="rId6"/>
    <p:sldId id="2147470999" r:id="rId7"/>
    <p:sldId id="2076137275" r:id="rId8"/>
    <p:sldId id="2147471002" r:id="rId9"/>
    <p:sldId id="2076137283" r:id="rId10"/>
    <p:sldId id="2147471000" r:id="rId11"/>
    <p:sldId id="2147471001" r:id="rId12"/>
    <p:sldId id="2076137278" r:id="rId13"/>
    <p:sldId id="2147470980" r:id="rId14"/>
    <p:sldId id="2147471003" r:id="rId15"/>
    <p:sldId id="2076137284" r:id="rId16"/>
    <p:sldId id="330" r:id="rId17"/>
    <p:sldId id="323" r:id="rId18"/>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879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4625" autoAdjust="0"/>
  </p:normalViewPr>
  <p:slideViewPr>
    <p:cSldViewPr>
      <p:cViewPr>
        <p:scale>
          <a:sx n="125" d="100"/>
          <a:sy n="125" d="100"/>
        </p:scale>
        <p:origin x="792" y="330"/>
      </p:cViewPr>
      <p:guideLst>
        <p:guide orient="horz" pos="1620"/>
        <p:guide pos="2880"/>
      </p:guideLst>
    </p:cSldViewPr>
  </p:slideViewPr>
  <p:notesTextViewPr>
    <p:cViewPr>
      <p:scale>
        <a:sx n="3" d="2"/>
        <a:sy n="3" d="2"/>
      </p:scale>
      <p:origin x="0" y="0"/>
    </p:cViewPr>
  </p:notesTextViewPr>
  <p:notesViewPr>
    <p:cSldViewPr>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otai Balázs (MOL Nyrt.)" userId="a60d287c-3549-48e3-8cb5-39b2afa808b5" providerId="ADAL" clId="{79115054-5720-4942-894F-BB6A50113289}"/>
    <pc:docChg chg="delSld modSld">
      <pc:chgData name="Palotai Balázs (MOL Nyrt.)" userId="a60d287c-3549-48e3-8cb5-39b2afa808b5" providerId="ADAL" clId="{79115054-5720-4942-894F-BB6A50113289}" dt="2025-10-02T12:58:58.633" v="17" actId="6549"/>
      <pc:docMkLst>
        <pc:docMk/>
      </pc:docMkLst>
      <pc:sldChg chg="modNotesTx">
        <pc:chgData name="Palotai Balázs (MOL Nyrt.)" userId="a60d287c-3549-48e3-8cb5-39b2afa808b5" providerId="ADAL" clId="{79115054-5720-4942-894F-BB6A50113289}" dt="2025-10-02T12:58:14.705" v="2" actId="20577"/>
        <pc:sldMkLst>
          <pc:docMk/>
          <pc:sldMk cId="1505813641" sldId="257"/>
        </pc:sldMkLst>
      </pc:sldChg>
      <pc:sldChg chg="modNotesTx">
        <pc:chgData name="Palotai Balázs (MOL Nyrt.)" userId="a60d287c-3549-48e3-8cb5-39b2afa808b5" providerId="ADAL" clId="{79115054-5720-4942-894F-BB6A50113289}" dt="2025-10-02T12:58:19.790" v="3" actId="20577"/>
        <pc:sldMkLst>
          <pc:docMk/>
          <pc:sldMk cId="3953421883" sldId="324"/>
        </pc:sldMkLst>
      </pc:sldChg>
      <pc:sldChg chg="modNotesTx">
        <pc:chgData name="Palotai Balázs (MOL Nyrt.)" userId="a60d287c-3549-48e3-8cb5-39b2afa808b5" providerId="ADAL" clId="{79115054-5720-4942-894F-BB6A50113289}" dt="2025-10-02T12:58:26.491" v="6" actId="20577"/>
        <pc:sldMkLst>
          <pc:docMk/>
          <pc:sldMk cId="2370026619" sldId="2076137275"/>
        </pc:sldMkLst>
      </pc:sldChg>
      <pc:sldChg chg="modNotesTx">
        <pc:chgData name="Palotai Balázs (MOL Nyrt.)" userId="a60d287c-3549-48e3-8cb5-39b2afa808b5" providerId="ADAL" clId="{79115054-5720-4942-894F-BB6A50113289}" dt="2025-10-02T12:58:49.032" v="14" actId="6549"/>
        <pc:sldMkLst>
          <pc:docMk/>
          <pc:sldMk cId="2612098916" sldId="2076137278"/>
        </pc:sldMkLst>
      </pc:sldChg>
      <pc:sldChg chg="modNotesTx">
        <pc:chgData name="Palotai Balázs (MOL Nyrt.)" userId="a60d287c-3549-48e3-8cb5-39b2afa808b5" providerId="ADAL" clId="{79115054-5720-4942-894F-BB6A50113289}" dt="2025-10-02T12:58:36.188" v="11" actId="20577"/>
        <pc:sldMkLst>
          <pc:docMk/>
          <pc:sldMk cId="222432117" sldId="2076137283"/>
        </pc:sldMkLst>
      </pc:sldChg>
      <pc:sldChg chg="modNotesTx">
        <pc:chgData name="Palotai Balázs (MOL Nyrt.)" userId="a60d287c-3549-48e3-8cb5-39b2afa808b5" providerId="ADAL" clId="{79115054-5720-4942-894F-BB6A50113289}" dt="2025-10-02T12:58:58.633" v="17" actId="6549"/>
        <pc:sldMkLst>
          <pc:docMk/>
          <pc:sldMk cId="53619602" sldId="2076137284"/>
        </pc:sldMkLst>
      </pc:sldChg>
      <pc:sldChg chg="modNotesTx">
        <pc:chgData name="Palotai Balázs (MOL Nyrt.)" userId="a60d287c-3549-48e3-8cb5-39b2afa808b5" providerId="ADAL" clId="{79115054-5720-4942-894F-BB6A50113289}" dt="2025-10-02T12:58:52.008" v="15" actId="6549"/>
        <pc:sldMkLst>
          <pc:docMk/>
          <pc:sldMk cId="3719245756" sldId="2147470980"/>
        </pc:sldMkLst>
      </pc:sldChg>
      <pc:sldChg chg="modNotesTx">
        <pc:chgData name="Palotai Balázs (MOL Nyrt.)" userId="a60d287c-3549-48e3-8cb5-39b2afa808b5" providerId="ADAL" clId="{79115054-5720-4942-894F-BB6A50113289}" dt="2025-10-02T12:58:23.578" v="5" actId="20577"/>
        <pc:sldMkLst>
          <pc:docMk/>
          <pc:sldMk cId="585914540" sldId="2147470999"/>
        </pc:sldMkLst>
      </pc:sldChg>
      <pc:sldChg chg="modNotesTx">
        <pc:chgData name="Palotai Balázs (MOL Nyrt.)" userId="a60d287c-3549-48e3-8cb5-39b2afa808b5" providerId="ADAL" clId="{79115054-5720-4942-894F-BB6A50113289}" dt="2025-10-02T12:58:40.394" v="12" actId="6549"/>
        <pc:sldMkLst>
          <pc:docMk/>
          <pc:sldMk cId="2862183872" sldId="2147471000"/>
        </pc:sldMkLst>
      </pc:sldChg>
      <pc:sldChg chg="modNotesTx">
        <pc:chgData name="Palotai Balázs (MOL Nyrt.)" userId="a60d287c-3549-48e3-8cb5-39b2afa808b5" providerId="ADAL" clId="{79115054-5720-4942-894F-BB6A50113289}" dt="2025-10-02T12:58:45.529" v="13" actId="6549"/>
        <pc:sldMkLst>
          <pc:docMk/>
          <pc:sldMk cId="3197400241" sldId="2147471001"/>
        </pc:sldMkLst>
      </pc:sldChg>
      <pc:sldChg chg="modNotesTx">
        <pc:chgData name="Palotai Balázs (MOL Nyrt.)" userId="a60d287c-3549-48e3-8cb5-39b2afa808b5" providerId="ADAL" clId="{79115054-5720-4942-894F-BB6A50113289}" dt="2025-10-02T12:58:30.044" v="8" actId="20577"/>
        <pc:sldMkLst>
          <pc:docMk/>
          <pc:sldMk cId="1988262491" sldId="2147471002"/>
        </pc:sldMkLst>
      </pc:sldChg>
      <pc:sldChg chg="modNotesTx">
        <pc:chgData name="Palotai Balázs (MOL Nyrt.)" userId="a60d287c-3549-48e3-8cb5-39b2afa808b5" providerId="ADAL" clId="{79115054-5720-4942-894F-BB6A50113289}" dt="2025-10-02T12:58:55.433" v="16" actId="6549"/>
        <pc:sldMkLst>
          <pc:docMk/>
          <pc:sldMk cId="440806187" sldId="2147471003"/>
        </pc:sldMkLst>
      </pc:sldChg>
      <pc:sldChg chg="del">
        <pc:chgData name="Palotai Balázs (MOL Nyrt.)" userId="a60d287c-3549-48e3-8cb5-39b2afa808b5" providerId="ADAL" clId="{79115054-5720-4942-894F-BB6A50113289}" dt="2025-10-02T12:42:49.248" v="0" actId="47"/>
        <pc:sldMkLst>
          <pc:docMk/>
          <pc:sldMk cId="1388466702" sldId="2147471019"/>
        </pc:sldMkLst>
      </pc:sldChg>
      <pc:sldChg chg="del">
        <pc:chgData name="Palotai Balázs (MOL Nyrt.)" userId="a60d287c-3549-48e3-8cb5-39b2afa808b5" providerId="ADAL" clId="{79115054-5720-4942-894F-BB6A50113289}" dt="2025-10-02T12:42:51.147" v="1" actId="47"/>
        <pc:sldMkLst>
          <pc:docMk/>
          <pc:sldMk cId="3013158536" sldId="21474710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88D456-D9A7-4067-B76E-ED2ACF281FDB}" type="datetimeFigureOut">
              <a:rPr lang="en-US" smtClean="0"/>
              <a:t>10/2/2025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64E60A-3114-460B-8BB6-9D7A6A845586}" type="slidenum">
              <a:rPr lang="en-US" smtClean="0"/>
              <a:t>‹#›</a:t>
            </a:fld>
            <a:endParaRPr lang="en-US"/>
          </a:p>
        </p:txBody>
      </p:sp>
    </p:spTree>
    <p:extLst>
      <p:ext uri="{BB962C8B-B14F-4D97-AF65-F5344CB8AC3E}">
        <p14:creationId xmlns:p14="http://schemas.microsoft.com/office/powerpoint/2010/main" val="3085902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31423-A6A2-4602-AD9E-105634585098}" type="datetimeFigureOut">
              <a:rPr lang="hu-HU" smtClean="0"/>
              <a:t>2025. 10. 02.</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DAE56-952F-483A-B5F0-D600276404F3}" type="slidenum">
              <a:rPr lang="hu-HU" smtClean="0"/>
              <a:t>‹#›</a:t>
            </a:fld>
            <a:endParaRPr lang="hu-HU"/>
          </a:p>
        </p:txBody>
      </p:sp>
    </p:spTree>
    <p:extLst>
      <p:ext uri="{BB962C8B-B14F-4D97-AF65-F5344CB8AC3E}">
        <p14:creationId xmlns:p14="http://schemas.microsoft.com/office/powerpoint/2010/main" val="227222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1</a:t>
            </a:fld>
            <a:endParaRPr lang="hu-HU"/>
          </a:p>
        </p:txBody>
      </p:sp>
    </p:spTree>
    <p:extLst>
      <p:ext uri="{BB962C8B-B14F-4D97-AF65-F5344CB8AC3E}">
        <p14:creationId xmlns:p14="http://schemas.microsoft.com/office/powerpoint/2010/main" val="56834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3F6D0-314C-4459-9BB6-23544A824740}" type="slidenum">
              <a:rPr lang="hu-HU" smtClean="0"/>
              <a:t>10</a:t>
            </a:fld>
            <a:endParaRPr lang="hu-HU"/>
          </a:p>
        </p:txBody>
      </p:sp>
    </p:spTree>
    <p:extLst>
      <p:ext uri="{BB962C8B-B14F-4D97-AF65-F5344CB8AC3E}">
        <p14:creationId xmlns:p14="http://schemas.microsoft.com/office/powerpoint/2010/main" val="368298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11</a:t>
            </a:fld>
            <a:endParaRPr lang="hu-HU"/>
          </a:p>
        </p:txBody>
      </p:sp>
    </p:spTree>
    <p:extLst>
      <p:ext uri="{BB962C8B-B14F-4D97-AF65-F5344CB8AC3E}">
        <p14:creationId xmlns:p14="http://schemas.microsoft.com/office/powerpoint/2010/main" val="174285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74EA-0100-51D2-2069-1C2C0F72F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3D170-5A42-3215-F694-251404F92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564AB-ECC7-CE5F-CD23-852ABFB2B214}"/>
              </a:ext>
            </a:extLst>
          </p:cNvPr>
          <p:cNvSpPr>
            <a:spLocks noGrp="1"/>
          </p:cNvSpPr>
          <p:nvPr>
            <p:ph type="body" idx="1"/>
          </p:nvPr>
        </p:nvSpPr>
        <p:spPr/>
        <p:txBody>
          <a:bodyPr/>
          <a:lstStyle/>
          <a:p>
            <a:pPr>
              <a:buNone/>
            </a:pPr>
            <a:endParaRPr lang="hu-HU" dirty="0"/>
          </a:p>
        </p:txBody>
      </p:sp>
      <p:sp>
        <p:nvSpPr>
          <p:cNvPr id="4" name="Slide Number Placeholder 3">
            <a:extLst>
              <a:ext uri="{FF2B5EF4-FFF2-40B4-BE49-F238E27FC236}">
                <a16:creationId xmlns:a16="http://schemas.microsoft.com/office/drawing/2014/main" id="{A8ECE3E0-0907-AF28-2A47-391B1676B879}"/>
              </a:ext>
            </a:extLst>
          </p:cNvPr>
          <p:cNvSpPr>
            <a:spLocks noGrp="1"/>
          </p:cNvSpPr>
          <p:nvPr>
            <p:ph type="sldNum" sz="quarter" idx="5"/>
          </p:nvPr>
        </p:nvSpPr>
        <p:spPr/>
        <p:txBody>
          <a:bodyPr/>
          <a:lstStyle/>
          <a:p>
            <a:fld id="{D06B116C-1CAD-49E2-B44E-AB4A995DEB2E}" type="slidenum">
              <a:rPr lang="en-US" smtClean="0"/>
              <a:t>12</a:t>
            </a:fld>
            <a:endParaRPr lang="en-US"/>
          </a:p>
        </p:txBody>
      </p:sp>
    </p:spTree>
    <p:extLst>
      <p:ext uri="{BB962C8B-B14F-4D97-AF65-F5344CB8AC3E}">
        <p14:creationId xmlns:p14="http://schemas.microsoft.com/office/powerpoint/2010/main" val="172580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13</a:t>
            </a:fld>
            <a:endParaRPr lang="hu-HU"/>
          </a:p>
        </p:txBody>
      </p:sp>
    </p:spTree>
    <p:extLst>
      <p:ext uri="{BB962C8B-B14F-4D97-AF65-F5344CB8AC3E}">
        <p14:creationId xmlns:p14="http://schemas.microsoft.com/office/powerpoint/2010/main" val="14259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2</a:t>
            </a:fld>
            <a:endParaRPr lang="hu-HU"/>
          </a:p>
        </p:txBody>
      </p:sp>
    </p:spTree>
    <p:extLst>
      <p:ext uri="{BB962C8B-B14F-4D97-AF65-F5344CB8AC3E}">
        <p14:creationId xmlns:p14="http://schemas.microsoft.com/office/powerpoint/2010/main" val="56013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3</a:t>
            </a:fld>
            <a:endParaRPr lang="hu-HU"/>
          </a:p>
        </p:txBody>
      </p:sp>
    </p:spTree>
    <p:extLst>
      <p:ext uri="{BB962C8B-B14F-4D97-AF65-F5344CB8AC3E}">
        <p14:creationId xmlns:p14="http://schemas.microsoft.com/office/powerpoint/2010/main" val="105674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4</a:t>
            </a:fld>
            <a:endParaRPr lang="hu-HU"/>
          </a:p>
        </p:txBody>
      </p:sp>
    </p:spTree>
    <p:extLst>
      <p:ext uri="{BB962C8B-B14F-4D97-AF65-F5344CB8AC3E}">
        <p14:creationId xmlns:p14="http://schemas.microsoft.com/office/powerpoint/2010/main" val="7731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5</a:t>
            </a:fld>
            <a:endParaRPr lang="hu-HU"/>
          </a:p>
        </p:txBody>
      </p:sp>
    </p:spTree>
    <p:extLst>
      <p:ext uri="{BB962C8B-B14F-4D97-AF65-F5344CB8AC3E}">
        <p14:creationId xmlns:p14="http://schemas.microsoft.com/office/powerpoint/2010/main" val="420873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noProof="0" dirty="0">
              <a:solidFill>
                <a:srgbClr val="2E343A"/>
              </a:solidFill>
            </a:endParaRPr>
          </a:p>
        </p:txBody>
      </p:sp>
      <p:sp>
        <p:nvSpPr>
          <p:cNvPr id="4" name="Slide Number Placeholder 3"/>
          <p:cNvSpPr>
            <a:spLocks noGrp="1"/>
          </p:cNvSpPr>
          <p:nvPr>
            <p:ph type="sldNum" sz="quarter" idx="5"/>
          </p:nvPr>
        </p:nvSpPr>
        <p:spPr/>
        <p:txBody>
          <a:bodyPr/>
          <a:lstStyle/>
          <a:p>
            <a:fld id="{D06B116C-1CAD-49E2-B44E-AB4A995DEB2E}" type="slidenum">
              <a:rPr lang="en-US" smtClean="0"/>
              <a:t>6</a:t>
            </a:fld>
            <a:endParaRPr lang="en-US"/>
          </a:p>
        </p:txBody>
      </p:sp>
    </p:spTree>
    <p:extLst>
      <p:ext uri="{BB962C8B-B14F-4D97-AF65-F5344CB8AC3E}">
        <p14:creationId xmlns:p14="http://schemas.microsoft.com/office/powerpoint/2010/main" val="25867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7</a:t>
            </a:fld>
            <a:endParaRPr lang="hu-HU"/>
          </a:p>
        </p:txBody>
      </p:sp>
    </p:spTree>
    <p:extLst>
      <p:ext uri="{BB962C8B-B14F-4D97-AF65-F5344CB8AC3E}">
        <p14:creationId xmlns:p14="http://schemas.microsoft.com/office/powerpoint/2010/main" val="100324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hu-HU" dirty="0"/>
          </a:p>
        </p:txBody>
      </p:sp>
      <p:sp>
        <p:nvSpPr>
          <p:cNvPr id="4" name="Slide Number Placeholder 3"/>
          <p:cNvSpPr>
            <a:spLocks noGrp="1"/>
          </p:cNvSpPr>
          <p:nvPr>
            <p:ph type="sldNum" sz="quarter" idx="5"/>
          </p:nvPr>
        </p:nvSpPr>
        <p:spPr/>
        <p:txBody>
          <a:bodyPr/>
          <a:lstStyle/>
          <a:p>
            <a:fld id="{563DAE56-952F-483A-B5F0-D600276404F3}" type="slidenum">
              <a:rPr lang="hu-HU" smtClean="0"/>
              <a:t>8</a:t>
            </a:fld>
            <a:endParaRPr lang="hu-HU"/>
          </a:p>
        </p:txBody>
      </p:sp>
    </p:spTree>
    <p:extLst>
      <p:ext uri="{BB962C8B-B14F-4D97-AF65-F5344CB8AC3E}">
        <p14:creationId xmlns:p14="http://schemas.microsoft.com/office/powerpoint/2010/main" val="344776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hu-HU" dirty="0"/>
          </a:p>
        </p:txBody>
      </p:sp>
      <p:sp>
        <p:nvSpPr>
          <p:cNvPr id="4" name="Slide Number Placeholder 3"/>
          <p:cNvSpPr>
            <a:spLocks noGrp="1"/>
          </p:cNvSpPr>
          <p:nvPr>
            <p:ph type="sldNum" sz="quarter" idx="5"/>
          </p:nvPr>
        </p:nvSpPr>
        <p:spPr/>
        <p:txBody>
          <a:bodyPr/>
          <a:lstStyle/>
          <a:p>
            <a:fld id="{D06B116C-1CAD-49E2-B44E-AB4A995DEB2E}" type="slidenum">
              <a:rPr lang="en-US" smtClean="0"/>
              <a:t>9</a:t>
            </a:fld>
            <a:endParaRPr lang="en-US"/>
          </a:p>
        </p:txBody>
      </p:sp>
    </p:spTree>
    <p:extLst>
      <p:ext uri="{BB962C8B-B14F-4D97-AF65-F5344CB8AC3E}">
        <p14:creationId xmlns:p14="http://schemas.microsoft.com/office/powerpoint/2010/main" val="1278719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OPENING 1/ END 1">
    <p:spTree>
      <p:nvGrpSpPr>
        <p:cNvPr id="1" name=""/>
        <p:cNvGrpSpPr/>
        <p:nvPr/>
      </p:nvGrpSpPr>
      <p:grpSpPr>
        <a:xfrm>
          <a:off x="0" y="0"/>
          <a:ext cx="0" cy="0"/>
          <a:chOff x="0" y="0"/>
          <a:chExt cx="0" cy="0"/>
        </a:xfrm>
      </p:grpSpPr>
      <p:sp>
        <p:nvSpPr>
          <p:cNvPr id="7" name="Kép helye 15"/>
          <p:cNvSpPr>
            <a:spLocks noGrp="1"/>
          </p:cNvSpPr>
          <p:nvPr>
            <p:ph type="pic" sz="quarter" idx="10"/>
          </p:nvPr>
        </p:nvSpPr>
        <p:spPr>
          <a:xfrm>
            <a:off x="5580112" y="339502"/>
            <a:ext cx="2560422" cy="3578262"/>
          </a:xfrm>
          <a:custGeom>
            <a:avLst/>
            <a:gdLst>
              <a:gd name="connsiteX0" fmla="*/ 0 w 6629400"/>
              <a:gd name="connsiteY0" fmla="*/ 0 h 6477000"/>
              <a:gd name="connsiteX1" fmla="*/ 6629400 w 6629400"/>
              <a:gd name="connsiteY1" fmla="*/ 0 h 6477000"/>
              <a:gd name="connsiteX2" fmla="*/ 6629400 w 6629400"/>
              <a:gd name="connsiteY2" fmla="*/ 6477000 h 6477000"/>
              <a:gd name="connsiteX3" fmla="*/ 0 w 6629400"/>
              <a:gd name="connsiteY3" fmla="*/ 6477000 h 6477000"/>
              <a:gd name="connsiteX4" fmla="*/ 0 w 6629400"/>
              <a:gd name="connsiteY4" fmla="*/ 0 h 6477000"/>
              <a:gd name="connsiteX0" fmla="*/ 841828 w 6629400"/>
              <a:gd name="connsiteY0" fmla="*/ 174171 h 6477000"/>
              <a:gd name="connsiteX1" fmla="*/ 6629400 w 6629400"/>
              <a:gd name="connsiteY1" fmla="*/ 0 h 6477000"/>
              <a:gd name="connsiteX2" fmla="*/ 6629400 w 6629400"/>
              <a:gd name="connsiteY2" fmla="*/ 6477000 h 6477000"/>
              <a:gd name="connsiteX3" fmla="*/ 0 w 6629400"/>
              <a:gd name="connsiteY3" fmla="*/ 6477000 h 6477000"/>
              <a:gd name="connsiteX4" fmla="*/ 841828 w 6629400"/>
              <a:gd name="connsiteY4" fmla="*/ 174171 h 6477000"/>
              <a:gd name="connsiteX0" fmla="*/ 841828 w 6629400"/>
              <a:gd name="connsiteY0" fmla="*/ 174171 h 6477000"/>
              <a:gd name="connsiteX1" fmla="*/ 820057 w 6629400"/>
              <a:gd name="connsiteY1" fmla="*/ 186871 h 6477000"/>
              <a:gd name="connsiteX2" fmla="*/ 6629400 w 6629400"/>
              <a:gd name="connsiteY2" fmla="*/ 0 h 6477000"/>
              <a:gd name="connsiteX3" fmla="*/ 6629400 w 6629400"/>
              <a:gd name="connsiteY3" fmla="*/ 6477000 h 6477000"/>
              <a:gd name="connsiteX4" fmla="*/ 0 w 6629400"/>
              <a:gd name="connsiteY4" fmla="*/ 6477000 h 6477000"/>
              <a:gd name="connsiteX5" fmla="*/ 841828 w 6629400"/>
              <a:gd name="connsiteY5" fmla="*/ 174171 h 6477000"/>
              <a:gd name="connsiteX0" fmla="*/ 2177142 w 6629400"/>
              <a:gd name="connsiteY0" fmla="*/ 0 h 7086601"/>
              <a:gd name="connsiteX1" fmla="*/ 820057 w 6629400"/>
              <a:gd name="connsiteY1" fmla="*/ 796472 h 7086601"/>
              <a:gd name="connsiteX2" fmla="*/ 6629400 w 6629400"/>
              <a:gd name="connsiteY2" fmla="*/ 609601 h 7086601"/>
              <a:gd name="connsiteX3" fmla="*/ 6629400 w 6629400"/>
              <a:gd name="connsiteY3" fmla="*/ 7086601 h 7086601"/>
              <a:gd name="connsiteX4" fmla="*/ 0 w 6629400"/>
              <a:gd name="connsiteY4" fmla="*/ 7086601 h 7086601"/>
              <a:gd name="connsiteX5" fmla="*/ 2177142 w 6629400"/>
              <a:gd name="connsiteY5" fmla="*/ 0 h 7086601"/>
              <a:gd name="connsiteX0" fmla="*/ 2177142 w 6872514"/>
              <a:gd name="connsiteY0" fmla="*/ 0 h 7086601"/>
              <a:gd name="connsiteX1" fmla="*/ 6872514 w 6872514"/>
              <a:gd name="connsiteY1" fmla="*/ 2639787 h 7086601"/>
              <a:gd name="connsiteX2" fmla="*/ 6629400 w 6872514"/>
              <a:gd name="connsiteY2" fmla="*/ 609601 h 7086601"/>
              <a:gd name="connsiteX3" fmla="*/ 6629400 w 6872514"/>
              <a:gd name="connsiteY3" fmla="*/ 7086601 h 7086601"/>
              <a:gd name="connsiteX4" fmla="*/ 0 w 6872514"/>
              <a:gd name="connsiteY4" fmla="*/ 7086601 h 7086601"/>
              <a:gd name="connsiteX5" fmla="*/ 2177142 w 6872514"/>
              <a:gd name="connsiteY5" fmla="*/ 0 h 7086601"/>
              <a:gd name="connsiteX0" fmla="*/ 2206171 w 6872514"/>
              <a:gd name="connsiteY0" fmla="*/ 0 h 7173686"/>
              <a:gd name="connsiteX1" fmla="*/ 6872514 w 6872514"/>
              <a:gd name="connsiteY1" fmla="*/ 2726872 h 7173686"/>
              <a:gd name="connsiteX2" fmla="*/ 6629400 w 6872514"/>
              <a:gd name="connsiteY2" fmla="*/ 696686 h 7173686"/>
              <a:gd name="connsiteX3" fmla="*/ 6629400 w 6872514"/>
              <a:gd name="connsiteY3" fmla="*/ 7173686 h 7173686"/>
              <a:gd name="connsiteX4" fmla="*/ 0 w 6872514"/>
              <a:gd name="connsiteY4" fmla="*/ 7173686 h 7173686"/>
              <a:gd name="connsiteX5" fmla="*/ 2206171 w 6872514"/>
              <a:gd name="connsiteY5" fmla="*/ 0 h 7173686"/>
              <a:gd name="connsiteX0" fmla="*/ 2293257 w 6959600"/>
              <a:gd name="connsiteY0" fmla="*/ 0 h 7173686"/>
              <a:gd name="connsiteX1" fmla="*/ 6959600 w 6959600"/>
              <a:gd name="connsiteY1" fmla="*/ 2726872 h 7173686"/>
              <a:gd name="connsiteX2" fmla="*/ 6716486 w 6959600"/>
              <a:gd name="connsiteY2" fmla="*/ 696686 h 7173686"/>
              <a:gd name="connsiteX3" fmla="*/ 6716486 w 6959600"/>
              <a:gd name="connsiteY3" fmla="*/ 7173686 h 7173686"/>
              <a:gd name="connsiteX4" fmla="*/ 0 w 6959600"/>
              <a:gd name="connsiteY4" fmla="*/ 1382486 h 7173686"/>
              <a:gd name="connsiteX5" fmla="*/ 2293257 w 6959600"/>
              <a:gd name="connsiteY5" fmla="*/ 0 h 7173686"/>
              <a:gd name="connsiteX0" fmla="*/ 2296885 w 6963228"/>
              <a:gd name="connsiteY0" fmla="*/ 0 h 5852886"/>
              <a:gd name="connsiteX1" fmla="*/ 6963228 w 6963228"/>
              <a:gd name="connsiteY1" fmla="*/ 2726872 h 5852886"/>
              <a:gd name="connsiteX2" fmla="*/ 6720114 w 6963228"/>
              <a:gd name="connsiteY2" fmla="*/ 696686 h 5852886"/>
              <a:gd name="connsiteX3" fmla="*/ 0 w 6963228"/>
              <a:gd name="connsiteY3" fmla="*/ 5852886 h 5852886"/>
              <a:gd name="connsiteX4" fmla="*/ 3628 w 6963228"/>
              <a:gd name="connsiteY4" fmla="*/ 1382486 h 5852886"/>
              <a:gd name="connsiteX5" fmla="*/ 2296885 w 6963228"/>
              <a:gd name="connsiteY5" fmla="*/ 0 h 5852886"/>
              <a:gd name="connsiteX0" fmla="*/ 2296885 w 6963228"/>
              <a:gd name="connsiteY0" fmla="*/ 0 h 9782629"/>
              <a:gd name="connsiteX1" fmla="*/ 6963228 w 6963228"/>
              <a:gd name="connsiteY1" fmla="*/ 2726872 h 9782629"/>
              <a:gd name="connsiteX2" fmla="*/ 6807200 w 6963228"/>
              <a:gd name="connsiteY2" fmla="*/ 9782629 h 9782629"/>
              <a:gd name="connsiteX3" fmla="*/ 0 w 6963228"/>
              <a:gd name="connsiteY3" fmla="*/ 5852886 h 9782629"/>
              <a:gd name="connsiteX4" fmla="*/ 3628 w 6963228"/>
              <a:gd name="connsiteY4" fmla="*/ 1382486 h 9782629"/>
              <a:gd name="connsiteX5" fmla="*/ 2296885 w 6963228"/>
              <a:gd name="connsiteY5" fmla="*/ 0 h 9782629"/>
              <a:gd name="connsiteX0" fmla="*/ 2296885 w 6963228"/>
              <a:gd name="connsiteY0" fmla="*/ 0 h 9826172"/>
              <a:gd name="connsiteX1" fmla="*/ 6963228 w 6963228"/>
              <a:gd name="connsiteY1" fmla="*/ 2726872 h 9826172"/>
              <a:gd name="connsiteX2" fmla="*/ 6807200 w 6963228"/>
              <a:gd name="connsiteY2" fmla="*/ 9826172 h 9826172"/>
              <a:gd name="connsiteX3" fmla="*/ 0 w 6963228"/>
              <a:gd name="connsiteY3" fmla="*/ 5852886 h 9826172"/>
              <a:gd name="connsiteX4" fmla="*/ 3628 w 6963228"/>
              <a:gd name="connsiteY4" fmla="*/ 1382486 h 9826172"/>
              <a:gd name="connsiteX5" fmla="*/ 2296885 w 6963228"/>
              <a:gd name="connsiteY5" fmla="*/ 0 h 9826172"/>
              <a:gd name="connsiteX0" fmla="*/ 2325913 w 6992256"/>
              <a:gd name="connsiteY0" fmla="*/ 0 h 9826172"/>
              <a:gd name="connsiteX1" fmla="*/ 6992256 w 6992256"/>
              <a:gd name="connsiteY1" fmla="*/ 2726872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826172"/>
              <a:gd name="connsiteX1" fmla="*/ 6992256 w 6992256"/>
              <a:gd name="connsiteY1" fmla="*/ 2741386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797143"/>
              <a:gd name="connsiteX1" fmla="*/ 6992256 w 6992256"/>
              <a:gd name="connsiteY1" fmla="*/ 2741386 h 9797143"/>
              <a:gd name="connsiteX2" fmla="*/ 6836228 w 6992256"/>
              <a:gd name="connsiteY2" fmla="*/ 9797143 h 9797143"/>
              <a:gd name="connsiteX3" fmla="*/ 0 w 6992256"/>
              <a:gd name="connsiteY3" fmla="*/ 5838372 h 9797143"/>
              <a:gd name="connsiteX4" fmla="*/ 32656 w 6992256"/>
              <a:gd name="connsiteY4" fmla="*/ 1382486 h 9797143"/>
              <a:gd name="connsiteX5" fmla="*/ 2325913 w 6992256"/>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8843 w 6968443"/>
              <a:gd name="connsiteY4" fmla="*/ 1382486 h 9797143"/>
              <a:gd name="connsiteX5" fmla="*/ 2302100 w 6968443"/>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1699 w 6968443"/>
              <a:gd name="connsiteY4" fmla="*/ 1387249 h 9797143"/>
              <a:gd name="connsiteX5" fmla="*/ 2302100 w 6968443"/>
              <a:gd name="connsiteY5" fmla="*/ 0 h 9797143"/>
              <a:gd name="connsiteX0" fmla="*/ 2325913 w 6968443"/>
              <a:gd name="connsiteY0" fmla="*/ 0 h 9754281"/>
              <a:gd name="connsiteX1" fmla="*/ 6968443 w 6968443"/>
              <a:gd name="connsiteY1" fmla="*/ 2698524 h 9754281"/>
              <a:gd name="connsiteX2" fmla="*/ 6812415 w 6968443"/>
              <a:gd name="connsiteY2" fmla="*/ 9754281 h 9754281"/>
              <a:gd name="connsiteX3" fmla="*/ 0 w 6968443"/>
              <a:gd name="connsiteY3" fmla="*/ 5805035 h 9754281"/>
              <a:gd name="connsiteX4" fmla="*/ 1699 w 6968443"/>
              <a:gd name="connsiteY4" fmla="*/ 1344387 h 9754281"/>
              <a:gd name="connsiteX5" fmla="*/ 2325913 w 6968443"/>
              <a:gd name="connsiteY5" fmla="*/ 0 h 9754281"/>
              <a:gd name="connsiteX0" fmla="*/ 2323532 w 6968443"/>
              <a:gd name="connsiteY0" fmla="*/ 0 h 9751900"/>
              <a:gd name="connsiteX1" fmla="*/ 6968443 w 6968443"/>
              <a:gd name="connsiteY1" fmla="*/ 2696143 h 9751900"/>
              <a:gd name="connsiteX2" fmla="*/ 6812415 w 6968443"/>
              <a:gd name="connsiteY2" fmla="*/ 9751900 h 9751900"/>
              <a:gd name="connsiteX3" fmla="*/ 0 w 6968443"/>
              <a:gd name="connsiteY3" fmla="*/ 5802654 h 9751900"/>
              <a:gd name="connsiteX4" fmla="*/ 1699 w 6968443"/>
              <a:gd name="connsiteY4" fmla="*/ 1342006 h 9751900"/>
              <a:gd name="connsiteX5" fmla="*/ 2323532 w 6968443"/>
              <a:gd name="connsiteY5" fmla="*/ 0 h 9751900"/>
              <a:gd name="connsiteX0" fmla="*/ 2323532 w 6977968"/>
              <a:gd name="connsiteY0" fmla="*/ 0 h 9751900"/>
              <a:gd name="connsiteX1" fmla="*/ 6977968 w 6977968"/>
              <a:gd name="connsiteY1" fmla="*/ 2692968 h 9751900"/>
              <a:gd name="connsiteX2" fmla="*/ 6812415 w 6977968"/>
              <a:gd name="connsiteY2" fmla="*/ 9751900 h 9751900"/>
              <a:gd name="connsiteX3" fmla="*/ 0 w 6977968"/>
              <a:gd name="connsiteY3" fmla="*/ 5802654 h 9751900"/>
              <a:gd name="connsiteX4" fmla="*/ 1699 w 6977968"/>
              <a:gd name="connsiteY4" fmla="*/ 1342006 h 9751900"/>
              <a:gd name="connsiteX5" fmla="*/ 2323532 w 6977968"/>
              <a:gd name="connsiteY5" fmla="*/ 0 h 97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68" h="9751900">
                <a:moveTo>
                  <a:pt x="2323532" y="0"/>
                </a:moveTo>
                <a:lnTo>
                  <a:pt x="6977968" y="2692968"/>
                </a:lnTo>
                <a:lnTo>
                  <a:pt x="6812415" y="9751900"/>
                </a:lnTo>
                <a:lnTo>
                  <a:pt x="0" y="5802654"/>
                </a:lnTo>
                <a:cubicBezTo>
                  <a:pt x="1209" y="4312521"/>
                  <a:pt x="490" y="2832139"/>
                  <a:pt x="1699" y="1342006"/>
                </a:cubicBezTo>
                <a:lnTo>
                  <a:pt x="2323532" y="0"/>
                </a:lnTo>
                <a:close/>
              </a:path>
            </a:pathLst>
          </a:custGeom>
          <a:gradFill>
            <a:gsLst>
              <a:gs pos="0">
                <a:srgbClr val="E0001E"/>
              </a:gs>
              <a:gs pos="50000">
                <a:srgbClr val="9C171F"/>
              </a:gs>
              <a:gs pos="100000">
                <a:srgbClr val="990B1D"/>
              </a:gs>
            </a:gsLst>
            <a:lin ang="5400000" scaled="0"/>
          </a:gradFill>
        </p:spPr>
        <p:txBody>
          <a:bodyPr lIns="46960" tIns="23478" rIns="46960" bIns="23478">
            <a:normAutofit/>
          </a:bodyPr>
          <a:lstStyle>
            <a:lvl1pPr>
              <a:defRPr sz="1800"/>
            </a:lvl1pPr>
          </a:lstStyle>
          <a:p>
            <a:endParaRPr lang="en-US" noProof="0" dirty="0"/>
          </a:p>
        </p:txBody>
      </p:sp>
      <p:sp>
        <p:nvSpPr>
          <p:cNvPr id="8" name="Kép helye 19"/>
          <p:cNvSpPr>
            <a:spLocks noGrp="1"/>
          </p:cNvSpPr>
          <p:nvPr>
            <p:ph type="pic" sz="quarter" idx="12"/>
          </p:nvPr>
        </p:nvSpPr>
        <p:spPr>
          <a:xfrm>
            <a:off x="7840008" y="411510"/>
            <a:ext cx="1303992" cy="1876820"/>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788" h="5148263">
                <a:moveTo>
                  <a:pt x="986" y="2058987"/>
                </a:moveTo>
                <a:lnTo>
                  <a:pt x="3551432" y="0"/>
                </a:lnTo>
                <a:cubicBezTo>
                  <a:pt x="3559899" y="2383367"/>
                  <a:pt x="3542171" y="701940"/>
                  <a:pt x="3550638" y="3085307"/>
                </a:cubicBezTo>
                <a:lnTo>
                  <a:pt x="1782" y="5148263"/>
                </a:lnTo>
                <a:cubicBezTo>
                  <a:pt x="5486" y="4102630"/>
                  <a:pt x="-2718" y="3104620"/>
                  <a:pt x="986" y="2058987"/>
                </a:cubicBezTo>
                <a:close/>
              </a:path>
            </a:pathLst>
          </a:custGeom>
          <a:gradFill>
            <a:gsLst>
              <a:gs pos="0">
                <a:srgbClr val="E0001E"/>
              </a:gs>
              <a:gs pos="38000">
                <a:srgbClr val="E0001E"/>
              </a:gs>
              <a:gs pos="100000">
                <a:srgbClr val="990B1D"/>
              </a:gs>
            </a:gsLst>
            <a:lin ang="5400000" scaled="0"/>
          </a:gradFill>
          <a:ln>
            <a:noFill/>
          </a:ln>
        </p:spPr>
        <p:txBody>
          <a:bodyPr lIns="46960" tIns="23478" rIns="46960" bIns="23478">
            <a:normAutofit/>
          </a:bodyPr>
          <a:lstStyle>
            <a:lvl1pPr>
              <a:defRPr sz="1800"/>
            </a:lvl1pPr>
          </a:lstStyle>
          <a:p>
            <a:endParaRPr lang="en-US" noProof="0" dirty="0"/>
          </a:p>
        </p:txBody>
      </p:sp>
      <p:sp>
        <p:nvSpPr>
          <p:cNvPr id="9" name="Kép helye 17"/>
          <p:cNvSpPr>
            <a:spLocks noGrp="1"/>
          </p:cNvSpPr>
          <p:nvPr>
            <p:ph type="pic" sz="quarter" idx="11"/>
          </p:nvPr>
        </p:nvSpPr>
        <p:spPr>
          <a:xfrm>
            <a:off x="7317442" y="1519180"/>
            <a:ext cx="1826558" cy="3624320"/>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a:gradFill>
            <a:gsLst>
              <a:gs pos="0">
                <a:srgbClr val="E0001E"/>
              </a:gs>
              <a:gs pos="38000">
                <a:srgbClr val="E0001E"/>
              </a:gs>
              <a:gs pos="100000">
                <a:srgbClr val="990B1D"/>
              </a:gs>
            </a:gsLst>
            <a:lin ang="5400000" scaled="0"/>
          </a:gradFill>
        </p:spPr>
        <p:txBody>
          <a:bodyPr lIns="46960" tIns="23478" rIns="46960" bIns="23478">
            <a:normAutofit/>
          </a:bodyPr>
          <a:lstStyle>
            <a:lvl1pPr>
              <a:defRPr sz="1800"/>
            </a:lvl1pPr>
          </a:lstStyle>
          <a:p>
            <a:endParaRPr lang="en-US" noProof="0" dirty="0"/>
          </a:p>
        </p:txBody>
      </p:sp>
      <p:sp>
        <p:nvSpPr>
          <p:cNvPr id="10" name="Szöveg helye 26"/>
          <p:cNvSpPr>
            <a:spLocks noGrp="1"/>
          </p:cNvSpPr>
          <p:nvPr>
            <p:ph type="body" sz="quarter" idx="20" hasCustomPrompt="1"/>
          </p:nvPr>
        </p:nvSpPr>
        <p:spPr>
          <a:xfrm>
            <a:off x="471606" y="3360776"/>
            <a:ext cx="3865418"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Date – Place - Event</a:t>
            </a:r>
          </a:p>
        </p:txBody>
      </p:sp>
      <p:sp>
        <p:nvSpPr>
          <p:cNvPr id="11" name="Szöveg helye 26"/>
          <p:cNvSpPr>
            <a:spLocks noGrp="1"/>
          </p:cNvSpPr>
          <p:nvPr>
            <p:ph type="body" sz="quarter" idx="19" hasCustomPrompt="1"/>
          </p:nvPr>
        </p:nvSpPr>
        <p:spPr>
          <a:xfrm>
            <a:off x="471606" y="2968891"/>
            <a:ext cx="3865418"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Title of the Presenter</a:t>
            </a:r>
          </a:p>
        </p:txBody>
      </p:sp>
      <p:sp>
        <p:nvSpPr>
          <p:cNvPr id="12" name="Szöveg helye 24"/>
          <p:cNvSpPr>
            <a:spLocks noGrp="1"/>
          </p:cNvSpPr>
          <p:nvPr>
            <p:ph type="body" sz="quarter" idx="18" hasCustomPrompt="1"/>
          </p:nvPr>
        </p:nvSpPr>
        <p:spPr>
          <a:xfrm>
            <a:off x="472283" y="2765487"/>
            <a:ext cx="3864740" cy="245343"/>
          </a:xfrm>
          <a:prstGeom prst="rect">
            <a:avLst/>
          </a:prstGeom>
        </p:spPr>
        <p:txBody>
          <a:bodyPr lIns="46960" tIns="23478" rIns="46960" bIns="23478">
            <a:noAutofit/>
          </a:bodyPr>
          <a:lstStyle>
            <a:lvl1pPr marL="0" indent="0">
              <a:buNone/>
              <a:defRPr sz="1200" b="1" cap="none" baseline="0">
                <a:solidFill>
                  <a:srgbClr val="E30018"/>
                </a:solidFill>
                <a:latin typeface="+mj-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Name of the Presenter</a:t>
            </a:r>
          </a:p>
        </p:txBody>
      </p:sp>
      <p:sp>
        <p:nvSpPr>
          <p:cNvPr id="13" name="Szöveg helye 4"/>
          <p:cNvSpPr>
            <a:spLocks noGrp="1"/>
          </p:cNvSpPr>
          <p:nvPr>
            <p:ph type="body" sz="quarter" idx="13" hasCustomPrompt="1"/>
          </p:nvPr>
        </p:nvSpPr>
        <p:spPr>
          <a:xfrm>
            <a:off x="467550" y="843558"/>
            <a:ext cx="3847011" cy="1057834"/>
          </a:xfrm>
          <a:prstGeom prst="rect">
            <a:avLst/>
          </a:prstGeom>
        </p:spPr>
        <p:txBody>
          <a:bodyPr lIns="46960" tIns="23478" rIns="46960" bIns="23478" anchor="t" anchorCtr="0">
            <a:noAutofit/>
          </a:bodyPr>
          <a:lstStyle>
            <a:lvl1pPr marL="0" indent="0">
              <a:buNone/>
              <a:defRPr sz="3200" cap="all" baseline="0">
                <a:solidFill>
                  <a:srgbClr val="E30018"/>
                </a:solidFill>
                <a:latin typeface="Molgroup Regular" pitchFamily="2" charset="-18"/>
              </a:defRPr>
            </a:lvl1pPr>
          </a:lstStyle>
          <a:p>
            <a:pPr lvl="0"/>
            <a:r>
              <a:rPr lang="en-US" noProof="0" dirty="0"/>
              <a:t>TITLE OF PRESENTATION</a:t>
            </a:r>
          </a:p>
        </p:txBody>
      </p:sp>
      <p:sp>
        <p:nvSpPr>
          <p:cNvPr id="14" name="Szöveg helye 18"/>
          <p:cNvSpPr>
            <a:spLocks noGrp="1"/>
          </p:cNvSpPr>
          <p:nvPr>
            <p:ph type="body" sz="quarter" idx="17" hasCustomPrompt="1"/>
          </p:nvPr>
        </p:nvSpPr>
        <p:spPr>
          <a:xfrm>
            <a:off x="467544" y="1901392"/>
            <a:ext cx="3864740" cy="792088"/>
          </a:xfrm>
          <a:prstGeom prst="rect">
            <a:avLst/>
          </a:prstGeom>
        </p:spPr>
        <p:txBody>
          <a:bodyPr lIns="46960" tIns="23478" rIns="46960" bIns="23478">
            <a:noAutofit/>
          </a:bodyPr>
          <a:lstStyle>
            <a:lvl1pPr marL="0" indent="0">
              <a:buNone/>
              <a:defRPr sz="2000" cap="all" baseline="0">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a:t>Additional text line for second titles</a:t>
            </a:r>
          </a:p>
        </p:txBody>
      </p:sp>
      <p:pic>
        <p:nvPicPr>
          <p:cNvPr id="15" name="Picture 2" descr="Z:\grafika\_PROJECTS\Roxer\MOL\Prezi Pimp\MOL Group General Prezi\Sources\MOL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 POINTS - PLAIN">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cap="all" spc="0" baseline="0">
                <a:solidFill>
                  <a:srgbClr val="E30018"/>
                </a:solidFill>
                <a:latin typeface="Molgroup Light"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Text and bullet points – plain</a:t>
            </a:r>
          </a:p>
          <a:p>
            <a:pPr lvl="0"/>
            <a:endParaRPr lang="en-US" noProof="0" dirty="0"/>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21" name="Szöveg helye 2"/>
          <p:cNvSpPr>
            <a:spLocks noGrp="1"/>
          </p:cNvSpPr>
          <p:nvPr>
            <p:ph type="body" sz="quarter" idx="30" hasCustomPrompt="1"/>
          </p:nvPr>
        </p:nvSpPr>
        <p:spPr>
          <a:xfrm>
            <a:off x="467544" y="1871537"/>
            <a:ext cx="3982539" cy="2716437"/>
          </a:xfrm>
          <a:prstGeom prst="rect">
            <a:avLst/>
          </a:prstGeom>
        </p:spPr>
        <p:txBody>
          <a:bodyPr lIns="46960" tIns="23478" rIns="46960" bIns="23478">
            <a:noAutofit/>
          </a:bodyPr>
          <a:lstStyle>
            <a:lvl1pPr marL="146748" marR="0" indent="-146748" algn="l" defTabSz="914400" rtl="0" eaLnBrk="1" fontAlgn="auto" latinLnBrk="0" hangingPunct="1">
              <a:lnSpc>
                <a:spcPct val="100000"/>
              </a:lnSpc>
              <a:spcBef>
                <a:spcPts val="308"/>
              </a:spcBef>
              <a:spcAft>
                <a:spcPts val="308"/>
              </a:spcAft>
              <a:buClrTx/>
              <a:buSzTx/>
              <a:buFontTx/>
              <a:buBlip>
                <a:blip r:embed="rId4"/>
              </a:buBlip>
              <a:tabLst/>
              <a:defRPr sz="1200" cap="all" spc="50" baseline="0">
                <a:latin typeface="Molgroup Regular" pitchFamily="2" charset="-18"/>
                <a:sym typeface="Wingdings" panose="05000000000000000000" pitchFamily="2" charset="2"/>
              </a:defRPr>
            </a:lvl1pPr>
            <a:lvl2pPr marL="381546" indent="-146748" algn="l">
              <a:spcBef>
                <a:spcPts val="308"/>
              </a:spcBef>
              <a:spcAft>
                <a:spcPts val="308"/>
              </a:spcAft>
              <a:buFontTx/>
              <a:buBlip>
                <a:blip r:embed="rId5"/>
              </a:buBlip>
              <a:defRPr sz="1400" cap="none" spc="50" baseline="0">
                <a:latin typeface="+mj-lt"/>
              </a:defRPr>
            </a:lvl2pPr>
            <a:lvl3pPr marL="755346" indent="-285750">
              <a:buFontTx/>
              <a:buBlip>
                <a:blip r:embed="rId5"/>
              </a:buBlip>
              <a:defRPr sz="1400"/>
            </a:lvl3pPr>
            <a:lvl4pPr marL="851143" indent="-146748">
              <a:buFontTx/>
              <a:buBlip>
                <a:blip r:embed="rId6"/>
              </a:buBlip>
              <a:defRPr/>
            </a:lvl4pPr>
            <a:lvl5pPr marL="1085943" indent="-146748">
              <a:buFontTx/>
              <a:buBlip>
                <a:blip r:embed="rId6"/>
              </a:buBlip>
              <a:defRPr/>
            </a:lvl5pPr>
          </a:lstStyle>
          <a:p>
            <a:pPr marL="146748" marR="0" lvl="0" indent="-146748" algn="l" defTabSz="914400" rtl="0" eaLnBrk="1" fontAlgn="auto" latinLnBrk="0" hangingPunct="1">
              <a:lnSpc>
                <a:spcPct val="100000"/>
              </a:lnSpc>
              <a:spcBef>
                <a:spcPts val="308"/>
              </a:spcBef>
              <a:spcAft>
                <a:spcPts val="308"/>
              </a:spcAft>
              <a:buClrTx/>
              <a:buSzTx/>
              <a:buFontTx/>
              <a:buBlip>
                <a:blip r:embed="rId4"/>
              </a:buBlip>
              <a:tabLst/>
              <a:defRPr/>
            </a:pPr>
            <a:r>
              <a:rPr lang="en-US" noProof="0" dirty="0"/>
              <a:t>Main points have a red marker and </a:t>
            </a:r>
            <a:r>
              <a:rPr lang="en-US" noProof="0" dirty="0" err="1"/>
              <a:t>mol</a:t>
            </a:r>
            <a:r>
              <a:rPr lang="en-US" noProof="0" dirty="0"/>
              <a:t> group font. </a:t>
            </a:r>
          </a:p>
          <a:p>
            <a:pPr lvl="1"/>
            <a:r>
              <a:rPr lang="en-US" noProof="0" dirty="0"/>
              <a:t>Sub bullet points</a:t>
            </a:r>
          </a:p>
          <a:p>
            <a:pPr lvl="2"/>
            <a:r>
              <a:rPr lang="en-US" noProof="0" dirty="0"/>
              <a:t>Sub bullet points</a:t>
            </a:r>
          </a:p>
          <a:p>
            <a:pPr lvl="2"/>
            <a:endParaRPr lang="en-US" noProof="0" dirty="0"/>
          </a:p>
          <a:p>
            <a:pPr lvl="2"/>
            <a:endParaRPr lang="en-US" noProof="0" dirty="0"/>
          </a:p>
        </p:txBody>
      </p:sp>
      <p:sp>
        <p:nvSpPr>
          <p:cNvPr id="22" name="Szöveg helye 10"/>
          <p:cNvSpPr>
            <a:spLocks noGrp="1"/>
          </p:cNvSpPr>
          <p:nvPr>
            <p:ph type="body" sz="quarter" idx="32" hasCustomPrompt="1"/>
          </p:nvPr>
        </p:nvSpPr>
        <p:spPr>
          <a:xfrm>
            <a:off x="4692345" y="1857061"/>
            <a:ext cx="3982983" cy="769520"/>
          </a:xfrm>
          <a:prstGeom prst="rect">
            <a:avLst/>
          </a:prstGeom>
        </p:spPr>
        <p:txBody>
          <a:bodyPr lIns="46960" tIns="23478" rIns="46960" bIns="23478">
            <a:no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Sub points in bullets to the left are grey, and non-capital Calibri letters. You can insert the narrative parts there.</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3" name="Szöveg helye 10"/>
          <p:cNvSpPr>
            <a:spLocks noGrp="1"/>
          </p:cNvSpPr>
          <p:nvPr>
            <p:ph type="body" sz="quarter" idx="35" hasCustomPrompt="1"/>
          </p:nvPr>
        </p:nvSpPr>
        <p:spPr>
          <a:xfrm>
            <a:off x="4692345" y="3595615"/>
            <a:ext cx="3982983" cy="992360"/>
          </a:xfrm>
          <a:prstGeom prst="rect">
            <a:avLst/>
          </a:prstGeom>
        </p:spPr>
        <p:txBody>
          <a:bodyPr lIns="46960" tIns="23478" rIns="46960" bIns="23478">
            <a:noAutofit/>
          </a:bodyPr>
          <a:lstStyle>
            <a:lvl1pPr marL="0" marR="0" indent="0" algn="l" defTabSz="91440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noProof="0" dirty="0"/>
              <a:t>Or you can use the indent tool of </a:t>
            </a:r>
            <a:r>
              <a:rPr lang="en-US" noProof="0" dirty="0" err="1"/>
              <a:t>Powerpoint</a:t>
            </a:r>
            <a:r>
              <a:rPr lang="en-US" noProof="0" dirty="0"/>
              <a:t> to change bullet levels (these comments are naturally about the left box of the slide, these text boxes to the right are used similarly as on text slides)</a:t>
            </a:r>
          </a:p>
          <a:p>
            <a:pPr marL="0" marR="0" lvl="0" indent="0" defTabSz="914400" eaLnBrk="1" fontAlgn="auto" latinLnBrk="0" hangingPunct="1">
              <a:lnSpc>
                <a:spcPct val="100000"/>
              </a:lnSpc>
              <a:spcBef>
                <a:spcPts val="0"/>
              </a:spcBef>
              <a:spcAft>
                <a:spcPts val="0"/>
              </a:spcAft>
              <a:buClrTx/>
              <a:buSzTx/>
              <a:buFontTx/>
              <a:buNone/>
              <a:tabLst/>
              <a:defRPr/>
            </a:pPr>
            <a:endParaRPr lang="en-US" noProof="0" dirty="0"/>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4" name="Szöveg helye 20"/>
          <p:cNvSpPr>
            <a:spLocks noGrp="1"/>
          </p:cNvSpPr>
          <p:nvPr>
            <p:ph type="body" sz="quarter" idx="36" hasCustomPrompt="1"/>
          </p:nvPr>
        </p:nvSpPr>
        <p:spPr>
          <a:xfrm>
            <a:off x="4692340" y="2733461"/>
            <a:ext cx="3997234" cy="730332"/>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cap="all" baseline="0">
                <a:solidFill>
                  <a:srgbClr val="E30018"/>
                </a:solidFill>
                <a:latin typeface="Molgroup Regular" pitchFamily="2" charset="-18"/>
              </a:defRPr>
            </a:lvl1pPr>
            <a:lvl2pPr>
              <a:defRPr cap="all" baseline="0"/>
            </a:lvl2pPr>
            <a:lvl3pPr>
              <a:defRPr cap="all" baseline="0"/>
            </a:lvl3pPr>
            <a:lvl4pPr>
              <a:defRPr cap="all" baseline="0"/>
            </a:lvl4pPr>
            <a:lvl5pPr>
              <a:defRPr cap="all" baseline="0"/>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If you press tab, the bullet will change to grey and font will change automatically</a:t>
            </a:r>
          </a:p>
          <a:p>
            <a:pPr lvl="0"/>
            <a:endParaRPr lang="en-US" noProof="0" dirty="0"/>
          </a:p>
        </p:txBody>
      </p:sp>
      <p:sp>
        <p:nvSpPr>
          <p:cNvPr id="25" name="Szöveg helye 6"/>
          <p:cNvSpPr>
            <a:spLocks noGrp="1"/>
          </p:cNvSpPr>
          <p:nvPr>
            <p:ph type="body" sz="quarter" idx="27" hasCustomPrompt="1"/>
          </p:nvPr>
        </p:nvSpPr>
        <p:spPr>
          <a:xfrm>
            <a:off x="483324" y="1347614"/>
            <a:ext cx="8134242"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Tree>
    <p:extLst>
      <p:ext uri="{BB962C8B-B14F-4D97-AF65-F5344CB8AC3E}">
        <p14:creationId xmlns:p14="http://schemas.microsoft.com/office/powerpoint/2010/main" val="19120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LONG NARRATIVE">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cap="all" spc="0" baseline="0">
                <a:solidFill>
                  <a:srgbClr val="E30018"/>
                </a:solidFill>
                <a:latin typeface="Molgroup Light"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Text – long narrative</a:t>
            </a:r>
          </a:p>
          <a:p>
            <a:pPr lvl="0"/>
            <a:endParaRPr lang="en-US" noProof="0" dirty="0"/>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cap="all" spc="0" baseline="0">
                <a:solidFill>
                  <a:schemeClr val="tx1"/>
                </a:solidFill>
                <a:latin typeface="Molgroup Regular"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Chapter subtitle</a:t>
            </a:r>
          </a:p>
          <a:p>
            <a:pPr lvl="0"/>
            <a:endParaRPr lang="en-US" noProof="0" dirty="0"/>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 helye 10"/>
          <p:cNvSpPr>
            <a:spLocks noGrp="1"/>
          </p:cNvSpPr>
          <p:nvPr>
            <p:ph type="body" sz="quarter" idx="41" hasCustomPrompt="1"/>
          </p:nvPr>
        </p:nvSpPr>
        <p:spPr>
          <a:xfrm>
            <a:off x="466953" y="1812959"/>
            <a:ext cx="7996005" cy="2414975"/>
          </a:xfrm>
          <a:prstGeom prst="rect">
            <a:avLst/>
          </a:prstGeom>
        </p:spPr>
        <p:txBody>
          <a:bodyPr lIns="46960" tIns="23478" rIns="46960" bIns="23478">
            <a:norm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Add your main text here, avoid the usage of this slide as much as possible, since it can become too text-heavy.</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12" name="Szöveg helye 6"/>
          <p:cNvSpPr>
            <a:spLocks noGrp="1"/>
          </p:cNvSpPr>
          <p:nvPr>
            <p:ph type="body" sz="quarter" idx="42" hasCustomPrompt="1"/>
          </p:nvPr>
        </p:nvSpPr>
        <p:spPr>
          <a:xfrm>
            <a:off x="467544" y="1347614"/>
            <a:ext cx="7995414" cy="509452"/>
          </a:xfrm>
          <a:prstGeom prst="rect">
            <a:avLst/>
          </a:prstGeom>
        </p:spPr>
        <p:txBody>
          <a:bodyPr lIns="46960" tIns="23478" rIns="46960" bIns="23478" anchor="ctr" anchorCtr="0"/>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Tree>
    <p:extLst>
      <p:ext uri="{BB962C8B-B14F-4D97-AF65-F5344CB8AC3E}">
        <p14:creationId xmlns:p14="http://schemas.microsoft.com/office/powerpoint/2010/main" val="7611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S - 3 COLUMNS">
    <p:spTree>
      <p:nvGrpSpPr>
        <p:cNvPr id="1" name=""/>
        <p:cNvGrpSpPr/>
        <p:nvPr/>
      </p:nvGrpSpPr>
      <p:grpSpPr>
        <a:xfrm>
          <a:off x="0" y="0"/>
          <a:ext cx="0" cy="0"/>
          <a:chOff x="0" y="0"/>
          <a:chExt cx="0" cy="0"/>
        </a:xfrm>
      </p:grpSpPr>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39" name="Szöveg helye 2"/>
          <p:cNvSpPr>
            <a:spLocks noGrp="1"/>
          </p:cNvSpPr>
          <p:nvPr>
            <p:ph type="body" sz="quarter" idx="30" hasCustomPrompt="1"/>
          </p:nvPr>
        </p:nvSpPr>
        <p:spPr>
          <a:xfrm>
            <a:off x="467545" y="1871537"/>
            <a:ext cx="2448272" cy="2716437"/>
          </a:xfrm>
          <a:prstGeom prst="rect">
            <a:avLst/>
          </a:prstGeom>
        </p:spPr>
        <p:txBody>
          <a:bodyPr lIns="46960" tIns="23478" rIns="46960" bIns="23478">
            <a:noAutofit/>
          </a:bodyPr>
          <a:lstStyle>
            <a:lvl1pPr marL="146748" marR="0" indent="-146748" algn="l" defTabSz="914400" rtl="0" eaLnBrk="1" fontAlgn="auto" latinLnBrk="0" hangingPunct="1">
              <a:lnSpc>
                <a:spcPct val="100000"/>
              </a:lnSpc>
              <a:spcBef>
                <a:spcPts val="308"/>
              </a:spcBef>
              <a:spcAft>
                <a:spcPts val="308"/>
              </a:spcAft>
              <a:buClrTx/>
              <a:buSzTx/>
              <a:buFontTx/>
              <a:buBlip>
                <a:blip r:embed="rId4"/>
              </a:buBlip>
              <a:tabLst/>
              <a:defRPr sz="1200" cap="all" spc="50" baseline="0">
                <a:latin typeface="Molgroup Regular" pitchFamily="2" charset="-18"/>
                <a:sym typeface="Wingdings" panose="05000000000000000000" pitchFamily="2" charset="2"/>
              </a:defRPr>
            </a:lvl1pPr>
            <a:lvl2pPr marL="381546" indent="-146748" algn="l">
              <a:spcBef>
                <a:spcPts val="308"/>
              </a:spcBef>
              <a:spcAft>
                <a:spcPts val="308"/>
              </a:spcAft>
              <a:buFontTx/>
              <a:buBlip>
                <a:blip r:embed="rId5"/>
              </a:buBlip>
              <a:defRPr sz="1400" cap="none" spc="50" baseline="0">
                <a:latin typeface="+mj-lt"/>
              </a:defRPr>
            </a:lvl2pPr>
            <a:lvl3pPr marL="616344" indent="-146748">
              <a:buFontTx/>
              <a:buBlip>
                <a:blip r:embed="rId6"/>
              </a:buBlip>
              <a:defRPr sz="1400" baseline="0"/>
            </a:lvl3pPr>
            <a:lvl4pPr marL="851143" indent="-146748">
              <a:buFontTx/>
              <a:buBlip>
                <a:blip r:embed="rId6"/>
              </a:buBlip>
              <a:defRPr/>
            </a:lvl4pPr>
            <a:lvl5pPr marL="1085943" indent="-146748">
              <a:buFontTx/>
              <a:buBlip>
                <a:blip r:embed="rId6"/>
              </a:buBlip>
              <a:defRPr/>
            </a:lvl5pPr>
          </a:lstStyle>
          <a:p>
            <a:pPr marL="146748" marR="0" lvl="0" indent="-146748" algn="l" defTabSz="914400" rtl="0" eaLnBrk="1" fontAlgn="auto" latinLnBrk="0" hangingPunct="1">
              <a:lnSpc>
                <a:spcPct val="100000"/>
              </a:lnSpc>
              <a:spcBef>
                <a:spcPts val="308"/>
              </a:spcBef>
              <a:spcAft>
                <a:spcPts val="308"/>
              </a:spcAft>
              <a:buClrTx/>
              <a:buSzTx/>
              <a:buFontTx/>
              <a:buBlip>
                <a:blip r:embed="rId4"/>
              </a:buBlip>
              <a:tabLst/>
              <a:defRPr/>
            </a:pPr>
            <a:r>
              <a:rPr lang="en-US" noProof="0" dirty="0"/>
              <a:t>3 column bullet point slide</a:t>
            </a:r>
          </a:p>
          <a:p>
            <a:pPr lvl="1"/>
            <a:r>
              <a:rPr lang="en-US" noProof="0" dirty="0"/>
              <a:t>Sub bullet points</a:t>
            </a:r>
          </a:p>
          <a:p>
            <a:pPr lvl="2"/>
            <a:r>
              <a:rPr lang="en-US" noProof="0" dirty="0"/>
              <a:t>Sub bullet points</a:t>
            </a:r>
          </a:p>
          <a:p>
            <a:pPr lvl="1"/>
            <a:endParaRPr lang="en-US" noProof="0" dirty="0"/>
          </a:p>
        </p:txBody>
      </p:sp>
      <p:sp>
        <p:nvSpPr>
          <p:cNvPr id="40" name="Szöveg helye 6"/>
          <p:cNvSpPr>
            <a:spLocks noGrp="1"/>
          </p:cNvSpPr>
          <p:nvPr>
            <p:ph type="body" sz="quarter" idx="27" hasCustomPrompt="1"/>
          </p:nvPr>
        </p:nvSpPr>
        <p:spPr>
          <a:xfrm>
            <a:off x="483324" y="1347614"/>
            <a:ext cx="2432492"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41" name="Szöveg helye 2"/>
          <p:cNvSpPr>
            <a:spLocks noGrp="1"/>
          </p:cNvSpPr>
          <p:nvPr>
            <p:ph type="body" sz="quarter" idx="31" hasCustomPrompt="1"/>
          </p:nvPr>
        </p:nvSpPr>
        <p:spPr>
          <a:xfrm>
            <a:off x="3260077" y="1871537"/>
            <a:ext cx="2448272" cy="2716437"/>
          </a:xfrm>
          <a:prstGeom prst="rect">
            <a:avLst/>
          </a:prstGeom>
        </p:spPr>
        <p:txBody>
          <a:bodyPr lIns="46960" tIns="23478" rIns="46960" bIns="23478">
            <a:noAutofit/>
          </a:bodyPr>
          <a:lstStyle>
            <a:lvl1pPr marL="171450" marR="0" indent="-171450" algn="l" defTabSz="914400" rtl="0" eaLnBrk="1" fontAlgn="auto" latinLnBrk="0" hangingPunct="1">
              <a:lnSpc>
                <a:spcPct val="100000"/>
              </a:lnSpc>
              <a:spcBef>
                <a:spcPts val="308"/>
              </a:spcBef>
              <a:spcAft>
                <a:spcPts val="308"/>
              </a:spcAft>
              <a:buClrTx/>
              <a:buSzTx/>
              <a:buFontTx/>
              <a:buBlip>
                <a:blip r:embed="rId7"/>
              </a:buBlip>
              <a:tabLst/>
              <a:defRPr sz="1200" cap="all" spc="50" baseline="0">
                <a:latin typeface="Molgroup Regular" pitchFamily="2" charset="-18"/>
                <a:sym typeface="Wingdings" panose="05000000000000000000" pitchFamily="2" charset="2"/>
              </a:defRPr>
            </a:lvl1pPr>
            <a:lvl2pPr marL="381546" indent="-146748" algn="l">
              <a:spcBef>
                <a:spcPts val="308"/>
              </a:spcBef>
              <a:spcAft>
                <a:spcPts val="308"/>
              </a:spcAft>
              <a:buFontTx/>
              <a:buBlip>
                <a:blip r:embed="rId5"/>
              </a:buBlip>
              <a:defRPr sz="1400" cap="none" spc="50" baseline="0">
                <a:latin typeface="+mj-lt"/>
              </a:defRPr>
            </a:lvl2pPr>
            <a:lvl3pPr marL="616344" indent="-146748">
              <a:buFontTx/>
              <a:buBlip>
                <a:blip r:embed="rId5"/>
              </a:buBlip>
              <a:defRPr sz="1400"/>
            </a:lvl3pPr>
            <a:lvl4pPr marL="851143" indent="-146748">
              <a:buFontTx/>
              <a:buBlip>
                <a:blip r:embed="rId6"/>
              </a:buBlip>
              <a:defRPr/>
            </a:lvl4pPr>
            <a:lvl5pPr marL="1085943" indent="-146748">
              <a:buFontTx/>
              <a:buBlip>
                <a:blip r:embed="rId6"/>
              </a:buBlip>
              <a:defRPr/>
            </a:lvl5pPr>
          </a:lstStyle>
          <a:p>
            <a:pPr marL="146748" marR="0" lvl="0" indent="-146748" algn="l" defTabSz="914400" rtl="0" eaLnBrk="1" fontAlgn="auto" latinLnBrk="0" hangingPunct="1">
              <a:lnSpc>
                <a:spcPct val="100000"/>
              </a:lnSpc>
              <a:spcBef>
                <a:spcPts val="308"/>
              </a:spcBef>
              <a:spcAft>
                <a:spcPts val="308"/>
              </a:spcAft>
              <a:buClrTx/>
              <a:buSzTx/>
              <a:buFontTx/>
              <a:buBlip>
                <a:blip r:embed="rId4"/>
              </a:buBlip>
              <a:tabLst/>
              <a:defRPr/>
            </a:pPr>
            <a:r>
              <a:rPr lang="en-US" noProof="0" dirty="0"/>
              <a:t>Bullets are used similarly as on other slides</a:t>
            </a:r>
          </a:p>
          <a:p>
            <a:pPr lvl="1"/>
            <a:r>
              <a:rPr lang="en-US" noProof="0" dirty="0"/>
              <a:t>Sub bullet points</a:t>
            </a:r>
          </a:p>
          <a:p>
            <a:pPr lvl="2"/>
            <a:r>
              <a:rPr lang="en-US" noProof="0" dirty="0"/>
              <a:t>Sub bullet points</a:t>
            </a:r>
          </a:p>
        </p:txBody>
      </p:sp>
      <p:sp>
        <p:nvSpPr>
          <p:cNvPr id="42" name="Szöveg helye 6"/>
          <p:cNvSpPr>
            <a:spLocks noGrp="1"/>
          </p:cNvSpPr>
          <p:nvPr>
            <p:ph type="body" sz="quarter" idx="32" hasCustomPrompt="1"/>
          </p:nvPr>
        </p:nvSpPr>
        <p:spPr>
          <a:xfrm>
            <a:off x="3275856" y="1347614"/>
            <a:ext cx="2432492"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43" name="Szöveg helye 2"/>
          <p:cNvSpPr>
            <a:spLocks noGrp="1"/>
          </p:cNvSpPr>
          <p:nvPr>
            <p:ph type="body" sz="quarter" idx="33" hasCustomPrompt="1"/>
          </p:nvPr>
        </p:nvSpPr>
        <p:spPr>
          <a:xfrm>
            <a:off x="5989187" y="1871537"/>
            <a:ext cx="2448272" cy="2716437"/>
          </a:xfrm>
          <a:prstGeom prst="rect">
            <a:avLst/>
          </a:prstGeom>
        </p:spPr>
        <p:txBody>
          <a:bodyPr lIns="46960" tIns="23478" rIns="46960" bIns="23478">
            <a:noAutofit/>
          </a:bodyPr>
          <a:lstStyle>
            <a:lvl1pPr marL="146748" marR="0" indent="-146748" algn="l" defTabSz="914400" rtl="0" eaLnBrk="1" fontAlgn="auto" latinLnBrk="0" hangingPunct="1">
              <a:lnSpc>
                <a:spcPct val="100000"/>
              </a:lnSpc>
              <a:spcBef>
                <a:spcPts val="308"/>
              </a:spcBef>
              <a:spcAft>
                <a:spcPts val="308"/>
              </a:spcAft>
              <a:buClrTx/>
              <a:buSzTx/>
              <a:buFontTx/>
              <a:buBlip>
                <a:blip r:embed="rId4"/>
              </a:buBlip>
              <a:tabLst/>
              <a:defRPr sz="1200" cap="all" spc="50" baseline="0">
                <a:latin typeface="Molgroup Regular" pitchFamily="2" charset="-18"/>
                <a:sym typeface="Wingdings" panose="05000000000000000000" pitchFamily="2" charset="2"/>
              </a:defRPr>
            </a:lvl1pPr>
            <a:lvl2pPr marL="381546" indent="-146748" algn="l">
              <a:spcBef>
                <a:spcPts val="308"/>
              </a:spcBef>
              <a:spcAft>
                <a:spcPts val="308"/>
              </a:spcAft>
              <a:buFontTx/>
              <a:buBlip>
                <a:blip r:embed="rId5"/>
              </a:buBlip>
              <a:defRPr sz="1400" cap="none" spc="50" baseline="0">
                <a:latin typeface="+mj-lt"/>
              </a:defRPr>
            </a:lvl2pPr>
            <a:lvl3pPr marL="616344" indent="-146748">
              <a:buFontTx/>
              <a:buBlip>
                <a:blip r:embed="rId6"/>
              </a:buBlip>
              <a:defRPr sz="1400" baseline="0"/>
            </a:lvl3pPr>
            <a:lvl4pPr marL="851143" indent="-146748">
              <a:buFontTx/>
              <a:buBlip>
                <a:blip r:embed="rId6"/>
              </a:buBlip>
              <a:defRPr/>
            </a:lvl4pPr>
            <a:lvl5pPr marL="1085943" indent="-146748">
              <a:buFontTx/>
              <a:buBlip>
                <a:blip r:embed="rId6"/>
              </a:buBlip>
              <a:defRPr/>
            </a:lvl5pPr>
          </a:lstStyle>
          <a:p>
            <a:pPr marL="146748" marR="0" lvl="0" indent="-146748" algn="l" defTabSz="914400" rtl="0" eaLnBrk="1" fontAlgn="auto" latinLnBrk="0" hangingPunct="1">
              <a:lnSpc>
                <a:spcPct val="100000"/>
              </a:lnSpc>
              <a:spcBef>
                <a:spcPts val="308"/>
              </a:spcBef>
              <a:spcAft>
                <a:spcPts val="308"/>
              </a:spcAft>
              <a:buClrTx/>
              <a:buSzTx/>
              <a:buFontTx/>
              <a:buBlip>
                <a:blip r:embed="rId4"/>
              </a:buBlip>
              <a:tabLst/>
              <a:defRPr/>
            </a:pPr>
            <a:r>
              <a:rPr lang="en-US" noProof="0" dirty="0"/>
              <a:t>If you need more bullet columns We suggest to insert them on new slides, do not use more than three bullet point columns on one slide</a:t>
            </a:r>
          </a:p>
          <a:p>
            <a:pPr lvl="1"/>
            <a:r>
              <a:rPr lang="en-US" noProof="0" dirty="0"/>
              <a:t>Sub bullet points</a:t>
            </a:r>
          </a:p>
          <a:p>
            <a:pPr lvl="2"/>
            <a:r>
              <a:rPr lang="en-US" noProof="0" dirty="0"/>
              <a:t>Sub bullet points</a:t>
            </a:r>
          </a:p>
        </p:txBody>
      </p:sp>
      <p:sp>
        <p:nvSpPr>
          <p:cNvPr id="44" name="Szöveg helye 6"/>
          <p:cNvSpPr>
            <a:spLocks noGrp="1"/>
          </p:cNvSpPr>
          <p:nvPr>
            <p:ph type="body" sz="quarter" idx="34" hasCustomPrompt="1"/>
          </p:nvPr>
        </p:nvSpPr>
        <p:spPr>
          <a:xfrm>
            <a:off x="6004966" y="1347614"/>
            <a:ext cx="2432492"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45"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indent="0">
              <a:buNone/>
              <a:defRPr sz="2400" cap="all" spc="0" baseline="0">
                <a:solidFill>
                  <a:srgbClr val="E30018"/>
                </a:solidFill>
                <a:latin typeface="Molgroup Light" pitchFamily="2" charset="-18"/>
              </a:defRPr>
            </a:lvl1pPr>
          </a:lstStyle>
          <a:p>
            <a:pPr lvl="0"/>
            <a:r>
              <a:rPr lang="en-US" noProof="0" dirty="0"/>
              <a:t>Bullet points – 3 column</a:t>
            </a:r>
            <a:r>
              <a:rPr lang="hu-HU" noProof="0" dirty="0"/>
              <a:t>S</a:t>
            </a:r>
            <a:endParaRPr lang="en-US" noProof="0" dirty="0"/>
          </a:p>
        </p:txBody>
      </p:sp>
      <p:sp>
        <p:nvSpPr>
          <p:cNvPr id="46"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spTree>
    <p:extLst>
      <p:ext uri="{BB962C8B-B14F-4D97-AF65-F5344CB8AC3E}">
        <p14:creationId xmlns:p14="http://schemas.microsoft.com/office/powerpoint/2010/main" val="381580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 1 COLUMN">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cap="all" spc="0" baseline="0">
                <a:solidFill>
                  <a:srgbClr val="E30018"/>
                </a:solidFill>
                <a:latin typeface="Molgroup Light"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Bullet points – </a:t>
            </a:r>
            <a:r>
              <a:rPr lang="hu-HU" noProof="0" dirty="0"/>
              <a:t>1 </a:t>
            </a:r>
            <a:r>
              <a:rPr lang="en-US" noProof="0" dirty="0"/>
              <a:t>column</a:t>
            </a:r>
          </a:p>
          <a:p>
            <a:pPr lvl="0"/>
            <a:endParaRPr lang="en-GB" noProof="0" dirty="0"/>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rm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 helye 2"/>
          <p:cNvSpPr>
            <a:spLocks noGrp="1"/>
          </p:cNvSpPr>
          <p:nvPr>
            <p:ph type="body" sz="quarter" idx="31" hasCustomPrompt="1"/>
          </p:nvPr>
        </p:nvSpPr>
        <p:spPr>
          <a:xfrm>
            <a:off x="467543" y="1871536"/>
            <a:ext cx="7984125" cy="2716437"/>
          </a:xfrm>
          <a:prstGeom prst="rect">
            <a:avLst/>
          </a:prstGeom>
        </p:spPr>
        <p:txBody>
          <a:bodyPr lIns="46960" tIns="23478" rIns="46960" bIns="23478">
            <a:noAutofit/>
          </a:bodyPr>
          <a:lstStyle>
            <a:lvl1pPr marL="146748" indent="-146748" algn="l">
              <a:spcBef>
                <a:spcPts val="308"/>
              </a:spcBef>
              <a:spcAft>
                <a:spcPts val="308"/>
              </a:spcAft>
              <a:buFontTx/>
              <a:buBlip>
                <a:blip r:embed="rId4"/>
              </a:buBlip>
              <a:defRPr sz="1200" cap="all" spc="50" baseline="0">
                <a:latin typeface="Molgroup Regular" pitchFamily="2" charset="-18"/>
                <a:sym typeface="Wingdings" panose="05000000000000000000" pitchFamily="2" charset="2"/>
              </a:defRPr>
            </a:lvl1pPr>
            <a:lvl2pPr marL="520548" indent="-285750" algn="l">
              <a:spcBef>
                <a:spcPts val="308"/>
              </a:spcBef>
              <a:spcAft>
                <a:spcPts val="308"/>
              </a:spcAft>
              <a:buFontTx/>
              <a:buBlip>
                <a:blip r:embed="rId5"/>
              </a:buBlip>
              <a:defRPr sz="1400" cap="none" spc="50" baseline="0">
                <a:latin typeface="+mj-lt"/>
              </a:defRPr>
            </a:lvl2pPr>
            <a:lvl3pPr marL="616344" indent="-146748">
              <a:buFontTx/>
              <a:buBlip>
                <a:blip r:embed="rId6"/>
              </a:buBlip>
              <a:defRPr sz="1400" baseline="0"/>
            </a:lvl3pPr>
            <a:lvl4pPr marL="851143" indent="-146748">
              <a:buFontTx/>
              <a:buBlip>
                <a:blip r:embed="rId6"/>
              </a:buBlip>
              <a:defRPr/>
            </a:lvl4pPr>
            <a:lvl5pPr marL="1085943" indent="-146748">
              <a:buFontTx/>
              <a:buBlip>
                <a:blip r:embed="rId6"/>
              </a:buBlip>
              <a:defRPr/>
            </a:lvl5pPr>
          </a:lstStyle>
          <a:p>
            <a:pPr lvl="0"/>
            <a:r>
              <a:rPr lang="hu-HU" noProof="0" dirty="0"/>
              <a:t>The </a:t>
            </a:r>
            <a:r>
              <a:rPr lang="hu-HU" noProof="0" dirty="0" err="1"/>
              <a:t>simple</a:t>
            </a:r>
            <a:r>
              <a:rPr lang="hu-HU" noProof="0" dirty="0"/>
              <a:t> version of </a:t>
            </a:r>
            <a:r>
              <a:rPr lang="hu-HU" noProof="0" dirty="0" err="1"/>
              <a:t>the</a:t>
            </a:r>
            <a:r>
              <a:rPr lang="hu-HU" noProof="0" dirty="0"/>
              <a:t> </a:t>
            </a:r>
            <a:r>
              <a:rPr lang="hu-HU" noProof="0" dirty="0" err="1"/>
              <a:t>bullet</a:t>
            </a:r>
            <a:r>
              <a:rPr lang="hu-HU" noProof="0" dirty="0"/>
              <a:t> </a:t>
            </a:r>
            <a:r>
              <a:rPr lang="hu-HU" noProof="0" dirty="0" err="1"/>
              <a:t>point</a:t>
            </a:r>
            <a:r>
              <a:rPr lang="hu-HU" noProof="0" dirty="0"/>
              <a:t> </a:t>
            </a:r>
            <a:r>
              <a:rPr lang="hu-HU" noProof="0" dirty="0" err="1"/>
              <a:t>slice</a:t>
            </a:r>
            <a:endParaRPr lang="hu-HU" noProof="0" dirty="0"/>
          </a:p>
          <a:p>
            <a:pPr lvl="1"/>
            <a:r>
              <a:rPr lang="hu-HU" noProof="0" dirty="0" err="1"/>
              <a:t>With</a:t>
            </a:r>
            <a:r>
              <a:rPr lang="hu-HU" noProof="0" dirty="0"/>
              <a:t> </a:t>
            </a:r>
            <a:r>
              <a:rPr lang="hu-HU" noProof="0" dirty="0" err="1"/>
              <a:t>one</a:t>
            </a:r>
            <a:r>
              <a:rPr lang="hu-HU" noProof="0" dirty="0"/>
              <a:t> </a:t>
            </a:r>
            <a:r>
              <a:rPr lang="hu-HU" noProof="0" dirty="0" err="1"/>
              <a:t>bullet</a:t>
            </a:r>
            <a:r>
              <a:rPr lang="hu-HU" noProof="0" dirty="0"/>
              <a:t> </a:t>
            </a:r>
            <a:r>
              <a:rPr lang="hu-HU" noProof="0" dirty="0" err="1"/>
              <a:t>poiunt</a:t>
            </a:r>
            <a:r>
              <a:rPr lang="hu-HU" noProof="0" dirty="0"/>
              <a:t> </a:t>
            </a:r>
            <a:r>
              <a:rPr lang="hu-HU" noProof="0" dirty="0" err="1"/>
              <a:t>box</a:t>
            </a:r>
            <a:r>
              <a:rPr lang="hu-HU" noProof="0" dirty="0"/>
              <a:t> </a:t>
            </a:r>
            <a:r>
              <a:rPr lang="hu-HU" noProof="0" dirty="0" err="1"/>
              <a:t>only</a:t>
            </a:r>
            <a:endParaRPr lang="hu-HU" noProof="0" dirty="0"/>
          </a:p>
          <a:p>
            <a:pPr lvl="1"/>
            <a:endParaRPr lang="en-US" noProof="0" dirty="0"/>
          </a:p>
        </p:txBody>
      </p:sp>
    </p:spTree>
    <p:extLst>
      <p:ext uri="{BB962C8B-B14F-4D97-AF65-F5344CB8AC3E}">
        <p14:creationId xmlns:p14="http://schemas.microsoft.com/office/powerpoint/2010/main" val="4857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 NUMBERS ">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cap="all" spc="0" baseline="0">
                <a:solidFill>
                  <a:srgbClr val="E30018"/>
                </a:solidFill>
                <a:latin typeface="Molgroup Light"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Bullet points – numbers</a:t>
            </a:r>
          </a:p>
          <a:p>
            <a:pPr lvl="0"/>
            <a:endParaRPr lang="en-US" noProof="0" dirty="0"/>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21" name="Szöveg helye 2"/>
          <p:cNvSpPr>
            <a:spLocks noGrp="1"/>
          </p:cNvSpPr>
          <p:nvPr>
            <p:ph type="body" sz="quarter" idx="30" hasCustomPrompt="1"/>
          </p:nvPr>
        </p:nvSpPr>
        <p:spPr>
          <a:xfrm>
            <a:off x="467544" y="1871537"/>
            <a:ext cx="7995414" cy="2716437"/>
          </a:xfrm>
          <a:prstGeom prst="rect">
            <a:avLst/>
          </a:prstGeom>
        </p:spPr>
        <p:txBody>
          <a:bodyPr lIns="46960" tIns="23478" rIns="46960" bIns="23478">
            <a:noAutofit/>
          </a:bodyPr>
          <a:lstStyle>
            <a:lvl1pPr marL="228600" marR="0" indent="-228600" algn="l" defTabSz="914400" rtl="0" eaLnBrk="1" fontAlgn="auto" latinLnBrk="0" hangingPunct="1">
              <a:lnSpc>
                <a:spcPct val="100000"/>
              </a:lnSpc>
              <a:spcBef>
                <a:spcPts val="308"/>
              </a:spcBef>
              <a:spcAft>
                <a:spcPts val="308"/>
              </a:spcAft>
              <a:buClrTx/>
              <a:buSzTx/>
              <a:buFont typeface="+mj-lt"/>
              <a:buAutoNum type="arabicPeriod"/>
              <a:tabLst/>
              <a:defRPr sz="1200" cap="all" spc="50" baseline="0">
                <a:latin typeface="Molgroup Regular" pitchFamily="2" charset="-18"/>
                <a:sym typeface="Wingdings" panose="05000000000000000000" pitchFamily="2" charset="2"/>
              </a:defRPr>
            </a:lvl1pPr>
            <a:lvl2pPr marL="381546" indent="-146748" algn="l">
              <a:spcBef>
                <a:spcPts val="308"/>
              </a:spcBef>
              <a:spcAft>
                <a:spcPts val="308"/>
              </a:spcAft>
              <a:buFontTx/>
              <a:buBlip>
                <a:blip r:embed="rId4"/>
              </a:buBlip>
              <a:defRPr sz="1200" cap="none" spc="50" baseline="0">
                <a:latin typeface="+mj-lt"/>
              </a:defRPr>
            </a:lvl2pPr>
            <a:lvl3pPr marL="616344" indent="-146748">
              <a:buFontTx/>
              <a:buBlip>
                <a:blip r:embed="rId5"/>
              </a:buBlip>
              <a:defRPr/>
            </a:lvl3pPr>
            <a:lvl4pPr marL="851143" indent="-146748">
              <a:buFontTx/>
              <a:buBlip>
                <a:blip r:embed="rId5"/>
              </a:buBlip>
              <a:defRPr/>
            </a:lvl4pPr>
            <a:lvl5pPr marL="1085943" indent="-146748">
              <a:buFontTx/>
              <a:buBlip>
                <a:blip r:embed="rId5"/>
              </a:buBlip>
              <a:defRPr/>
            </a:lvl5pPr>
          </a:lstStyle>
          <a:p>
            <a:pPr marL="228600" marR="0" lvl="0" indent="-228600" algn="l" defTabSz="914400" rtl="0" eaLnBrk="1" fontAlgn="auto" latinLnBrk="0" hangingPunct="1">
              <a:lnSpc>
                <a:spcPct val="100000"/>
              </a:lnSpc>
              <a:spcBef>
                <a:spcPts val="308"/>
              </a:spcBef>
              <a:spcAft>
                <a:spcPts val="308"/>
              </a:spcAft>
              <a:buClrTx/>
              <a:buSzTx/>
              <a:buFont typeface="+mj-lt"/>
              <a:buAutoNum type="arabicPeriod"/>
              <a:tabLst/>
              <a:defRPr/>
            </a:pPr>
            <a:r>
              <a:rPr lang="en-US" noProof="0" dirty="0"/>
              <a:t>Similar to the one box bullet point slide, but with numbers</a:t>
            </a:r>
          </a:p>
          <a:p>
            <a:pPr lvl="0"/>
            <a:endParaRPr lang="en-US" noProof="0" dirty="0"/>
          </a:p>
        </p:txBody>
      </p:sp>
      <p:sp>
        <p:nvSpPr>
          <p:cNvPr id="25" name="Szöveg helye 6"/>
          <p:cNvSpPr>
            <a:spLocks noGrp="1"/>
          </p:cNvSpPr>
          <p:nvPr>
            <p:ph type="body" sz="quarter" idx="27" hasCustomPrompt="1"/>
          </p:nvPr>
        </p:nvSpPr>
        <p:spPr>
          <a:xfrm>
            <a:off x="483324" y="1347614"/>
            <a:ext cx="7979634"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Tree>
    <p:extLst>
      <p:ext uri="{BB962C8B-B14F-4D97-AF65-F5344CB8AC3E}">
        <p14:creationId xmlns:p14="http://schemas.microsoft.com/office/powerpoint/2010/main" val="293127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 FULL RED">
    <p:spTree>
      <p:nvGrpSpPr>
        <p:cNvPr id="1" name=""/>
        <p:cNvGrpSpPr/>
        <p:nvPr/>
      </p:nvGrpSpPr>
      <p:grpSpPr>
        <a:xfrm>
          <a:off x="0" y="0"/>
          <a:ext cx="0" cy="0"/>
          <a:chOff x="0" y="0"/>
          <a:chExt cx="0" cy="0"/>
        </a:xfrm>
      </p:grpSpPr>
      <p:pic>
        <p:nvPicPr>
          <p:cNvPr id="16" name="Picture 2" descr="H:\TRANSFER\PNG\Divider oldalak\Divider oldal piri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H:\TRANSFER\PNG\Divider oldalak\MOL Group logo Feh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2946" y="4656821"/>
            <a:ext cx="1136469" cy="161875"/>
          </a:xfrm>
          <a:prstGeom prst="rect">
            <a:avLst/>
          </a:prstGeom>
          <a:noFill/>
          <a:extLst>
            <a:ext uri="{909E8E84-426E-40DD-AFC4-6F175D3DCCD1}">
              <a14:hiddenFill xmlns:a14="http://schemas.microsoft.com/office/drawing/2010/main">
                <a:solidFill>
                  <a:srgbClr val="FFFFFF"/>
                </a:solidFill>
              </a14:hiddenFill>
            </a:ext>
          </a:extLst>
        </p:spPr>
      </p:pic>
      <p:sp>
        <p:nvSpPr>
          <p:cNvPr id="19" name="Szöveg helye 4"/>
          <p:cNvSpPr>
            <a:spLocks noGrp="1"/>
          </p:cNvSpPr>
          <p:nvPr>
            <p:ph type="body" sz="quarter" idx="13" hasCustomPrompt="1"/>
          </p:nvPr>
        </p:nvSpPr>
        <p:spPr>
          <a:xfrm>
            <a:off x="524380" y="1297893"/>
            <a:ext cx="3847011" cy="1201850"/>
          </a:xfrm>
          <a:prstGeom prst="rect">
            <a:avLst/>
          </a:prstGeom>
        </p:spPr>
        <p:txBody>
          <a:bodyPr lIns="46960" tIns="23478" rIns="46960" bIns="23478">
            <a:normAutofit/>
          </a:bodyPr>
          <a:lstStyle>
            <a:lvl1pPr marL="0" indent="0">
              <a:buNone/>
              <a:defRPr sz="3200" cap="all" baseline="0">
                <a:solidFill>
                  <a:schemeClr val="bg1"/>
                </a:solidFill>
                <a:latin typeface="Molgroup Regular" pitchFamily="2" charset="-18"/>
              </a:defRPr>
            </a:lvl1pPr>
          </a:lstStyle>
          <a:p>
            <a:pPr lvl="0"/>
            <a:r>
              <a:rPr lang="en-US" noProof="0" dirty="0"/>
              <a:t>Chapter divider page</a:t>
            </a:r>
          </a:p>
        </p:txBody>
      </p:sp>
      <p:sp>
        <p:nvSpPr>
          <p:cNvPr id="20" name="Szöveg helye 18"/>
          <p:cNvSpPr>
            <a:spLocks noGrp="1"/>
          </p:cNvSpPr>
          <p:nvPr>
            <p:ph type="body" sz="quarter" idx="17" hasCustomPrompt="1"/>
          </p:nvPr>
        </p:nvSpPr>
        <p:spPr>
          <a:xfrm>
            <a:off x="524374" y="2571751"/>
            <a:ext cx="3864740" cy="360040"/>
          </a:xfrm>
          <a:prstGeom prst="rect">
            <a:avLst/>
          </a:prstGeom>
        </p:spPr>
        <p:txBody>
          <a:bodyPr lIns="46960" tIns="23478" rIns="46960" bIns="23478">
            <a:normAutofit/>
          </a:bodyPr>
          <a:lstStyle>
            <a:lvl1pPr marL="0" indent="0">
              <a:buNone/>
              <a:defRPr sz="1400" cap="none" baseline="0">
                <a:solidFill>
                  <a:schemeClr val="bg1"/>
                </a:solidFill>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a:t>Full red divider</a:t>
            </a:r>
          </a:p>
        </p:txBody>
      </p:sp>
    </p:spTree>
    <p:extLst>
      <p:ext uri="{BB962C8B-B14F-4D97-AF65-F5344CB8AC3E}">
        <p14:creationId xmlns:p14="http://schemas.microsoft.com/office/powerpoint/2010/main" val="274984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 FULL GREY">
    <p:spTree>
      <p:nvGrpSpPr>
        <p:cNvPr id="1" name=""/>
        <p:cNvGrpSpPr/>
        <p:nvPr/>
      </p:nvGrpSpPr>
      <p:grpSpPr>
        <a:xfrm>
          <a:off x="0" y="0"/>
          <a:ext cx="0" cy="0"/>
          <a:chOff x="0" y="0"/>
          <a:chExt cx="0" cy="0"/>
        </a:xfrm>
      </p:grpSpPr>
      <p:pic>
        <p:nvPicPr>
          <p:cNvPr id="6" name="Picture 2" descr="H:\TRANSFER\PNG\Divider oldalak\Divider oldal szurke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6" y="12078"/>
            <a:ext cx="9143184" cy="5131422"/>
          </a:xfrm>
          <a:prstGeom prst="rect">
            <a:avLst/>
          </a:prstGeom>
          <a:noFill/>
          <a:extLst>
            <a:ext uri="{909E8E84-426E-40DD-AFC4-6F175D3DCCD1}">
              <a14:hiddenFill xmlns:a14="http://schemas.microsoft.com/office/drawing/2010/main">
                <a:solidFill>
                  <a:srgbClr val="FFFFFF"/>
                </a:solidFill>
              </a14:hiddenFill>
            </a:ext>
          </a:extLst>
        </p:spPr>
      </p:pic>
      <p:sp>
        <p:nvSpPr>
          <p:cNvPr id="19" name="Szöveg helye 4"/>
          <p:cNvSpPr>
            <a:spLocks noGrp="1"/>
          </p:cNvSpPr>
          <p:nvPr>
            <p:ph type="body" sz="quarter" idx="13" hasCustomPrompt="1"/>
          </p:nvPr>
        </p:nvSpPr>
        <p:spPr>
          <a:xfrm>
            <a:off x="524380" y="1297893"/>
            <a:ext cx="3847011" cy="1201850"/>
          </a:xfrm>
          <a:prstGeom prst="rect">
            <a:avLst/>
          </a:prstGeom>
        </p:spPr>
        <p:txBody>
          <a:bodyPr lIns="46960" tIns="23478" rIns="46960" bIns="23478">
            <a:normAutofit/>
          </a:bodyPr>
          <a:lstStyle>
            <a:lvl1pPr marL="0" indent="0">
              <a:buNone/>
              <a:defRPr sz="3200" cap="all" baseline="0">
                <a:solidFill>
                  <a:schemeClr val="tx2"/>
                </a:solidFill>
                <a:latin typeface="Molgroup Regular" pitchFamily="2" charset="-18"/>
              </a:defRPr>
            </a:lvl1pPr>
          </a:lstStyle>
          <a:p>
            <a:pPr lvl="0"/>
            <a:r>
              <a:rPr lang="en-GB" noProof="0" dirty="0"/>
              <a:t>Chapter divider page</a:t>
            </a:r>
          </a:p>
        </p:txBody>
      </p:sp>
      <p:sp>
        <p:nvSpPr>
          <p:cNvPr id="20" name="Szöveg helye 18"/>
          <p:cNvSpPr>
            <a:spLocks noGrp="1"/>
          </p:cNvSpPr>
          <p:nvPr>
            <p:ph type="body" sz="quarter" idx="17" hasCustomPrompt="1"/>
          </p:nvPr>
        </p:nvSpPr>
        <p:spPr>
          <a:xfrm>
            <a:off x="524374" y="2571751"/>
            <a:ext cx="3864740" cy="360040"/>
          </a:xfrm>
          <a:prstGeom prst="rect">
            <a:avLst/>
          </a:prstGeom>
        </p:spPr>
        <p:txBody>
          <a:bodyPr lIns="46960" tIns="23478" rIns="46960" bIns="23478">
            <a:normAutofit/>
          </a:bodyPr>
          <a:lstStyle>
            <a:lvl1pPr marL="0" indent="0">
              <a:buNone/>
              <a:defRPr sz="1400" cap="none" baseline="0">
                <a:solidFill>
                  <a:schemeClr val="tx1"/>
                </a:solidFill>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hu-HU" noProof="0" dirty="0" err="1"/>
              <a:t>Full</a:t>
            </a:r>
            <a:r>
              <a:rPr lang="hu-HU" noProof="0" dirty="0"/>
              <a:t> </a:t>
            </a:r>
            <a:r>
              <a:rPr lang="hu-HU" noProof="0" dirty="0" err="1"/>
              <a:t>grey</a:t>
            </a:r>
            <a:r>
              <a:rPr lang="hu-HU" noProof="0" dirty="0"/>
              <a:t> </a:t>
            </a:r>
            <a:r>
              <a:rPr lang="hu-HU" noProof="0" dirty="0" err="1"/>
              <a:t>divider</a:t>
            </a:r>
            <a:endParaRPr lang="en-GB" noProof="0" dirty="0"/>
          </a:p>
        </p:txBody>
      </p:sp>
      <p:pic>
        <p:nvPicPr>
          <p:cNvPr id="7"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2873" y="4653039"/>
            <a:ext cx="1136469" cy="15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 SIMPLE">
    <p:spTree>
      <p:nvGrpSpPr>
        <p:cNvPr id="1" name=""/>
        <p:cNvGrpSpPr/>
        <p:nvPr/>
      </p:nvGrpSpPr>
      <p:grpSpPr>
        <a:xfrm>
          <a:off x="0" y="0"/>
          <a:ext cx="0" cy="0"/>
          <a:chOff x="0" y="0"/>
          <a:chExt cx="0" cy="0"/>
        </a:xfrm>
      </p:grpSpPr>
      <p:sp>
        <p:nvSpPr>
          <p:cNvPr id="14" name="Szöveg helye 10"/>
          <p:cNvSpPr>
            <a:spLocks noGrp="1"/>
          </p:cNvSpPr>
          <p:nvPr>
            <p:ph type="body" sz="quarter" idx="14" hasCustomPrompt="1"/>
          </p:nvPr>
        </p:nvSpPr>
        <p:spPr>
          <a:xfrm>
            <a:off x="13430" y="2340985"/>
            <a:ext cx="9144000" cy="677921"/>
          </a:xfrm>
          <a:prstGeom prst="rect">
            <a:avLst/>
          </a:prstGeom>
        </p:spPr>
        <p:txBody>
          <a:bodyPr lIns="46960" tIns="23478" rIns="46960" bIns="23478">
            <a:normAutofit/>
          </a:bodyPr>
          <a:lstStyle>
            <a:lvl1pPr marL="0" indent="0" algn="ctr">
              <a:buNone/>
              <a:defRPr sz="3000" cap="all" baseline="0">
                <a:solidFill>
                  <a:srgbClr val="E30018"/>
                </a:solidFill>
                <a:latin typeface="Molgroup Regular" pitchFamily="2" charset="-18"/>
              </a:defRPr>
            </a:lvl1pPr>
            <a:lvl2pPr>
              <a:defRPr sz="3600" cap="all" baseline="0">
                <a:latin typeface="Molgroup" pitchFamily="2" charset="-18"/>
              </a:defRPr>
            </a:lvl2pPr>
            <a:lvl3pPr>
              <a:defRPr sz="3600" cap="all" baseline="0">
                <a:latin typeface="Molgroup" pitchFamily="2" charset="-18"/>
              </a:defRPr>
            </a:lvl3pPr>
            <a:lvl4pPr>
              <a:defRPr sz="3600" cap="all" baseline="0">
                <a:latin typeface="Molgroup" pitchFamily="2" charset="-18"/>
              </a:defRPr>
            </a:lvl4pPr>
            <a:lvl5pPr>
              <a:defRPr sz="3600" cap="all" baseline="0">
                <a:latin typeface="Molgroup" pitchFamily="2" charset="-18"/>
              </a:defRPr>
            </a:lvl5pPr>
          </a:lstStyle>
          <a:p>
            <a:pPr lvl="0"/>
            <a:r>
              <a:rPr lang="en-GB" noProof="0" dirty="0"/>
              <a:t>Simple chapter divider page</a:t>
            </a:r>
          </a:p>
        </p:txBody>
      </p:sp>
      <p:sp>
        <p:nvSpPr>
          <p:cNvPr id="15" name="Szöveg helye 8"/>
          <p:cNvSpPr>
            <a:spLocks noGrp="1"/>
          </p:cNvSpPr>
          <p:nvPr>
            <p:ph type="body" sz="quarter" idx="13" hasCustomPrompt="1"/>
          </p:nvPr>
        </p:nvSpPr>
        <p:spPr>
          <a:xfrm>
            <a:off x="3563888" y="2103538"/>
            <a:ext cx="5580112" cy="324196"/>
          </a:xfrm>
          <a:prstGeom prst="rect">
            <a:avLst/>
          </a:prstGeom>
        </p:spPr>
        <p:txBody>
          <a:bodyPr lIns="46960" tIns="23478" rIns="46960" bIns="23478"/>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cap="all" baseline="0">
                <a:solidFill>
                  <a:srgbClr val="6E6E6E"/>
                </a:solidFill>
                <a:latin typeface="Molgroup Regular" pitchFamily="2" charset="-18"/>
              </a:defRPr>
            </a:lvl1pPr>
            <a:lvl2pPr>
              <a:defRPr sz="1200" cap="all" baseline="0">
                <a:solidFill>
                  <a:srgbClr val="6E6E6E"/>
                </a:solidFill>
                <a:latin typeface="Molgroup" pitchFamily="2" charset="-18"/>
              </a:defRPr>
            </a:lvl2pPr>
            <a:lvl3pPr>
              <a:defRPr sz="1200" cap="all" baseline="0">
                <a:solidFill>
                  <a:srgbClr val="6E6E6E"/>
                </a:solidFill>
                <a:latin typeface="Molgroup" pitchFamily="2" charset="-18"/>
              </a:defRPr>
            </a:lvl3pPr>
            <a:lvl4pPr>
              <a:defRPr sz="1200" cap="all" baseline="0">
                <a:solidFill>
                  <a:srgbClr val="6E6E6E"/>
                </a:solidFill>
                <a:latin typeface="Molgroup" pitchFamily="2" charset="-18"/>
              </a:defRPr>
            </a:lvl4pPr>
            <a:lvl5pPr>
              <a:defRPr sz="1200" cap="all" baseline="0">
                <a:solidFill>
                  <a:srgbClr val="6E6E6E"/>
                </a:solidFill>
                <a:latin typeface="Molgroup" pitchFamily="2" charset="-18"/>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Add header text, adjust position</a:t>
            </a:r>
          </a:p>
          <a:p>
            <a:pPr lvl="0"/>
            <a:endParaRPr lang="en-US" noProof="0" dirty="0"/>
          </a:p>
        </p:txBody>
      </p:sp>
      <p:pic>
        <p:nvPicPr>
          <p:cNvPr id="17" name="Picture 2" descr="Z:\grafika\_PROJECTS\Roxer\MOL\Prezi Pimp\MOL Group General Prezi\Sources\MOL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72073" y="2125083"/>
            <a:ext cx="1293223" cy="17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6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 TEXT 1">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cap="all" spc="0" baseline="0">
                <a:solidFill>
                  <a:srgbClr val="E30018"/>
                </a:solidFill>
                <a:latin typeface="Molgroup Light"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Picture + text</a:t>
            </a:r>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rm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15" name="Szöveg helye 6"/>
          <p:cNvSpPr>
            <a:spLocks noGrp="1"/>
          </p:cNvSpPr>
          <p:nvPr>
            <p:ph type="body" sz="quarter" idx="28" hasCustomPrompt="1"/>
          </p:nvPr>
        </p:nvSpPr>
        <p:spPr>
          <a:xfrm>
            <a:off x="496395" y="1491630"/>
            <a:ext cx="3380015" cy="509452"/>
          </a:xfrm>
          <a:prstGeom prst="rect">
            <a:avLst/>
          </a:prstGeom>
        </p:spPr>
        <p:txBody>
          <a:bodyPr lIns="46960" tIns="23478" rIns="46960" bIns="23478" anchor="ctr"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add a picture to the red placeholder</a:t>
            </a:r>
          </a:p>
        </p:txBody>
      </p:sp>
      <p:sp>
        <p:nvSpPr>
          <p:cNvPr id="17" name="Szöveg helye 10"/>
          <p:cNvSpPr>
            <a:spLocks noGrp="1"/>
          </p:cNvSpPr>
          <p:nvPr>
            <p:ph type="body" sz="quarter" idx="29" hasCustomPrompt="1"/>
          </p:nvPr>
        </p:nvSpPr>
        <p:spPr>
          <a:xfrm>
            <a:off x="510646" y="1996448"/>
            <a:ext cx="3982983" cy="892732"/>
          </a:xfrm>
          <a:prstGeom prst="rect">
            <a:avLst/>
          </a:prstGeom>
        </p:spPr>
        <p:txBody>
          <a:bodyPr lIns="46960" tIns="23478" rIns="46960" bIns="23478">
            <a:norm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Please note that in case of this placeholder you can only insert pictures from your computer (copy/paste will overwrite the shape)</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6" name="Szöveg helye 10"/>
          <p:cNvSpPr>
            <a:spLocks noGrp="1"/>
          </p:cNvSpPr>
          <p:nvPr>
            <p:ph type="body" sz="quarter" idx="31" hasCustomPrompt="1"/>
          </p:nvPr>
        </p:nvSpPr>
        <p:spPr>
          <a:xfrm>
            <a:off x="513521" y="3844612"/>
            <a:ext cx="3982983" cy="671354"/>
          </a:xfrm>
          <a:prstGeom prst="rect">
            <a:avLst/>
          </a:prstGeom>
        </p:spPr>
        <p:txBody>
          <a:bodyPr lIns="46960" tIns="23478" rIns="46960" bIns="23478">
            <a:no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…if you want. The red shape itself can also be a decorative element of your slide</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7" name="Szöveg helye 6"/>
          <p:cNvSpPr>
            <a:spLocks noGrp="1"/>
          </p:cNvSpPr>
          <p:nvPr>
            <p:ph type="body" sz="quarter" idx="36" hasCustomPrompt="1"/>
          </p:nvPr>
        </p:nvSpPr>
        <p:spPr>
          <a:xfrm>
            <a:off x="499270" y="3320912"/>
            <a:ext cx="3389811" cy="509452"/>
          </a:xfrm>
          <a:prstGeom prst="rect">
            <a:avLst/>
          </a:prstGeom>
        </p:spPr>
        <p:txBody>
          <a:bodyPr lIns="46960" tIns="23478" rIns="46960" bIns="23478" anchor="ctr"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You can also leave it red…</a:t>
            </a:r>
          </a:p>
        </p:txBody>
      </p:sp>
      <p:sp>
        <p:nvSpPr>
          <p:cNvPr id="29" name="Kép helye 5"/>
          <p:cNvSpPr>
            <a:spLocks noGrp="1"/>
          </p:cNvSpPr>
          <p:nvPr>
            <p:ph type="pic" sz="quarter" idx="43"/>
          </p:nvPr>
        </p:nvSpPr>
        <p:spPr>
          <a:xfrm>
            <a:off x="5607306" y="0"/>
            <a:ext cx="3536694" cy="3265274"/>
          </a:xfrm>
          <a:custGeom>
            <a:avLst/>
            <a:gdLst>
              <a:gd name="connsiteX0" fmla="*/ 0 w 11247438"/>
              <a:gd name="connsiteY0" fmla="*/ 0 h 10390188"/>
              <a:gd name="connsiteX1" fmla="*/ 11247438 w 11247438"/>
              <a:gd name="connsiteY1" fmla="*/ 0 h 10390188"/>
              <a:gd name="connsiteX2" fmla="*/ 11247438 w 11247438"/>
              <a:gd name="connsiteY2" fmla="*/ 10390188 h 10390188"/>
              <a:gd name="connsiteX3" fmla="*/ 0 w 11247438"/>
              <a:gd name="connsiteY3" fmla="*/ 10390188 h 10390188"/>
              <a:gd name="connsiteX4" fmla="*/ 0 w 11247438"/>
              <a:gd name="connsiteY4" fmla="*/ 0 h 10390188"/>
              <a:gd name="connsiteX0" fmla="*/ 0 w 11247438"/>
              <a:gd name="connsiteY0" fmla="*/ 0 h 10390188"/>
              <a:gd name="connsiteX1" fmla="*/ 7951788 w 11247438"/>
              <a:gd name="connsiteY1" fmla="*/ 0 h 10390188"/>
              <a:gd name="connsiteX2" fmla="*/ 11247438 w 11247438"/>
              <a:gd name="connsiteY2" fmla="*/ 10390188 h 10390188"/>
              <a:gd name="connsiteX3" fmla="*/ 0 w 11247438"/>
              <a:gd name="connsiteY3" fmla="*/ 10390188 h 10390188"/>
              <a:gd name="connsiteX4" fmla="*/ 0 w 11247438"/>
              <a:gd name="connsiteY4" fmla="*/ 0 h 10390188"/>
              <a:gd name="connsiteX0" fmla="*/ 0 w 11266488"/>
              <a:gd name="connsiteY0" fmla="*/ 4514850 h 10390188"/>
              <a:gd name="connsiteX1" fmla="*/ 7970838 w 11266488"/>
              <a:gd name="connsiteY1" fmla="*/ 0 h 10390188"/>
              <a:gd name="connsiteX2" fmla="*/ 11266488 w 11266488"/>
              <a:gd name="connsiteY2" fmla="*/ 10390188 h 10390188"/>
              <a:gd name="connsiteX3" fmla="*/ 19050 w 11266488"/>
              <a:gd name="connsiteY3" fmla="*/ 10390188 h 10390188"/>
              <a:gd name="connsiteX4" fmla="*/ 0 w 11266488"/>
              <a:gd name="connsiteY4" fmla="*/ 4514850 h 10390188"/>
              <a:gd name="connsiteX0" fmla="*/ 0 w 11266488"/>
              <a:gd name="connsiteY0" fmla="*/ 4514850 h 10390188"/>
              <a:gd name="connsiteX1" fmla="*/ 7970838 w 11266488"/>
              <a:gd name="connsiteY1" fmla="*/ 0 h 10390188"/>
              <a:gd name="connsiteX2" fmla="*/ 11266488 w 11266488"/>
              <a:gd name="connsiteY2" fmla="*/ 10390188 h 10390188"/>
              <a:gd name="connsiteX3" fmla="*/ 0 w 11266488"/>
              <a:gd name="connsiteY3" fmla="*/ 8447088 h 10390188"/>
              <a:gd name="connsiteX4" fmla="*/ 0 w 11266488"/>
              <a:gd name="connsiteY4" fmla="*/ 4514850 h 10390188"/>
              <a:gd name="connsiteX0" fmla="*/ 0 w 11266488"/>
              <a:gd name="connsiteY0" fmla="*/ 4514850 h 10390188"/>
              <a:gd name="connsiteX1" fmla="*/ 7970838 w 11266488"/>
              <a:gd name="connsiteY1" fmla="*/ 0 h 10390188"/>
              <a:gd name="connsiteX2" fmla="*/ 11266488 w 11266488"/>
              <a:gd name="connsiteY2" fmla="*/ 10390188 h 10390188"/>
              <a:gd name="connsiteX3" fmla="*/ 5616575 w 11266488"/>
              <a:gd name="connsiteY3" fmla="*/ 9410700 h 10390188"/>
              <a:gd name="connsiteX4" fmla="*/ 0 w 11266488"/>
              <a:gd name="connsiteY4" fmla="*/ 8447088 h 10390188"/>
              <a:gd name="connsiteX5" fmla="*/ 0 w 11266488"/>
              <a:gd name="connsiteY5" fmla="*/ 4514850 h 10390188"/>
              <a:gd name="connsiteX0" fmla="*/ 0 w 11266488"/>
              <a:gd name="connsiteY0" fmla="*/ 4514850 h 10390188"/>
              <a:gd name="connsiteX1" fmla="*/ 7970838 w 11266488"/>
              <a:gd name="connsiteY1" fmla="*/ 0 h 10390188"/>
              <a:gd name="connsiteX2" fmla="*/ 11266488 w 11266488"/>
              <a:gd name="connsiteY2" fmla="*/ 10390188 h 10390188"/>
              <a:gd name="connsiteX3" fmla="*/ 3444875 w 11266488"/>
              <a:gd name="connsiteY3" fmla="*/ 10363200 h 10390188"/>
              <a:gd name="connsiteX4" fmla="*/ 0 w 11266488"/>
              <a:gd name="connsiteY4" fmla="*/ 8447088 h 10390188"/>
              <a:gd name="connsiteX5" fmla="*/ 0 w 11266488"/>
              <a:gd name="connsiteY5" fmla="*/ 4514850 h 10390188"/>
              <a:gd name="connsiteX0" fmla="*/ 0 w 11323638"/>
              <a:gd name="connsiteY0" fmla="*/ 4514850 h 10363200"/>
              <a:gd name="connsiteX1" fmla="*/ 7970838 w 11323638"/>
              <a:gd name="connsiteY1" fmla="*/ 0 h 10363200"/>
              <a:gd name="connsiteX2" fmla="*/ 11323638 w 11323638"/>
              <a:gd name="connsiteY2" fmla="*/ 5856288 h 10363200"/>
              <a:gd name="connsiteX3" fmla="*/ 3444875 w 11323638"/>
              <a:gd name="connsiteY3" fmla="*/ 10363200 h 10363200"/>
              <a:gd name="connsiteX4" fmla="*/ 0 w 11323638"/>
              <a:gd name="connsiteY4" fmla="*/ 8447088 h 10363200"/>
              <a:gd name="connsiteX5" fmla="*/ 0 w 11323638"/>
              <a:gd name="connsiteY5" fmla="*/ 4514850 h 10363200"/>
              <a:gd name="connsiteX0" fmla="*/ 0 w 11323638"/>
              <a:gd name="connsiteY0" fmla="*/ 4514850 h 10363200"/>
              <a:gd name="connsiteX1" fmla="*/ 7970838 w 11323638"/>
              <a:gd name="connsiteY1" fmla="*/ 0 h 10363200"/>
              <a:gd name="connsiteX2" fmla="*/ 9312275 w 11323638"/>
              <a:gd name="connsiteY2" fmla="*/ 2400300 h 10363200"/>
              <a:gd name="connsiteX3" fmla="*/ 11323638 w 11323638"/>
              <a:gd name="connsiteY3" fmla="*/ 5856288 h 10363200"/>
              <a:gd name="connsiteX4" fmla="*/ 3444875 w 11323638"/>
              <a:gd name="connsiteY4" fmla="*/ 10363200 h 10363200"/>
              <a:gd name="connsiteX5" fmla="*/ 0 w 11323638"/>
              <a:gd name="connsiteY5" fmla="*/ 8447088 h 10363200"/>
              <a:gd name="connsiteX6" fmla="*/ 0 w 11323638"/>
              <a:gd name="connsiteY6" fmla="*/ 4514850 h 10363200"/>
              <a:gd name="connsiteX0" fmla="*/ 0 w 11323638"/>
              <a:gd name="connsiteY0" fmla="*/ 4514850 h 10363200"/>
              <a:gd name="connsiteX1" fmla="*/ 7970838 w 11323638"/>
              <a:gd name="connsiteY1" fmla="*/ 0 h 10363200"/>
              <a:gd name="connsiteX2" fmla="*/ 11293475 w 11323638"/>
              <a:gd name="connsiteY2" fmla="*/ 1943100 h 10363200"/>
              <a:gd name="connsiteX3" fmla="*/ 11323638 w 11323638"/>
              <a:gd name="connsiteY3" fmla="*/ 5856288 h 10363200"/>
              <a:gd name="connsiteX4" fmla="*/ 3444875 w 11323638"/>
              <a:gd name="connsiteY4" fmla="*/ 10363200 h 10363200"/>
              <a:gd name="connsiteX5" fmla="*/ 0 w 11323638"/>
              <a:gd name="connsiteY5" fmla="*/ 8447088 h 10363200"/>
              <a:gd name="connsiteX6" fmla="*/ 0 w 11323638"/>
              <a:gd name="connsiteY6" fmla="*/ 4514850 h 10363200"/>
              <a:gd name="connsiteX0" fmla="*/ 0 w 11323638"/>
              <a:gd name="connsiteY0" fmla="*/ 4517231 h 10365581"/>
              <a:gd name="connsiteX1" fmla="*/ 7892257 w 11323638"/>
              <a:gd name="connsiteY1" fmla="*/ 0 h 10365581"/>
              <a:gd name="connsiteX2" fmla="*/ 11293475 w 11323638"/>
              <a:gd name="connsiteY2" fmla="*/ 1945481 h 10365581"/>
              <a:gd name="connsiteX3" fmla="*/ 11323638 w 11323638"/>
              <a:gd name="connsiteY3" fmla="*/ 5858669 h 10365581"/>
              <a:gd name="connsiteX4" fmla="*/ 3444875 w 11323638"/>
              <a:gd name="connsiteY4" fmla="*/ 10365581 h 10365581"/>
              <a:gd name="connsiteX5" fmla="*/ 0 w 11323638"/>
              <a:gd name="connsiteY5" fmla="*/ 8449469 h 10365581"/>
              <a:gd name="connsiteX6" fmla="*/ 0 w 11323638"/>
              <a:gd name="connsiteY6" fmla="*/ 4517231 h 10365581"/>
              <a:gd name="connsiteX0" fmla="*/ 0 w 11323638"/>
              <a:gd name="connsiteY0" fmla="*/ 4517231 h 10365581"/>
              <a:gd name="connsiteX1" fmla="*/ 7892257 w 11323638"/>
              <a:gd name="connsiteY1" fmla="*/ 0 h 10365581"/>
              <a:gd name="connsiteX2" fmla="*/ 11269663 w 11323638"/>
              <a:gd name="connsiteY2" fmla="*/ 1950243 h 10365581"/>
              <a:gd name="connsiteX3" fmla="*/ 11323638 w 11323638"/>
              <a:gd name="connsiteY3" fmla="*/ 5858669 h 10365581"/>
              <a:gd name="connsiteX4" fmla="*/ 3444875 w 11323638"/>
              <a:gd name="connsiteY4" fmla="*/ 10365581 h 10365581"/>
              <a:gd name="connsiteX5" fmla="*/ 0 w 11323638"/>
              <a:gd name="connsiteY5" fmla="*/ 8449469 h 10365581"/>
              <a:gd name="connsiteX6" fmla="*/ 0 w 11323638"/>
              <a:gd name="connsiteY6" fmla="*/ 4517231 h 10365581"/>
              <a:gd name="connsiteX0" fmla="*/ 0 w 11269663"/>
              <a:gd name="connsiteY0" fmla="*/ 4517231 h 10365581"/>
              <a:gd name="connsiteX1" fmla="*/ 7892257 w 11269663"/>
              <a:gd name="connsiteY1" fmla="*/ 0 h 10365581"/>
              <a:gd name="connsiteX2" fmla="*/ 11269663 w 11269663"/>
              <a:gd name="connsiteY2" fmla="*/ 1950243 h 10365581"/>
              <a:gd name="connsiteX3" fmla="*/ 11268869 w 11269663"/>
              <a:gd name="connsiteY3" fmla="*/ 5844381 h 10365581"/>
              <a:gd name="connsiteX4" fmla="*/ 3444875 w 11269663"/>
              <a:gd name="connsiteY4" fmla="*/ 10365581 h 10365581"/>
              <a:gd name="connsiteX5" fmla="*/ 0 w 11269663"/>
              <a:gd name="connsiteY5" fmla="*/ 8449469 h 10365581"/>
              <a:gd name="connsiteX6" fmla="*/ 0 w 11269663"/>
              <a:gd name="connsiteY6" fmla="*/ 4517231 h 10365581"/>
              <a:gd name="connsiteX0" fmla="*/ 0 w 11269663"/>
              <a:gd name="connsiteY0" fmla="*/ 4517231 h 10389394"/>
              <a:gd name="connsiteX1" fmla="*/ 7892257 w 11269663"/>
              <a:gd name="connsiteY1" fmla="*/ 0 h 10389394"/>
              <a:gd name="connsiteX2" fmla="*/ 11269663 w 11269663"/>
              <a:gd name="connsiteY2" fmla="*/ 1950243 h 10389394"/>
              <a:gd name="connsiteX3" fmla="*/ 11268869 w 11269663"/>
              <a:gd name="connsiteY3" fmla="*/ 5844381 h 10389394"/>
              <a:gd name="connsiteX4" fmla="*/ 3394869 w 11269663"/>
              <a:gd name="connsiteY4" fmla="*/ 10389394 h 10389394"/>
              <a:gd name="connsiteX5" fmla="*/ 0 w 11269663"/>
              <a:gd name="connsiteY5" fmla="*/ 8449469 h 10389394"/>
              <a:gd name="connsiteX6" fmla="*/ 0 w 11269663"/>
              <a:gd name="connsiteY6" fmla="*/ 4517231 h 10389394"/>
              <a:gd name="connsiteX0" fmla="*/ 0 w 11269663"/>
              <a:gd name="connsiteY0" fmla="*/ 4517231 h 10389394"/>
              <a:gd name="connsiteX1" fmla="*/ 7892257 w 11269663"/>
              <a:gd name="connsiteY1" fmla="*/ 0 h 10389394"/>
              <a:gd name="connsiteX2" fmla="*/ 11269663 w 11269663"/>
              <a:gd name="connsiteY2" fmla="*/ 1950243 h 10389394"/>
              <a:gd name="connsiteX3" fmla="*/ 11268869 w 11269663"/>
              <a:gd name="connsiteY3" fmla="*/ 5844381 h 10389394"/>
              <a:gd name="connsiteX4" fmla="*/ 3394869 w 11269663"/>
              <a:gd name="connsiteY4" fmla="*/ 10389394 h 10389394"/>
              <a:gd name="connsiteX5" fmla="*/ 16668 w 11269663"/>
              <a:gd name="connsiteY5" fmla="*/ 8442325 h 10389394"/>
              <a:gd name="connsiteX6" fmla="*/ 0 w 11269663"/>
              <a:gd name="connsiteY6" fmla="*/ 4517231 h 10389394"/>
              <a:gd name="connsiteX0" fmla="*/ 1 w 11252995"/>
              <a:gd name="connsiteY0" fmla="*/ 4545806 h 10389394"/>
              <a:gd name="connsiteX1" fmla="*/ 7875589 w 11252995"/>
              <a:gd name="connsiteY1" fmla="*/ 0 h 10389394"/>
              <a:gd name="connsiteX2" fmla="*/ 11252995 w 11252995"/>
              <a:gd name="connsiteY2" fmla="*/ 1950243 h 10389394"/>
              <a:gd name="connsiteX3" fmla="*/ 11252201 w 11252995"/>
              <a:gd name="connsiteY3" fmla="*/ 5844381 h 10389394"/>
              <a:gd name="connsiteX4" fmla="*/ 3378201 w 11252995"/>
              <a:gd name="connsiteY4" fmla="*/ 10389394 h 10389394"/>
              <a:gd name="connsiteX5" fmla="*/ 0 w 11252995"/>
              <a:gd name="connsiteY5" fmla="*/ 8442325 h 10389394"/>
              <a:gd name="connsiteX6" fmla="*/ 1 w 11252995"/>
              <a:gd name="connsiteY6" fmla="*/ 4545806 h 103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2995" h="10389394">
                <a:moveTo>
                  <a:pt x="1" y="4545806"/>
                </a:moveTo>
                <a:lnTo>
                  <a:pt x="7875589" y="0"/>
                </a:lnTo>
                <a:lnTo>
                  <a:pt x="11252995" y="1950243"/>
                </a:lnTo>
                <a:cubicBezTo>
                  <a:pt x="11252730" y="3248289"/>
                  <a:pt x="11252466" y="4546335"/>
                  <a:pt x="11252201" y="5844381"/>
                </a:cubicBezTo>
                <a:lnTo>
                  <a:pt x="3378201" y="10389394"/>
                </a:lnTo>
                <a:lnTo>
                  <a:pt x="0" y="8442325"/>
                </a:lnTo>
                <a:cubicBezTo>
                  <a:pt x="0" y="7143485"/>
                  <a:pt x="1" y="5844646"/>
                  <a:pt x="1" y="4545806"/>
                </a:cubicBezTo>
                <a:close/>
              </a:path>
            </a:pathLst>
          </a:custGeom>
          <a:gradFill>
            <a:gsLst>
              <a:gs pos="63000">
                <a:srgbClr val="E0001E"/>
              </a:gs>
              <a:gs pos="0">
                <a:srgbClr val="E0001E"/>
              </a:gs>
              <a:gs pos="100000">
                <a:srgbClr val="990B1D"/>
              </a:gs>
            </a:gsLst>
            <a:lin ang="5400000" scaled="0"/>
          </a:gradFill>
        </p:spPr>
        <p:txBody>
          <a:bodyPr lIns="46960" tIns="23478" rIns="46960" bIns="23478">
            <a:normAutofit/>
          </a:bodyPr>
          <a:lstStyle>
            <a:lvl1pPr>
              <a:defRPr sz="2400"/>
            </a:lvl1pPr>
          </a:lstStyle>
          <a:p>
            <a:endParaRPr lang="en-GB" noProof="0" dirty="0"/>
          </a:p>
        </p:txBody>
      </p:sp>
      <p:sp>
        <p:nvSpPr>
          <p:cNvPr id="30" name="Szöveg helye 10"/>
          <p:cNvSpPr>
            <a:spLocks noGrp="1"/>
          </p:cNvSpPr>
          <p:nvPr>
            <p:ph type="body" sz="quarter" idx="44" hasCustomPrompt="1"/>
          </p:nvPr>
        </p:nvSpPr>
        <p:spPr>
          <a:xfrm>
            <a:off x="4765481" y="3834813"/>
            <a:ext cx="3982983" cy="681153"/>
          </a:xfrm>
          <a:prstGeom prst="rect">
            <a:avLst/>
          </a:prstGeom>
        </p:spPr>
        <p:txBody>
          <a:bodyPr lIns="46960" tIns="23478" rIns="46960" bIns="23478">
            <a:no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…as well if you need it. Otherwise you can erase it and stretch the bottom-left box out to the right.</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31" name="Szöveg helye 6"/>
          <p:cNvSpPr>
            <a:spLocks noGrp="1"/>
          </p:cNvSpPr>
          <p:nvPr>
            <p:ph type="body" sz="quarter" idx="45" hasCustomPrompt="1"/>
          </p:nvPr>
        </p:nvSpPr>
        <p:spPr>
          <a:xfrm>
            <a:off x="4751230" y="3320912"/>
            <a:ext cx="3389811" cy="509452"/>
          </a:xfrm>
          <a:prstGeom prst="rect">
            <a:avLst/>
          </a:prstGeom>
        </p:spPr>
        <p:txBody>
          <a:bodyPr lIns="46960" tIns="23478" rIns="46960" bIns="23478" anchor="ctr"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Use this text box…</a:t>
            </a:r>
          </a:p>
        </p:txBody>
      </p:sp>
    </p:spTree>
    <p:extLst>
      <p:ext uri="{BB962C8B-B14F-4D97-AF65-F5344CB8AC3E}">
        <p14:creationId xmlns:p14="http://schemas.microsoft.com/office/powerpoint/2010/main" val="288806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 BULLET POINTS 1">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indent="0">
              <a:buNone/>
              <a:defRPr sz="2400" cap="all" spc="0" baseline="0">
                <a:solidFill>
                  <a:srgbClr val="E30018"/>
                </a:solidFill>
                <a:latin typeface="Molgroup Light" pitchFamily="2" charset="-18"/>
              </a:defRPr>
            </a:lvl1pPr>
          </a:lstStyle>
          <a:p>
            <a:pPr lvl="0"/>
            <a:r>
              <a:rPr lang="en-US" noProof="0" dirty="0"/>
              <a:t>Picture + bullet points 1</a:t>
            </a:r>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21" name="Kép helye 17"/>
          <p:cNvSpPr>
            <a:spLocks noGrp="1"/>
          </p:cNvSpPr>
          <p:nvPr>
            <p:ph type="pic" sz="quarter" idx="39"/>
          </p:nvPr>
        </p:nvSpPr>
        <p:spPr>
          <a:xfrm>
            <a:off x="6863120" y="133732"/>
            <a:ext cx="2317392" cy="4598258"/>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a:gradFill>
            <a:gsLst>
              <a:gs pos="0">
                <a:srgbClr val="E0001E"/>
              </a:gs>
              <a:gs pos="38000">
                <a:srgbClr val="E0001E"/>
              </a:gs>
              <a:gs pos="100000">
                <a:srgbClr val="990B1D"/>
              </a:gs>
            </a:gsLst>
            <a:lin ang="5400000" scaled="0"/>
          </a:gradFill>
        </p:spPr>
        <p:txBody>
          <a:bodyPr lIns="46960" tIns="23478" rIns="46960" bIns="23478"/>
          <a:lstStyle/>
          <a:p>
            <a:endParaRPr lang="en-GB" noProof="0" dirty="0"/>
          </a:p>
        </p:txBody>
      </p:sp>
      <p:sp>
        <p:nvSpPr>
          <p:cNvPr id="22" name="Szöveg helye 2"/>
          <p:cNvSpPr>
            <a:spLocks noGrp="1"/>
          </p:cNvSpPr>
          <p:nvPr>
            <p:ph type="body" sz="quarter" idx="30" hasCustomPrompt="1"/>
          </p:nvPr>
        </p:nvSpPr>
        <p:spPr>
          <a:xfrm>
            <a:off x="511084" y="2015550"/>
            <a:ext cx="5275762" cy="2097766"/>
          </a:xfrm>
          <a:prstGeom prst="rect">
            <a:avLst/>
          </a:prstGeom>
        </p:spPr>
        <p:txBody>
          <a:bodyPr lIns="46960" tIns="23478" rIns="46960" bIns="23478">
            <a:noAutofit/>
          </a:bodyPr>
          <a:lstStyle>
            <a:lvl1pPr marL="146748" marR="0" indent="-146748" algn="l" defTabSz="914400" rtl="0" eaLnBrk="1" fontAlgn="auto" latinLnBrk="0" hangingPunct="1">
              <a:lnSpc>
                <a:spcPct val="100000"/>
              </a:lnSpc>
              <a:spcBef>
                <a:spcPts val="308"/>
              </a:spcBef>
              <a:spcAft>
                <a:spcPts val="308"/>
              </a:spcAft>
              <a:buClrTx/>
              <a:buSzTx/>
              <a:buFontTx/>
              <a:buBlip>
                <a:blip r:embed="rId4"/>
              </a:buBlip>
              <a:tabLst/>
              <a:defRPr sz="1200" cap="all" spc="50" baseline="0">
                <a:latin typeface="Molgroup Regular" pitchFamily="2" charset="-18"/>
                <a:sym typeface="Wingdings" panose="05000000000000000000" pitchFamily="2" charset="2"/>
              </a:defRPr>
            </a:lvl1pPr>
            <a:lvl2pPr marL="381546" indent="-146748" algn="l">
              <a:spcBef>
                <a:spcPts val="308"/>
              </a:spcBef>
              <a:spcAft>
                <a:spcPts val="308"/>
              </a:spcAft>
              <a:buFontTx/>
              <a:buBlip>
                <a:blip r:embed="rId5"/>
              </a:buBlip>
              <a:defRPr sz="1400" cap="none" spc="50" baseline="0">
                <a:latin typeface="+mj-lt"/>
              </a:defRPr>
            </a:lvl2pPr>
            <a:lvl3pPr marL="616344" indent="-146748">
              <a:buFontTx/>
              <a:buBlip>
                <a:blip r:embed="rId6"/>
              </a:buBlip>
              <a:defRPr sz="1400" baseline="0"/>
            </a:lvl3pPr>
            <a:lvl4pPr marL="851143" indent="-146748">
              <a:buFontTx/>
              <a:buBlip>
                <a:blip r:embed="rId6"/>
              </a:buBlip>
              <a:defRPr/>
            </a:lvl4pPr>
            <a:lvl5pPr marL="1085943" indent="-146748">
              <a:buFontTx/>
              <a:buBlip>
                <a:blip r:embed="rId6"/>
              </a:buBlip>
              <a:defRPr/>
            </a:lvl5pPr>
          </a:lstStyle>
          <a:p>
            <a:pPr marL="146748" marR="0" lvl="0" indent="-146748" algn="l" defTabSz="914400" rtl="0" eaLnBrk="1" fontAlgn="auto" latinLnBrk="0" hangingPunct="1">
              <a:lnSpc>
                <a:spcPct val="100000"/>
              </a:lnSpc>
              <a:spcBef>
                <a:spcPts val="308"/>
              </a:spcBef>
              <a:spcAft>
                <a:spcPts val="308"/>
              </a:spcAft>
              <a:buClrTx/>
              <a:buSzTx/>
              <a:buFontTx/>
              <a:buBlip>
                <a:blip r:embed="rId4"/>
              </a:buBlip>
              <a:tabLst/>
              <a:defRPr/>
            </a:pPr>
            <a:r>
              <a:rPr lang="en-US" noProof="0" dirty="0"/>
              <a:t>This bullet point box is used similarly to other ones in the template</a:t>
            </a:r>
          </a:p>
          <a:p>
            <a:pPr lvl="1"/>
            <a:r>
              <a:rPr lang="en-US" noProof="0" dirty="0"/>
              <a:t> Sub bullet points</a:t>
            </a:r>
          </a:p>
          <a:p>
            <a:pPr lvl="2"/>
            <a:r>
              <a:rPr lang="en-US" noProof="0" dirty="0"/>
              <a:t>Sub bullet points</a:t>
            </a:r>
          </a:p>
        </p:txBody>
      </p:sp>
      <p:sp>
        <p:nvSpPr>
          <p:cNvPr id="23" name="Szöveg helye 6"/>
          <p:cNvSpPr>
            <a:spLocks noGrp="1"/>
          </p:cNvSpPr>
          <p:nvPr>
            <p:ph type="body" sz="quarter" idx="27" hasCustomPrompt="1"/>
          </p:nvPr>
        </p:nvSpPr>
        <p:spPr>
          <a:xfrm>
            <a:off x="496390" y="1491630"/>
            <a:ext cx="4672154"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Tree>
    <p:extLst>
      <p:ext uri="{BB962C8B-B14F-4D97-AF65-F5344CB8AC3E}">
        <p14:creationId xmlns:p14="http://schemas.microsoft.com/office/powerpoint/2010/main" val="386830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2 - FULL PHOTO">
    <p:spTree>
      <p:nvGrpSpPr>
        <p:cNvPr id="1" name=""/>
        <p:cNvGrpSpPr/>
        <p:nvPr/>
      </p:nvGrpSpPr>
      <p:grpSpPr>
        <a:xfrm>
          <a:off x="0" y="0"/>
          <a:ext cx="0" cy="0"/>
          <a:chOff x="0" y="0"/>
          <a:chExt cx="0" cy="0"/>
        </a:xfrm>
      </p:grpSpPr>
      <p:pic>
        <p:nvPicPr>
          <p:cNvPr id="15" name="Picture 2" descr="Z:\grafika\_PROJECTS\Roxer\MOL\Prezi Pimp\MOL Group General Prezi\Sources\MOL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sp>
        <p:nvSpPr>
          <p:cNvPr id="16" name="Kép helye 4"/>
          <p:cNvSpPr>
            <a:spLocks noGrp="1"/>
          </p:cNvSpPr>
          <p:nvPr>
            <p:ph type="pic" sz="quarter" idx="40"/>
          </p:nvPr>
        </p:nvSpPr>
        <p:spPr>
          <a:xfrm>
            <a:off x="0" y="0"/>
            <a:ext cx="9144000" cy="5143500"/>
          </a:xfrm>
          <a:prstGeom prst="rect">
            <a:avLst/>
          </a:prstGeom>
        </p:spPr>
        <p:txBody>
          <a:bodyPr lIns="46960" tIns="23478" rIns="46960" bIns="23478">
            <a:normAutofit/>
          </a:bodyPr>
          <a:lstStyle>
            <a:lvl1pPr>
              <a:defRPr sz="1200"/>
            </a:lvl1pPr>
          </a:lstStyle>
          <a:p>
            <a:endParaRPr lang="hu-HU" dirty="0"/>
          </a:p>
        </p:txBody>
      </p:sp>
      <p:sp>
        <p:nvSpPr>
          <p:cNvPr id="17" name="Kép helye 17"/>
          <p:cNvSpPr>
            <a:spLocks noGrp="1"/>
          </p:cNvSpPr>
          <p:nvPr>
            <p:ph type="pic" sz="quarter" idx="39"/>
          </p:nvPr>
        </p:nvSpPr>
        <p:spPr>
          <a:xfrm>
            <a:off x="6650880" y="123478"/>
            <a:ext cx="2493120" cy="4946946"/>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a:solidFill>
            <a:schemeClr val="bg1"/>
          </a:solidFill>
        </p:spPr>
        <p:txBody>
          <a:bodyPr lIns="46960" tIns="23478" rIns="46960" bIns="23478">
            <a:normAutofit/>
          </a:bodyPr>
          <a:lstStyle>
            <a:lvl1pPr>
              <a:defRPr sz="1200"/>
            </a:lvl1pPr>
          </a:lstStyle>
          <a:p>
            <a:endParaRPr lang="en-US" noProof="0" dirty="0"/>
          </a:p>
        </p:txBody>
      </p:sp>
      <p:sp>
        <p:nvSpPr>
          <p:cNvPr id="18" name="Szöveg helye 11"/>
          <p:cNvSpPr>
            <a:spLocks noGrp="1"/>
          </p:cNvSpPr>
          <p:nvPr>
            <p:ph type="body" sz="quarter" idx="25" hasCustomPrompt="1"/>
          </p:nvPr>
        </p:nvSpPr>
        <p:spPr>
          <a:xfrm>
            <a:off x="6948265" y="1635647"/>
            <a:ext cx="2016224" cy="1368152"/>
          </a:xfrm>
          <a:prstGeom prst="rect">
            <a:avLst/>
          </a:prstGeom>
        </p:spPr>
        <p:txBody>
          <a:bodyPr lIns="46960" tIns="23478" rIns="46960" bIns="23478">
            <a:noAutofit/>
          </a:bodyPr>
          <a:lstStyle>
            <a:lvl1pPr marL="0" indent="0">
              <a:buNone/>
              <a:defRPr sz="2000" cap="all" spc="0" baseline="0">
                <a:solidFill>
                  <a:srgbClr val="E30018"/>
                </a:solidFill>
                <a:latin typeface="Molgroup Light" pitchFamily="2" charset="-18"/>
              </a:defRPr>
            </a:lvl1pPr>
          </a:lstStyle>
          <a:p>
            <a:pPr lvl="0"/>
            <a:r>
              <a:rPr lang="hu-HU" noProof="0" dirty="0"/>
              <a:t>OPENING</a:t>
            </a:r>
            <a:r>
              <a:rPr lang="en-US" noProof="0" dirty="0"/>
              <a:t> slide</a:t>
            </a:r>
            <a:r>
              <a:rPr lang="hu-HU" noProof="0" dirty="0"/>
              <a:t> </a:t>
            </a:r>
            <a:r>
              <a:rPr lang="en-US" noProof="0" dirty="0"/>
              <a:t>full screen photo</a:t>
            </a:r>
          </a:p>
        </p:txBody>
      </p:sp>
      <p:sp>
        <p:nvSpPr>
          <p:cNvPr id="19" name="Szöveg helye 11"/>
          <p:cNvSpPr>
            <a:spLocks noGrp="1"/>
          </p:cNvSpPr>
          <p:nvPr>
            <p:ph type="body" sz="quarter" idx="26" hasCustomPrompt="1"/>
          </p:nvPr>
        </p:nvSpPr>
        <p:spPr>
          <a:xfrm>
            <a:off x="6948264" y="3003798"/>
            <a:ext cx="2088232" cy="792088"/>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cap="all" spc="0" baseline="0">
                <a:solidFill>
                  <a:schemeClr val="tx1"/>
                </a:solidFill>
                <a:latin typeface="Molgroup Regular"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Insert a photo to placeholder and send it TO THE back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noProof="0" dirty="0"/>
          </a:p>
        </p:txBody>
      </p:sp>
      <p:sp>
        <p:nvSpPr>
          <p:cNvPr id="20" name="Kép helye 6"/>
          <p:cNvSpPr>
            <a:spLocks noGrp="1"/>
          </p:cNvSpPr>
          <p:nvPr>
            <p:ph type="pic" sz="quarter" idx="41"/>
          </p:nvPr>
        </p:nvSpPr>
        <p:spPr>
          <a:xfrm>
            <a:off x="0" y="4418512"/>
            <a:ext cx="3122023" cy="724988"/>
          </a:xfrm>
          <a:custGeom>
            <a:avLst/>
            <a:gdLst>
              <a:gd name="connsiteX0" fmla="*/ 0 w 6070600"/>
              <a:gd name="connsiteY0" fmla="*/ 0 h 1409700"/>
              <a:gd name="connsiteX1" fmla="*/ 6070600 w 6070600"/>
              <a:gd name="connsiteY1" fmla="*/ 0 h 1409700"/>
              <a:gd name="connsiteX2" fmla="*/ 6070600 w 6070600"/>
              <a:gd name="connsiteY2" fmla="*/ 1409700 h 1409700"/>
              <a:gd name="connsiteX3" fmla="*/ 0 w 6070600"/>
              <a:gd name="connsiteY3" fmla="*/ 1409700 h 1409700"/>
              <a:gd name="connsiteX4" fmla="*/ 0 w 6070600"/>
              <a:gd name="connsiteY4" fmla="*/ 0 h 1409700"/>
              <a:gd name="connsiteX0" fmla="*/ 0 w 6070600"/>
              <a:gd name="connsiteY0" fmla="*/ 0 h 1409700"/>
              <a:gd name="connsiteX1" fmla="*/ 6070600 w 6070600"/>
              <a:gd name="connsiteY1" fmla="*/ 0 h 1409700"/>
              <a:gd name="connsiteX2" fmla="*/ 5138948 w 6070600"/>
              <a:gd name="connsiteY2" fmla="*/ 1409700 h 1409700"/>
              <a:gd name="connsiteX3" fmla="*/ 0 w 6070600"/>
              <a:gd name="connsiteY3" fmla="*/ 1409700 h 1409700"/>
              <a:gd name="connsiteX4" fmla="*/ 0 w 6070600"/>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0600" h="1409700">
                <a:moveTo>
                  <a:pt x="0" y="0"/>
                </a:moveTo>
                <a:lnTo>
                  <a:pt x="6070600" y="0"/>
                </a:lnTo>
                <a:lnTo>
                  <a:pt x="5138948" y="1409700"/>
                </a:lnTo>
                <a:lnTo>
                  <a:pt x="0" y="1409700"/>
                </a:lnTo>
                <a:lnTo>
                  <a:pt x="0" y="0"/>
                </a:lnTo>
                <a:close/>
              </a:path>
            </a:pathLst>
          </a:custGeom>
          <a:solidFill>
            <a:schemeClr val="bg1"/>
          </a:solidFill>
        </p:spPr>
        <p:txBody>
          <a:bodyPr lIns="46960" tIns="23478" rIns="46960" bIns="23478">
            <a:normAutofit/>
          </a:bodyPr>
          <a:lstStyle>
            <a:lvl1pPr>
              <a:defRPr sz="1200"/>
            </a:lvl1pPr>
          </a:lstStyle>
          <a:p>
            <a:endParaRPr lang="hu-HU" dirty="0"/>
          </a:p>
        </p:txBody>
      </p:sp>
    </p:spTree>
    <p:extLst>
      <p:ext uri="{BB962C8B-B14F-4D97-AF65-F5344CB8AC3E}">
        <p14:creationId xmlns:p14="http://schemas.microsoft.com/office/powerpoint/2010/main" val="7646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 BULLET POINTS 2">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cap="all" spc="0" baseline="0">
                <a:solidFill>
                  <a:srgbClr val="E30018"/>
                </a:solidFill>
                <a:latin typeface="Molgroup Light"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Picture + BULLET</a:t>
            </a:r>
            <a:r>
              <a:rPr lang="hu-HU" noProof="0" dirty="0"/>
              <a:t> </a:t>
            </a:r>
            <a:r>
              <a:rPr lang="hu-HU" noProof="0" dirty="0" err="1"/>
              <a:t>points</a:t>
            </a:r>
            <a:r>
              <a:rPr lang="en-US" noProof="0" dirty="0"/>
              <a:t> 2</a:t>
            </a:r>
          </a:p>
          <a:p>
            <a:pPr lvl="0"/>
            <a:endParaRPr lang="en-GB" noProof="0" dirty="0"/>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hu-HU" noProof="0" dirty="0"/>
              <a:t>Add </a:t>
            </a:r>
            <a:r>
              <a:rPr lang="hu-HU" noProof="0" dirty="0" err="1"/>
              <a:t>subtitle</a:t>
            </a:r>
            <a:r>
              <a:rPr lang="hu-HU" noProof="0" dirty="0"/>
              <a:t> here</a:t>
            </a:r>
            <a:endParaRPr lang="en-GB" noProof="0" dirty="0"/>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22" name="Szöveg helye 2"/>
          <p:cNvSpPr>
            <a:spLocks noGrp="1"/>
          </p:cNvSpPr>
          <p:nvPr>
            <p:ph type="body" sz="quarter" idx="30" hasCustomPrompt="1"/>
          </p:nvPr>
        </p:nvSpPr>
        <p:spPr>
          <a:xfrm>
            <a:off x="511084" y="2015550"/>
            <a:ext cx="5275762" cy="2097766"/>
          </a:xfrm>
          <a:prstGeom prst="rect">
            <a:avLst/>
          </a:prstGeom>
        </p:spPr>
        <p:txBody>
          <a:bodyPr lIns="46960" tIns="23478" rIns="46960" bIns="23478">
            <a:noAutofit/>
          </a:bodyPr>
          <a:lstStyle>
            <a:lvl1pPr marL="146748" indent="-146748" algn="l">
              <a:spcBef>
                <a:spcPts val="308"/>
              </a:spcBef>
              <a:spcAft>
                <a:spcPts val="308"/>
              </a:spcAft>
              <a:buFontTx/>
              <a:buBlip>
                <a:blip r:embed="rId4"/>
              </a:buBlip>
              <a:defRPr sz="1200" cap="all" spc="50" baseline="0">
                <a:latin typeface="Molgroup Regular" pitchFamily="2" charset="-18"/>
                <a:sym typeface="Wingdings" panose="05000000000000000000" pitchFamily="2" charset="2"/>
              </a:defRPr>
            </a:lvl1pPr>
            <a:lvl2pPr marL="463398" indent="-228600" algn="l">
              <a:spcBef>
                <a:spcPts val="308"/>
              </a:spcBef>
              <a:spcAft>
                <a:spcPts val="308"/>
              </a:spcAft>
              <a:buFontTx/>
              <a:buBlip>
                <a:blip r:embed="rId5"/>
              </a:buBlip>
              <a:defRPr sz="1400" cap="none" spc="50" baseline="0">
                <a:latin typeface="+mj-lt"/>
              </a:defRPr>
            </a:lvl2pPr>
            <a:lvl3pPr marL="616344" indent="-146748">
              <a:buFontTx/>
              <a:buBlip>
                <a:blip r:embed="rId6"/>
              </a:buBlip>
              <a:defRPr sz="1400" baseline="0"/>
            </a:lvl3pPr>
            <a:lvl4pPr marL="851143" indent="-146748">
              <a:buFontTx/>
              <a:buBlip>
                <a:blip r:embed="rId6"/>
              </a:buBlip>
              <a:defRPr/>
            </a:lvl4pPr>
            <a:lvl5pPr marL="1085943" indent="-146748">
              <a:buFontTx/>
              <a:buBlip>
                <a:blip r:embed="rId6"/>
              </a:buBlip>
              <a:defRPr/>
            </a:lvl5pPr>
          </a:lstStyle>
          <a:p>
            <a:pPr lvl="0"/>
            <a:r>
              <a:rPr lang="en-US" noProof="0" dirty="0"/>
              <a:t>Key bullet points are red</a:t>
            </a:r>
          </a:p>
          <a:p>
            <a:pPr lvl="1"/>
            <a:r>
              <a:rPr lang="en-US" noProof="0" dirty="0"/>
              <a:t>Sub bullet points</a:t>
            </a:r>
          </a:p>
          <a:p>
            <a:pPr lvl="2"/>
            <a:r>
              <a:rPr lang="en-US" noProof="0" dirty="0"/>
              <a:t> Sub bullet points</a:t>
            </a:r>
          </a:p>
        </p:txBody>
      </p:sp>
      <p:sp>
        <p:nvSpPr>
          <p:cNvPr id="23" name="Szöveg helye 6"/>
          <p:cNvSpPr>
            <a:spLocks noGrp="1"/>
          </p:cNvSpPr>
          <p:nvPr>
            <p:ph type="body" sz="quarter" idx="27" hasCustomPrompt="1"/>
          </p:nvPr>
        </p:nvSpPr>
        <p:spPr>
          <a:xfrm>
            <a:off x="496390" y="1491630"/>
            <a:ext cx="4672154"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12" name="Kép helye 19"/>
          <p:cNvSpPr>
            <a:spLocks noGrp="1"/>
          </p:cNvSpPr>
          <p:nvPr>
            <p:ph type="pic" sz="quarter" idx="12"/>
          </p:nvPr>
        </p:nvSpPr>
        <p:spPr>
          <a:xfrm>
            <a:off x="6886980" y="-2132"/>
            <a:ext cx="2257020" cy="4830224"/>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986 w 3560520"/>
              <a:gd name="connsiteY0" fmla="*/ 2058987 h 5937950"/>
              <a:gd name="connsiteX1" fmla="*/ 3551432 w 3560520"/>
              <a:gd name="connsiteY1" fmla="*/ 0 h 5937950"/>
              <a:gd name="connsiteX2" fmla="*/ 3560520 w 3560520"/>
              <a:gd name="connsiteY2" fmla="*/ 5792996 h 5937950"/>
              <a:gd name="connsiteX3" fmla="*/ 1782 w 3560520"/>
              <a:gd name="connsiteY3" fmla="*/ 5148263 h 5937950"/>
              <a:gd name="connsiteX4" fmla="*/ 986 w 3560520"/>
              <a:gd name="connsiteY4" fmla="*/ 2058987 h 5937950"/>
              <a:gd name="connsiteX0" fmla="*/ 9086 w 3568620"/>
              <a:gd name="connsiteY0" fmla="*/ 2058987 h 7925126"/>
              <a:gd name="connsiteX1" fmla="*/ 3559532 w 3568620"/>
              <a:gd name="connsiteY1" fmla="*/ 0 h 7925126"/>
              <a:gd name="connsiteX2" fmla="*/ 3568620 w 3568620"/>
              <a:gd name="connsiteY2" fmla="*/ 5792996 h 7925126"/>
              <a:gd name="connsiteX3" fmla="*/ 0 w 3568620"/>
              <a:gd name="connsiteY3" fmla="*/ 7925126 h 7925126"/>
              <a:gd name="connsiteX4" fmla="*/ 9086 w 3568620"/>
              <a:gd name="connsiteY4" fmla="*/ 2058987 h 7925126"/>
              <a:gd name="connsiteX0" fmla="*/ 18968 w 3578502"/>
              <a:gd name="connsiteY0" fmla="*/ 2058987 h 7658310"/>
              <a:gd name="connsiteX1" fmla="*/ 3569414 w 3578502"/>
              <a:gd name="connsiteY1" fmla="*/ 0 h 7658310"/>
              <a:gd name="connsiteX2" fmla="*/ 3578502 w 3578502"/>
              <a:gd name="connsiteY2" fmla="*/ 5792996 h 7658310"/>
              <a:gd name="connsiteX3" fmla="*/ 0 w 3578502"/>
              <a:gd name="connsiteY3" fmla="*/ 7658310 h 7658310"/>
              <a:gd name="connsiteX4" fmla="*/ 18968 w 3578502"/>
              <a:gd name="connsiteY4" fmla="*/ 2058987 h 7658310"/>
              <a:gd name="connsiteX0" fmla="*/ 18968 w 3578502"/>
              <a:gd name="connsiteY0" fmla="*/ 2058987 h 7658310"/>
              <a:gd name="connsiteX1" fmla="*/ 3569414 w 3578502"/>
              <a:gd name="connsiteY1" fmla="*/ 0 h 7658310"/>
              <a:gd name="connsiteX2" fmla="*/ 3578502 w 3578502"/>
              <a:gd name="connsiteY2" fmla="*/ 5545944 h 7658310"/>
              <a:gd name="connsiteX3" fmla="*/ 0 w 3578502"/>
              <a:gd name="connsiteY3" fmla="*/ 7658310 h 7658310"/>
              <a:gd name="connsiteX4" fmla="*/ 18968 w 3578502"/>
              <a:gd name="connsiteY4" fmla="*/ 2058987 h 7658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502" h="7658310">
                <a:moveTo>
                  <a:pt x="18968" y="2058987"/>
                </a:moveTo>
                <a:lnTo>
                  <a:pt x="3569414" y="0"/>
                </a:lnTo>
                <a:cubicBezTo>
                  <a:pt x="3577881" y="2383367"/>
                  <a:pt x="3570035" y="3162577"/>
                  <a:pt x="3578502" y="5545944"/>
                </a:cubicBezTo>
                <a:lnTo>
                  <a:pt x="0" y="7658310"/>
                </a:lnTo>
                <a:cubicBezTo>
                  <a:pt x="3704" y="6612677"/>
                  <a:pt x="15264" y="3104620"/>
                  <a:pt x="18968" y="2058987"/>
                </a:cubicBezTo>
                <a:close/>
              </a:path>
            </a:pathLst>
          </a:custGeom>
          <a:gradFill>
            <a:gsLst>
              <a:gs pos="0">
                <a:srgbClr val="E0001E"/>
              </a:gs>
              <a:gs pos="38000">
                <a:srgbClr val="E0001E"/>
              </a:gs>
              <a:gs pos="100000">
                <a:srgbClr val="990B1D"/>
              </a:gs>
            </a:gsLst>
            <a:lin ang="5400000" scaled="0"/>
          </a:gradFill>
          <a:ln>
            <a:noFill/>
          </a:ln>
        </p:spPr>
        <p:txBody>
          <a:bodyPr lIns="46960" tIns="23478" rIns="46960" bIns="23478"/>
          <a:lstStyle/>
          <a:p>
            <a:endParaRPr lang="en-GB" noProof="0" dirty="0"/>
          </a:p>
        </p:txBody>
      </p:sp>
    </p:spTree>
    <p:extLst>
      <p:ext uri="{BB962C8B-B14F-4D97-AF65-F5344CB8AC3E}">
        <p14:creationId xmlns:p14="http://schemas.microsoft.com/office/powerpoint/2010/main" val="20489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1" name="Picture 2" descr="A:\Grafika_projektek\grafika\_PROJECTS\Roxer\MOL\Prezi Pimp\MOL business card\Sources\imac-01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05004" y="1275131"/>
            <a:ext cx="4749167" cy="3789157"/>
          </a:xfrm>
          <a:prstGeom prst="rect">
            <a:avLst/>
          </a:prstGeom>
          <a:noFill/>
          <a:extLst>
            <a:ext uri="{909E8E84-426E-40DD-AFC4-6F175D3DCCD1}">
              <a14:hiddenFill xmlns:a14="http://schemas.microsoft.com/office/drawing/2010/main">
                <a:solidFill>
                  <a:srgbClr val="FFFFFF"/>
                </a:solidFill>
              </a14:hiddenFill>
            </a:ext>
          </a:extLst>
        </p:spPr>
      </p:pic>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indent="0">
              <a:buNone/>
              <a:defRPr sz="2400" cap="all" spc="0" baseline="0">
                <a:solidFill>
                  <a:srgbClr val="E30018"/>
                </a:solidFill>
                <a:latin typeface="Molgroup Light" pitchFamily="2" charset="-18"/>
              </a:defRPr>
            </a:lvl1pPr>
          </a:lstStyle>
          <a:p>
            <a:r>
              <a:rPr lang="hu-HU" noProof="0" dirty="0"/>
              <a:t>VIDEO</a:t>
            </a:r>
            <a:endParaRPr lang="en-US" noProof="0" dirty="0"/>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r>
              <a:rPr lang="hu-HU" noProof="0" dirty="0"/>
              <a:t>PLEASE INSERT YOUR VIDEO BY CLICKING THE ICON</a:t>
            </a:r>
            <a:endParaRPr lang="en-US" noProof="0" dirty="0"/>
          </a:p>
        </p:txBody>
      </p:sp>
      <p:pic>
        <p:nvPicPr>
          <p:cNvPr id="4" name="Picture 3" descr="H:\TRANSFER\Elegant JPGz Sablon\MOL General Prezi - Elegant9.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8" name="Picture 2" descr="Z:\grafika\_PROJECTS\Roxer\MOL\Prezi Pimp\MOL Group General Prezi\Sources\MOL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3" name="Media Placeholder 2"/>
          <p:cNvSpPr>
            <a:spLocks noGrp="1"/>
          </p:cNvSpPr>
          <p:nvPr>
            <p:ph type="media" sz="quarter" idx="27"/>
          </p:nvPr>
        </p:nvSpPr>
        <p:spPr>
          <a:xfrm>
            <a:off x="1835696" y="1419622"/>
            <a:ext cx="4467825" cy="2592288"/>
          </a:xfrm>
        </p:spPr>
        <p:txBody>
          <a:bodyPr/>
          <a:lstStyle/>
          <a:p>
            <a:endParaRPr lang="en-US"/>
          </a:p>
        </p:txBody>
      </p:sp>
    </p:spTree>
    <p:extLst>
      <p:ext uri="{BB962C8B-B14F-4D97-AF65-F5344CB8AC3E}">
        <p14:creationId xmlns:p14="http://schemas.microsoft.com/office/powerpoint/2010/main" val="10909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1">
    <p:spTree>
      <p:nvGrpSpPr>
        <p:cNvPr id="1" name=""/>
        <p:cNvGrpSpPr/>
        <p:nvPr/>
      </p:nvGrpSpPr>
      <p:grpSpPr>
        <a:xfrm>
          <a:off x="0" y="0"/>
          <a:ext cx="0" cy="0"/>
          <a:chOff x="0" y="0"/>
          <a:chExt cx="0" cy="0"/>
        </a:xfrm>
      </p:grpSpPr>
      <p:sp>
        <p:nvSpPr>
          <p:cNvPr id="7" name="Kép helye 15"/>
          <p:cNvSpPr>
            <a:spLocks noGrp="1"/>
          </p:cNvSpPr>
          <p:nvPr>
            <p:ph type="pic" sz="quarter" idx="10"/>
          </p:nvPr>
        </p:nvSpPr>
        <p:spPr>
          <a:xfrm>
            <a:off x="5580112" y="339502"/>
            <a:ext cx="2560422" cy="3578262"/>
          </a:xfrm>
          <a:custGeom>
            <a:avLst/>
            <a:gdLst>
              <a:gd name="connsiteX0" fmla="*/ 0 w 6629400"/>
              <a:gd name="connsiteY0" fmla="*/ 0 h 6477000"/>
              <a:gd name="connsiteX1" fmla="*/ 6629400 w 6629400"/>
              <a:gd name="connsiteY1" fmla="*/ 0 h 6477000"/>
              <a:gd name="connsiteX2" fmla="*/ 6629400 w 6629400"/>
              <a:gd name="connsiteY2" fmla="*/ 6477000 h 6477000"/>
              <a:gd name="connsiteX3" fmla="*/ 0 w 6629400"/>
              <a:gd name="connsiteY3" fmla="*/ 6477000 h 6477000"/>
              <a:gd name="connsiteX4" fmla="*/ 0 w 6629400"/>
              <a:gd name="connsiteY4" fmla="*/ 0 h 6477000"/>
              <a:gd name="connsiteX0" fmla="*/ 841828 w 6629400"/>
              <a:gd name="connsiteY0" fmla="*/ 174171 h 6477000"/>
              <a:gd name="connsiteX1" fmla="*/ 6629400 w 6629400"/>
              <a:gd name="connsiteY1" fmla="*/ 0 h 6477000"/>
              <a:gd name="connsiteX2" fmla="*/ 6629400 w 6629400"/>
              <a:gd name="connsiteY2" fmla="*/ 6477000 h 6477000"/>
              <a:gd name="connsiteX3" fmla="*/ 0 w 6629400"/>
              <a:gd name="connsiteY3" fmla="*/ 6477000 h 6477000"/>
              <a:gd name="connsiteX4" fmla="*/ 841828 w 6629400"/>
              <a:gd name="connsiteY4" fmla="*/ 174171 h 6477000"/>
              <a:gd name="connsiteX0" fmla="*/ 841828 w 6629400"/>
              <a:gd name="connsiteY0" fmla="*/ 174171 h 6477000"/>
              <a:gd name="connsiteX1" fmla="*/ 820057 w 6629400"/>
              <a:gd name="connsiteY1" fmla="*/ 186871 h 6477000"/>
              <a:gd name="connsiteX2" fmla="*/ 6629400 w 6629400"/>
              <a:gd name="connsiteY2" fmla="*/ 0 h 6477000"/>
              <a:gd name="connsiteX3" fmla="*/ 6629400 w 6629400"/>
              <a:gd name="connsiteY3" fmla="*/ 6477000 h 6477000"/>
              <a:gd name="connsiteX4" fmla="*/ 0 w 6629400"/>
              <a:gd name="connsiteY4" fmla="*/ 6477000 h 6477000"/>
              <a:gd name="connsiteX5" fmla="*/ 841828 w 6629400"/>
              <a:gd name="connsiteY5" fmla="*/ 174171 h 6477000"/>
              <a:gd name="connsiteX0" fmla="*/ 2177142 w 6629400"/>
              <a:gd name="connsiteY0" fmla="*/ 0 h 7086601"/>
              <a:gd name="connsiteX1" fmla="*/ 820057 w 6629400"/>
              <a:gd name="connsiteY1" fmla="*/ 796472 h 7086601"/>
              <a:gd name="connsiteX2" fmla="*/ 6629400 w 6629400"/>
              <a:gd name="connsiteY2" fmla="*/ 609601 h 7086601"/>
              <a:gd name="connsiteX3" fmla="*/ 6629400 w 6629400"/>
              <a:gd name="connsiteY3" fmla="*/ 7086601 h 7086601"/>
              <a:gd name="connsiteX4" fmla="*/ 0 w 6629400"/>
              <a:gd name="connsiteY4" fmla="*/ 7086601 h 7086601"/>
              <a:gd name="connsiteX5" fmla="*/ 2177142 w 6629400"/>
              <a:gd name="connsiteY5" fmla="*/ 0 h 7086601"/>
              <a:gd name="connsiteX0" fmla="*/ 2177142 w 6872514"/>
              <a:gd name="connsiteY0" fmla="*/ 0 h 7086601"/>
              <a:gd name="connsiteX1" fmla="*/ 6872514 w 6872514"/>
              <a:gd name="connsiteY1" fmla="*/ 2639787 h 7086601"/>
              <a:gd name="connsiteX2" fmla="*/ 6629400 w 6872514"/>
              <a:gd name="connsiteY2" fmla="*/ 609601 h 7086601"/>
              <a:gd name="connsiteX3" fmla="*/ 6629400 w 6872514"/>
              <a:gd name="connsiteY3" fmla="*/ 7086601 h 7086601"/>
              <a:gd name="connsiteX4" fmla="*/ 0 w 6872514"/>
              <a:gd name="connsiteY4" fmla="*/ 7086601 h 7086601"/>
              <a:gd name="connsiteX5" fmla="*/ 2177142 w 6872514"/>
              <a:gd name="connsiteY5" fmla="*/ 0 h 7086601"/>
              <a:gd name="connsiteX0" fmla="*/ 2206171 w 6872514"/>
              <a:gd name="connsiteY0" fmla="*/ 0 h 7173686"/>
              <a:gd name="connsiteX1" fmla="*/ 6872514 w 6872514"/>
              <a:gd name="connsiteY1" fmla="*/ 2726872 h 7173686"/>
              <a:gd name="connsiteX2" fmla="*/ 6629400 w 6872514"/>
              <a:gd name="connsiteY2" fmla="*/ 696686 h 7173686"/>
              <a:gd name="connsiteX3" fmla="*/ 6629400 w 6872514"/>
              <a:gd name="connsiteY3" fmla="*/ 7173686 h 7173686"/>
              <a:gd name="connsiteX4" fmla="*/ 0 w 6872514"/>
              <a:gd name="connsiteY4" fmla="*/ 7173686 h 7173686"/>
              <a:gd name="connsiteX5" fmla="*/ 2206171 w 6872514"/>
              <a:gd name="connsiteY5" fmla="*/ 0 h 7173686"/>
              <a:gd name="connsiteX0" fmla="*/ 2293257 w 6959600"/>
              <a:gd name="connsiteY0" fmla="*/ 0 h 7173686"/>
              <a:gd name="connsiteX1" fmla="*/ 6959600 w 6959600"/>
              <a:gd name="connsiteY1" fmla="*/ 2726872 h 7173686"/>
              <a:gd name="connsiteX2" fmla="*/ 6716486 w 6959600"/>
              <a:gd name="connsiteY2" fmla="*/ 696686 h 7173686"/>
              <a:gd name="connsiteX3" fmla="*/ 6716486 w 6959600"/>
              <a:gd name="connsiteY3" fmla="*/ 7173686 h 7173686"/>
              <a:gd name="connsiteX4" fmla="*/ 0 w 6959600"/>
              <a:gd name="connsiteY4" fmla="*/ 1382486 h 7173686"/>
              <a:gd name="connsiteX5" fmla="*/ 2293257 w 6959600"/>
              <a:gd name="connsiteY5" fmla="*/ 0 h 7173686"/>
              <a:gd name="connsiteX0" fmla="*/ 2296885 w 6963228"/>
              <a:gd name="connsiteY0" fmla="*/ 0 h 5852886"/>
              <a:gd name="connsiteX1" fmla="*/ 6963228 w 6963228"/>
              <a:gd name="connsiteY1" fmla="*/ 2726872 h 5852886"/>
              <a:gd name="connsiteX2" fmla="*/ 6720114 w 6963228"/>
              <a:gd name="connsiteY2" fmla="*/ 696686 h 5852886"/>
              <a:gd name="connsiteX3" fmla="*/ 0 w 6963228"/>
              <a:gd name="connsiteY3" fmla="*/ 5852886 h 5852886"/>
              <a:gd name="connsiteX4" fmla="*/ 3628 w 6963228"/>
              <a:gd name="connsiteY4" fmla="*/ 1382486 h 5852886"/>
              <a:gd name="connsiteX5" fmla="*/ 2296885 w 6963228"/>
              <a:gd name="connsiteY5" fmla="*/ 0 h 5852886"/>
              <a:gd name="connsiteX0" fmla="*/ 2296885 w 6963228"/>
              <a:gd name="connsiteY0" fmla="*/ 0 h 9782629"/>
              <a:gd name="connsiteX1" fmla="*/ 6963228 w 6963228"/>
              <a:gd name="connsiteY1" fmla="*/ 2726872 h 9782629"/>
              <a:gd name="connsiteX2" fmla="*/ 6807200 w 6963228"/>
              <a:gd name="connsiteY2" fmla="*/ 9782629 h 9782629"/>
              <a:gd name="connsiteX3" fmla="*/ 0 w 6963228"/>
              <a:gd name="connsiteY3" fmla="*/ 5852886 h 9782629"/>
              <a:gd name="connsiteX4" fmla="*/ 3628 w 6963228"/>
              <a:gd name="connsiteY4" fmla="*/ 1382486 h 9782629"/>
              <a:gd name="connsiteX5" fmla="*/ 2296885 w 6963228"/>
              <a:gd name="connsiteY5" fmla="*/ 0 h 9782629"/>
              <a:gd name="connsiteX0" fmla="*/ 2296885 w 6963228"/>
              <a:gd name="connsiteY0" fmla="*/ 0 h 9826172"/>
              <a:gd name="connsiteX1" fmla="*/ 6963228 w 6963228"/>
              <a:gd name="connsiteY1" fmla="*/ 2726872 h 9826172"/>
              <a:gd name="connsiteX2" fmla="*/ 6807200 w 6963228"/>
              <a:gd name="connsiteY2" fmla="*/ 9826172 h 9826172"/>
              <a:gd name="connsiteX3" fmla="*/ 0 w 6963228"/>
              <a:gd name="connsiteY3" fmla="*/ 5852886 h 9826172"/>
              <a:gd name="connsiteX4" fmla="*/ 3628 w 6963228"/>
              <a:gd name="connsiteY4" fmla="*/ 1382486 h 9826172"/>
              <a:gd name="connsiteX5" fmla="*/ 2296885 w 6963228"/>
              <a:gd name="connsiteY5" fmla="*/ 0 h 9826172"/>
              <a:gd name="connsiteX0" fmla="*/ 2325913 w 6992256"/>
              <a:gd name="connsiteY0" fmla="*/ 0 h 9826172"/>
              <a:gd name="connsiteX1" fmla="*/ 6992256 w 6992256"/>
              <a:gd name="connsiteY1" fmla="*/ 2726872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826172"/>
              <a:gd name="connsiteX1" fmla="*/ 6992256 w 6992256"/>
              <a:gd name="connsiteY1" fmla="*/ 2741386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797143"/>
              <a:gd name="connsiteX1" fmla="*/ 6992256 w 6992256"/>
              <a:gd name="connsiteY1" fmla="*/ 2741386 h 9797143"/>
              <a:gd name="connsiteX2" fmla="*/ 6836228 w 6992256"/>
              <a:gd name="connsiteY2" fmla="*/ 9797143 h 9797143"/>
              <a:gd name="connsiteX3" fmla="*/ 0 w 6992256"/>
              <a:gd name="connsiteY3" fmla="*/ 5838372 h 9797143"/>
              <a:gd name="connsiteX4" fmla="*/ 32656 w 6992256"/>
              <a:gd name="connsiteY4" fmla="*/ 1382486 h 9797143"/>
              <a:gd name="connsiteX5" fmla="*/ 2325913 w 6992256"/>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8843 w 6968443"/>
              <a:gd name="connsiteY4" fmla="*/ 1382486 h 9797143"/>
              <a:gd name="connsiteX5" fmla="*/ 2302100 w 6968443"/>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1699 w 6968443"/>
              <a:gd name="connsiteY4" fmla="*/ 1387249 h 9797143"/>
              <a:gd name="connsiteX5" fmla="*/ 2302100 w 6968443"/>
              <a:gd name="connsiteY5" fmla="*/ 0 h 9797143"/>
              <a:gd name="connsiteX0" fmla="*/ 2325913 w 6968443"/>
              <a:gd name="connsiteY0" fmla="*/ 0 h 9754281"/>
              <a:gd name="connsiteX1" fmla="*/ 6968443 w 6968443"/>
              <a:gd name="connsiteY1" fmla="*/ 2698524 h 9754281"/>
              <a:gd name="connsiteX2" fmla="*/ 6812415 w 6968443"/>
              <a:gd name="connsiteY2" fmla="*/ 9754281 h 9754281"/>
              <a:gd name="connsiteX3" fmla="*/ 0 w 6968443"/>
              <a:gd name="connsiteY3" fmla="*/ 5805035 h 9754281"/>
              <a:gd name="connsiteX4" fmla="*/ 1699 w 6968443"/>
              <a:gd name="connsiteY4" fmla="*/ 1344387 h 9754281"/>
              <a:gd name="connsiteX5" fmla="*/ 2325913 w 6968443"/>
              <a:gd name="connsiteY5" fmla="*/ 0 h 9754281"/>
              <a:gd name="connsiteX0" fmla="*/ 2323532 w 6968443"/>
              <a:gd name="connsiteY0" fmla="*/ 0 h 9751900"/>
              <a:gd name="connsiteX1" fmla="*/ 6968443 w 6968443"/>
              <a:gd name="connsiteY1" fmla="*/ 2696143 h 9751900"/>
              <a:gd name="connsiteX2" fmla="*/ 6812415 w 6968443"/>
              <a:gd name="connsiteY2" fmla="*/ 9751900 h 9751900"/>
              <a:gd name="connsiteX3" fmla="*/ 0 w 6968443"/>
              <a:gd name="connsiteY3" fmla="*/ 5802654 h 9751900"/>
              <a:gd name="connsiteX4" fmla="*/ 1699 w 6968443"/>
              <a:gd name="connsiteY4" fmla="*/ 1342006 h 9751900"/>
              <a:gd name="connsiteX5" fmla="*/ 2323532 w 6968443"/>
              <a:gd name="connsiteY5" fmla="*/ 0 h 9751900"/>
              <a:gd name="connsiteX0" fmla="*/ 2323532 w 6977968"/>
              <a:gd name="connsiteY0" fmla="*/ 0 h 9751900"/>
              <a:gd name="connsiteX1" fmla="*/ 6977968 w 6977968"/>
              <a:gd name="connsiteY1" fmla="*/ 2692968 h 9751900"/>
              <a:gd name="connsiteX2" fmla="*/ 6812415 w 6977968"/>
              <a:gd name="connsiteY2" fmla="*/ 9751900 h 9751900"/>
              <a:gd name="connsiteX3" fmla="*/ 0 w 6977968"/>
              <a:gd name="connsiteY3" fmla="*/ 5802654 h 9751900"/>
              <a:gd name="connsiteX4" fmla="*/ 1699 w 6977968"/>
              <a:gd name="connsiteY4" fmla="*/ 1342006 h 9751900"/>
              <a:gd name="connsiteX5" fmla="*/ 2323532 w 6977968"/>
              <a:gd name="connsiteY5" fmla="*/ 0 h 97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68" h="9751900">
                <a:moveTo>
                  <a:pt x="2323532" y="0"/>
                </a:moveTo>
                <a:lnTo>
                  <a:pt x="6977968" y="2692968"/>
                </a:lnTo>
                <a:lnTo>
                  <a:pt x="6812415" y="9751900"/>
                </a:lnTo>
                <a:lnTo>
                  <a:pt x="0" y="5802654"/>
                </a:lnTo>
                <a:cubicBezTo>
                  <a:pt x="1209" y="4312521"/>
                  <a:pt x="490" y="2832139"/>
                  <a:pt x="1699" y="1342006"/>
                </a:cubicBezTo>
                <a:lnTo>
                  <a:pt x="2323532" y="0"/>
                </a:lnTo>
                <a:close/>
              </a:path>
            </a:pathLst>
          </a:custGeom>
          <a:gradFill>
            <a:gsLst>
              <a:gs pos="0">
                <a:schemeClr val="bg1">
                  <a:lumMod val="85000"/>
                </a:schemeClr>
              </a:gs>
              <a:gs pos="50000">
                <a:schemeClr val="bg1">
                  <a:lumMod val="75000"/>
                </a:schemeClr>
              </a:gs>
              <a:gs pos="100000">
                <a:schemeClr val="bg1">
                  <a:lumMod val="50000"/>
                </a:schemeClr>
              </a:gs>
            </a:gsLst>
            <a:lin ang="5400000" scaled="0"/>
          </a:gradFill>
        </p:spPr>
        <p:txBody>
          <a:bodyPr lIns="46960" tIns="23478" rIns="46960" bIns="23478">
            <a:normAutofit/>
          </a:bodyPr>
          <a:lstStyle>
            <a:lvl1pPr>
              <a:defRPr sz="1800"/>
            </a:lvl1pPr>
          </a:lstStyle>
          <a:p>
            <a:endParaRPr lang="en-US" noProof="0" dirty="0"/>
          </a:p>
        </p:txBody>
      </p:sp>
      <p:sp>
        <p:nvSpPr>
          <p:cNvPr id="8" name="Kép helye 19"/>
          <p:cNvSpPr>
            <a:spLocks noGrp="1"/>
          </p:cNvSpPr>
          <p:nvPr>
            <p:ph type="pic" sz="quarter" idx="12"/>
          </p:nvPr>
        </p:nvSpPr>
        <p:spPr>
          <a:xfrm>
            <a:off x="7840008" y="411510"/>
            <a:ext cx="1303992" cy="1876820"/>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788" h="5148263">
                <a:moveTo>
                  <a:pt x="986" y="2058987"/>
                </a:moveTo>
                <a:lnTo>
                  <a:pt x="3551432" y="0"/>
                </a:lnTo>
                <a:cubicBezTo>
                  <a:pt x="3559899" y="2383367"/>
                  <a:pt x="3542171" y="701940"/>
                  <a:pt x="3550638" y="3085307"/>
                </a:cubicBezTo>
                <a:lnTo>
                  <a:pt x="1782" y="5148263"/>
                </a:lnTo>
                <a:cubicBezTo>
                  <a:pt x="5486" y="4102630"/>
                  <a:pt x="-2718" y="3104620"/>
                  <a:pt x="986" y="2058987"/>
                </a:cubicBezTo>
                <a:close/>
              </a:path>
            </a:pathLst>
          </a:custGeom>
          <a:gradFill>
            <a:gsLst>
              <a:gs pos="0">
                <a:schemeClr val="bg1">
                  <a:lumMod val="85000"/>
                </a:schemeClr>
              </a:gs>
              <a:gs pos="38000">
                <a:schemeClr val="bg1">
                  <a:lumMod val="75000"/>
                </a:schemeClr>
              </a:gs>
              <a:gs pos="100000">
                <a:schemeClr val="bg1">
                  <a:lumMod val="50000"/>
                </a:schemeClr>
              </a:gs>
            </a:gsLst>
            <a:lin ang="5400000" scaled="0"/>
          </a:gradFill>
          <a:ln>
            <a:noFill/>
          </a:ln>
        </p:spPr>
        <p:txBody>
          <a:bodyPr lIns="46960" tIns="23478" rIns="46960" bIns="23478">
            <a:normAutofit/>
          </a:bodyPr>
          <a:lstStyle>
            <a:lvl1pPr>
              <a:defRPr sz="1800"/>
            </a:lvl1pPr>
          </a:lstStyle>
          <a:p>
            <a:endParaRPr lang="en-US" noProof="0" dirty="0"/>
          </a:p>
        </p:txBody>
      </p:sp>
      <p:sp>
        <p:nvSpPr>
          <p:cNvPr id="9" name="Kép helye 17"/>
          <p:cNvSpPr>
            <a:spLocks noGrp="1"/>
          </p:cNvSpPr>
          <p:nvPr>
            <p:ph type="pic" sz="quarter" idx="11"/>
          </p:nvPr>
        </p:nvSpPr>
        <p:spPr>
          <a:xfrm>
            <a:off x="7317442" y="1519180"/>
            <a:ext cx="1826558" cy="3624320"/>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a:gradFill>
            <a:gsLst>
              <a:gs pos="0">
                <a:schemeClr val="bg1">
                  <a:lumMod val="85000"/>
                </a:schemeClr>
              </a:gs>
              <a:gs pos="38000">
                <a:schemeClr val="bg1">
                  <a:lumMod val="75000"/>
                </a:schemeClr>
              </a:gs>
              <a:gs pos="100000">
                <a:schemeClr val="bg1">
                  <a:lumMod val="50000"/>
                </a:schemeClr>
              </a:gs>
            </a:gsLst>
            <a:lin ang="5400000" scaled="0"/>
          </a:gradFill>
        </p:spPr>
        <p:txBody>
          <a:bodyPr lIns="46960" tIns="23478" rIns="46960" bIns="23478">
            <a:normAutofit/>
          </a:bodyPr>
          <a:lstStyle>
            <a:lvl1pPr>
              <a:defRPr sz="1800"/>
            </a:lvl1pPr>
          </a:lstStyle>
          <a:p>
            <a:endParaRPr lang="en-US" noProof="0" dirty="0"/>
          </a:p>
        </p:txBody>
      </p:sp>
      <p:sp>
        <p:nvSpPr>
          <p:cNvPr id="10" name="Szöveg helye 26"/>
          <p:cNvSpPr>
            <a:spLocks noGrp="1"/>
          </p:cNvSpPr>
          <p:nvPr>
            <p:ph type="body" sz="quarter" idx="20" hasCustomPrompt="1"/>
          </p:nvPr>
        </p:nvSpPr>
        <p:spPr>
          <a:xfrm>
            <a:off x="471606" y="3360776"/>
            <a:ext cx="3865418"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Date – Place – Event</a:t>
            </a:r>
          </a:p>
        </p:txBody>
      </p:sp>
      <p:sp>
        <p:nvSpPr>
          <p:cNvPr id="11" name="Szöveg helye 26"/>
          <p:cNvSpPr>
            <a:spLocks noGrp="1"/>
          </p:cNvSpPr>
          <p:nvPr>
            <p:ph type="body" sz="quarter" idx="19" hasCustomPrompt="1"/>
          </p:nvPr>
        </p:nvSpPr>
        <p:spPr>
          <a:xfrm>
            <a:off x="471606" y="2968891"/>
            <a:ext cx="3865418"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Title of the Presenter</a:t>
            </a:r>
          </a:p>
        </p:txBody>
      </p:sp>
      <p:sp>
        <p:nvSpPr>
          <p:cNvPr id="12" name="Szöveg helye 24"/>
          <p:cNvSpPr>
            <a:spLocks noGrp="1"/>
          </p:cNvSpPr>
          <p:nvPr>
            <p:ph type="body" sz="quarter" idx="18" hasCustomPrompt="1"/>
          </p:nvPr>
        </p:nvSpPr>
        <p:spPr>
          <a:xfrm>
            <a:off x="472283" y="2765487"/>
            <a:ext cx="3864740" cy="245343"/>
          </a:xfrm>
          <a:prstGeom prst="rect">
            <a:avLst/>
          </a:prstGeom>
        </p:spPr>
        <p:txBody>
          <a:bodyPr lIns="46960" tIns="23478" rIns="46960" bIns="23478">
            <a:noAutofit/>
          </a:bodyPr>
          <a:lstStyle>
            <a:lvl1pPr marL="0" indent="0">
              <a:buNone/>
              <a:defRPr sz="1200" b="1" cap="none" baseline="0">
                <a:solidFill>
                  <a:srgbClr val="E30018"/>
                </a:solidFill>
                <a:latin typeface="+mj-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Name of the Presenter</a:t>
            </a:r>
          </a:p>
        </p:txBody>
      </p:sp>
      <p:sp>
        <p:nvSpPr>
          <p:cNvPr id="13" name="Szöveg helye 4"/>
          <p:cNvSpPr>
            <a:spLocks noGrp="1"/>
          </p:cNvSpPr>
          <p:nvPr>
            <p:ph type="body" sz="quarter" idx="13" hasCustomPrompt="1"/>
          </p:nvPr>
        </p:nvSpPr>
        <p:spPr>
          <a:xfrm>
            <a:off x="467550" y="843558"/>
            <a:ext cx="3847011" cy="1057834"/>
          </a:xfrm>
          <a:prstGeom prst="rect">
            <a:avLst/>
          </a:prstGeom>
        </p:spPr>
        <p:txBody>
          <a:bodyPr lIns="46960" tIns="23478" rIns="46960" bIns="23478" anchor="t" anchorCtr="0">
            <a:noAutofit/>
          </a:bodyPr>
          <a:lstStyle>
            <a:lvl1pPr marL="0" indent="0">
              <a:buNone/>
              <a:defRPr sz="3200" cap="all" baseline="0">
                <a:solidFill>
                  <a:srgbClr val="E30018"/>
                </a:solidFill>
                <a:latin typeface="Molgroup Regular" pitchFamily="2" charset="-18"/>
              </a:defRPr>
            </a:lvl1pPr>
          </a:lstStyle>
          <a:p>
            <a:pPr lvl="0"/>
            <a:r>
              <a:rPr lang="en-US" noProof="0" dirty="0"/>
              <a:t>TITLE OF PRESENTATION</a:t>
            </a:r>
          </a:p>
        </p:txBody>
      </p:sp>
      <p:sp>
        <p:nvSpPr>
          <p:cNvPr id="14" name="Szöveg helye 18"/>
          <p:cNvSpPr>
            <a:spLocks noGrp="1"/>
          </p:cNvSpPr>
          <p:nvPr>
            <p:ph type="body" sz="quarter" idx="17" hasCustomPrompt="1"/>
          </p:nvPr>
        </p:nvSpPr>
        <p:spPr>
          <a:xfrm>
            <a:off x="467544" y="1901392"/>
            <a:ext cx="3864740" cy="792088"/>
          </a:xfrm>
          <a:prstGeom prst="rect">
            <a:avLst/>
          </a:prstGeom>
        </p:spPr>
        <p:txBody>
          <a:bodyPr lIns="46960" tIns="23478" rIns="46960" bIns="23478">
            <a:noAutofit/>
          </a:bodyPr>
          <a:lstStyle>
            <a:lvl1pPr marL="0" indent="0">
              <a:buNone/>
              <a:defRPr sz="2000" cap="all" baseline="0">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a:t>Additional text line for second titles</a:t>
            </a:r>
          </a:p>
        </p:txBody>
      </p:sp>
      <p:pic>
        <p:nvPicPr>
          <p:cNvPr id="15" name="Picture 2" descr="Z:\grafika\_PROJECTS\Roxer\MOL\Prezi Pimp\MOL Group General Prezi\Sources\MOL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2 - FULL PICTURE">
    <p:spTree>
      <p:nvGrpSpPr>
        <p:cNvPr id="1" name=""/>
        <p:cNvGrpSpPr/>
        <p:nvPr/>
      </p:nvGrpSpPr>
      <p:grpSpPr>
        <a:xfrm>
          <a:off x="0" y="0"/>
          <a:ext cx="0" cy="0"/>
          <a:chOff x="0" y="0"/>
          <a:chExt cx="0" cy="0"/>
        </a:xfrm>
      </p:grpSpPr>
      <p:pic>
        <p:nvPicPr>
          <p:cNvPr id="15" name="Picture 2" descr="Z:\grafika\_PROJECTS\Roxer\MOL\Prezi Pimp\MOL Group General Prezi\Sources\MOL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sp>
        <p:nvSpPr>
          <p:cNvPr id="16" name="Kép helye 4"/>
          <p:cNvSpPr>
            <a:spLocks noGrp="1"/>
          </p:cNvSpPr>
          <p:nvPr>
            <p:ph type="pic" sz="quarter" idx="40"/>
          </p:nvPr>
        </p:nvSpPr>
        <p:spPr>
          <a:xfrm>
            <a:off x="0" y="0"/>
            <a:ext cx="9144000" cy="5143500"/>
          </a:xfrm>
          <a:prstGeom prst="rect">
            <a:avLst/>
          </a:prstGeom>
        </p:spPr>
        <p:txBody>
          <a:bodyPr lIns="46960" tIns="23478" rIns="46960" bIns="23478"/>
          <a:lstStyle/>
          <a:p>
            <a:endParaRPr lang="hu-HU" dirty="0"/>
          </a:p>
        </p:txBody>
      </p:sp>
      <p:sp>
        <p:nvSpPr>
          <p:cNvPr id="17" name="Kép helye 17"/>
          <p:cNvSpPr>
            <a:spLocks noGrp="1"/>
          </p:cNvSpPr>
          <p:nvPr>
            <p:ph type="pic" sz="quarter" idx="39"/>
          </p:nvPr>
        </p:nvSpPr>
        <p:spPr>
          <a:xfrm>
            <a:off x="6650880" y="123478"/>
            <a:ext cx="2493120" cy="4946946"/>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a:solidFill>
            <a:schemeClr val="bg1"/>
          </a:solidFill>
        </p:spPr>
        <p:txBody>
          <a:bodyPr lIns="46960" tIns="23478" rIns="46960" bIns="23478"/>
          <a:lstStyle/>
          <a:p>
            <a:endParaRPr lang="en-US" noProof="0" dirty="0"/>
          </a:p>
        </p:txBody>
      </p:sp>
      <p:sp>
        <p:nvSpPr>
          <p:cNvPr id="18" name="Szöveg helye 11"/>
          <p:cNvSpPr>
            <a:spLocks noGrp="1"/>
          </p:cNvSpPr>
          <p:nvPr>
            <p:ph type="body" sz="quarter" idx="25" hasCustomPrompt="1"/>
          </p:nvPr>
        </p:nvSpPr>
        <p:spPr>
          <a:xfrm>
            <a:off x="6948265" y="1635647"/>
            <a:ext cx="2016224" cy="1368152"/>
          </a:xfrm>
          <a:prstGeom prst="rect">
            <a:avLst/>
          </a:prstGeom>
        </p:spPr>
        <p:txBody>
          <a:bodyPr lIns="46960" tIns="23478" rIns="46960" bIns="23478">
            <a:noAutofit/>
          </a:bodyPr>
          <a:lstStyle>
            <a:lvl1pPr marL="0" indent="0">
              <a:buNone/>
              <a:defRPr sz="2000" cap="all" spc="0" baseline="0">
                <a:solidFill>
                  <a:srgbClr val="E30018"/>
                </a:solidFill>
                <a:latin typeface="Molgroup Light" pitchFamily="2" charset="-18"/>
              </a:defRPr>
            </a:lvl1pPr>
          </a:lstStyle>
          <a:p>
            <a:pPr lvl="0"/>
            <a:r>
              <a:rPr lang="en-US" noProof="0" dirty="0"/>
              <a:t>THANK YOU FOR YOUR ATTENTION!</a:t>
            </a:r>
          </a:p>
        </p:txBody>
      </p:sp>
      <p:sp>
        <p:nvSpPr>
          <p:cNvPr id="19" name="Szöveg helye 11"/>
          <p:cNvSpPr>
            <a:spLocks noGrp="1"/>
          </p:cNvSpPr>
          <p:nvPr>
            <p:ph type="body" sz="quarter" idx="26" hasCustomPrompt="1"/>
          </p:nvPr>
        </p:nvSpPr>
        <p:spPr>
          <a:xfrm>
            <a:off x="6948264" y="3003798"/>
            <a:ext cx="2088232" cy="792088"/>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en-US" noProof="0" dirty="0"/>
              <a:t>Insert a picture in the placeholder to the background</a:t>
            </a:r>
          </a:p>
        </p:txBody>
      </p:sp>
      <p:sp>
        <p:nvSpPr>
          <p:cNvPr id="20" name="Kép helye 6"/>
          <p:cNvSpPr>
            <a:spLocks noGrp="1"/>
          </p:cNvSpPr>
          <p:nvPr>
            <p:ph type="pic" sz="quarter" idx="41"/>
          </p:nvPr>
        </p:nvSpPr>
        <p:spPr>
          <a:xfrm>
            <a:off x="0" y="4418512"/>
            <a:ext cx="3122023" cy="724988"/>
          </a:xfrm>
          <a:custGeom>
            <a:avLst/>
            <a:gdLst>
              <a:gd name="connsiteX0" fmla="*/ 0 w 6070600"/>
              <a:gd name="connsiteY0" fmla="*/ 0 h 1409700"/>
              <a:gd name="connsiteX1" fmla="*/ 6070600 w 6070600"/>
              <a:gd name="connsiteY1" fmla="*/ 0 h 1409700"/>
              <a:gd name="connsiteX2" fmla="*/ 6070600 w 6070600"/>
              <a:gd name="connsiteY2" fmla="*/ 1409700 h 1409700"/>
              <a:gd name="connsiteX3" fmla="*/ 0 w 6070600"/>
              <a:gd name="connsiteY3" fmla="*/ 1409700 h 1409700"/>
              <a:gd name="connsiteX4" fmla="*/ 0 w 6070600"/>
              <a:gd name="connsiteY4" fmla="*/ 0 h 1409700"/>
              <a:gd name="connsiteX0" fmla="*/ 0 w 6070600"/>
              <a:gd name="connsiteY0" fmla="*/ 0 h 1409700"/>
              <a:gd name="connsiteX1" fmla="*/ 6070600 w 6070600"/>
              <a:gd name="connsiteY1" fmla="*/ 0 h 1409700"/>
              <a:gd name="connsiteX2" fmla="*/ 5138948 w 6070600"/>
              <a:gd name="connsiteY2" fmla="*/ 1409700 h 1409700"/>
              <a:gd name="connsiteX3" fmla="*/ 0 w 6070600"/>
              <a:gd name="connsiteY3" fmla="*/ 1409700 h 1409700"/>
              <a:gd name="connsiteX4" fmla="*/ 0 w 6070600"/>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0600" h="1409700">
                <a:moveTo>
                  <a:pt x="0" y="0"/>
                </a:moveTo>
                <a:lnTo>
                  <a:pt x="6070600" y="0"/>
                </a:lnTo>
                <a:lnTo>
                  <a:pt x="5138948" y="1409700"/>
                </a:lnTo>
                <a:lnTo>
                  <a:pt x="0" y="1409700"/>
                </a:lnTo>
                <a:lnTo>
                  <a:pt x="0" y="0"/>
                </a:lnTo>
                <a:close/>
              </a:path>
            </a:pathLst>
          </a:custGeom>
          <a:solidFill>
            <a:schemeClr val="bg1"/>
          </a:solidFill>
        </p:spPr>
        <p:txBody>
          <a:bodyPr lIns="46960" tIns="23478" rIns="46960" bIns="23478">
            <a:normAutofit/>
          </a:bodyPr>
          <a:lstStyle>
            <a:lvl1pPr>
              <a:defRPr sz="1800"/>
            </a:lvl1pPr>
          </a:lstStyle>
          <a:p>
            <a:endParaRPr lang="hu-HU" dirty="0"/>
          </a:p>
        </p:txBody>
      </p:sp>
    </p:spTree>
    <p:extLst>
      <p:ext uri="{BB962C8B-B14F-4D97-AF65-F5344CB8AC3E}">
        <p14:creationId xmlns:p14="http://schemas.microsoft.com/office/powerpoint/2010/main" val="259213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ntent_1-Column_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5008E1-625D-B079-EF1A-A88D1D594991}"/>
              </a:ext>
            </a:extLst>
          </p:cNvPr>
          <p:cNvSpPr>
            <a:spLocks noGrp="1"/>
          </p:cNvSpPr>
          <p:nvPr>
            <p:ph type="body" sz="quarter" idx="10" hasCustomPrompt="1"/>
          </p:nvPr>
        </p:nvSpPr>
        <p:spPr>
          <a:xfrm>
            <a:off x="396499" y="1308696"/>
            <a:ext cx="8358273" cy="3429554"/>
          </a:xfrm>
        </p:spPr>
        <p:txBody>
          <a:bodyPr/>
          <a:lstStyle/>
          <a:p>
            <a:pPr lvl="0"/>
            <a:r>
              <a:rPr lang="en-US"/>
              <a:t>Body copy is Arial Regular – 20pt font size (it is strongly recommended to keep body copy 16pt or larger) </a:t>
            </a:r>
            <a:br>
              <a:rPr lang="en-US"/>
            </a:br>
            <a:r>
              <a:rPr lang="en-US"/>
              <a:t>Body copy fill color is Navy (fourth color in Theme Colors palette)</a:t>
            </a:r>
          </a:p>
        </p:txBody>
      </p:sp>
      <p:sp>
        <p:nvSpPr>
          <p:cNvPr id="2" name="Title 1">
            <a:extLst>
              <a:ext uri="{FF2B5EF4-FFF2-40B4-BE49-F238E27FC236}">
                <a16:creationId xmlns:a16="http://schemas.microsoft.com/office/drawing/2014/main" id="{33939DCA-F848-44B2-D9B0-69CB583FFBA0}"/>
              </a:ext>
            </a:extLst>
          </p:cNvPr>
          <p:cNvSpPr>
            <a:spLocks noGrp="1"/>
          </p:cNvSpPr>
          <p:nvPr>
            <p:ph type="title" hasCustomPrompt="1"/>
          </p:nvPr>
        </p:nvSpPr>
        <p:spPr>
          <a:xfrm>
            <a:off x="392864" y="519150"/>
            <a:ext cx="8358273" cy="564536"/>
          </a:xfrm>
          <a:prstGeom prst="rect">
            <a:avLst/>
          </a:prstGeom>
        </p:spPr>
        <p:txBody>
          <a:bodyPr anchor="ctr">
            <a:noAutofit/>
          </a:bodyPr>
          <a:lstStyle>
            <a:lvl1pPr algn="l" defTabSz="914400" rtl="0" eaLnBrk="1" latinLnBrk="0" hangingPunct="1">
              <a:spcBef>
                <a:spcPct val="0"/>
              </a:spcBef>
              <a:buNone/>
              <a:defRPr lang="en-US" sz="2500" kern="1200" cap="none" baseline="0" dirty="0">
                <a:solidFill>
                  <a:schemeClr val="tx2"/>
                </a:solidFill>
                <a:latin typeface="+mj-lt"/>
                <a:ea typeface="+mj-ea"/>
                <a:cs typeface="Arial" panose="020B0604020202020204" pitchFamily="34" charset="0"/>
              </a:defRPr>
            </a:lvl1pPr>
          </a:lstStyle>
          <a:p>
            <a:r>
              <a:rPr lang="en-US"/>
              <a:t>Click To Edit Title</a:t>
            </a:r>
          </a:p>
        </p:txBody>
      </p:sp>
      <p:pic>
        <p:nvPicPr>
          <p:cNvPr id="6" name="Picture 5">
            <a:extLst>
              <a:ext uri="{FF2B5EF4-FFF2-40B4-BE49-F238E27FC236}">
                <a16:creationId xmlns:a16="http://schemas.microsoft.com/office/drawing/2014/main" id="{F738C994-4BFF-CB1B-2DB7-9D9E740690A8}"/>
              </a:ext>
            </a:extLst>
          </p:cNvPr>
          <p:cNvPicPr>
            <a:picLocks noChangeAspect="1"/>
          </p:cNvPicPr>
          <p:nvPr userDrawn="1"/>
        </p:nvPicPr>
        <p:blipFill>
          <a:blip r:embed="rId2"/>
          <a:stretch>
            <a:fillRect/>
          </a:stretch>
        </p:blipFill>
        <p:spPr>
          <a:xfrm>
            <a:off x="0" y="484249"/>
            <a:ext cx="122153" cy="634924"/>
          </a:xfrm>
          <a:prstGeom prst="rect">
            <a:avLst/>
          </a:prstGeom>
        </p:spPr>
      </p:pic>
      <p:sp>
        <p:nvSpPr>
          <p:cNvPr id="9" name="TextBox 8">
            <a:extLst>
              <a:ext uri="{FF2B5EF4-FFF2-40B4-BE49-F238E27FC236}">
                <a16:creationId xmlns:a16="http://schemas.microsoft.com/office/drawing/2014/main" id="{B8BE9E68-C0D2-4807-7E8F-AB2E9757C8D1}"/>
              </a:ext>
            </a:extLst>
          </p:cNvPr>
          <p:cNvSpPr txBox="1"/>
          <p:nvPr userDrawn="1"/>
        </p:nvSpPr>
        <p:spPr>
          <a:xfrm>
            <a:off x="392864" y="4744479"/>
            <a:ext cx="313107" cy="237163"/>
          </a:xfrm>
          <a:prstGeom prst="rect">
            <a:avLst/>
          </a:prstGeom>
        </p:spPr>
        <p:txBody>
          <a:bodyPr wrap="square" rtlCol="0" anchor="ctr">
            <a:normAutofit fontScale="92500"/>
          </a:bodyPr>
          <a:lstStyle/>
          <a:p>
            <a:pPr algn="l"/>
            <a:fld id="{428BE805-C1D1-7040-BF02-65F80ACAB491}" type="slidenum">
              <a:rPr lang="en-US" sz="875" b="1" i="1" smtClean="0">
                <a:solidFill>
                  <a:schemeClr val="tx2"/>
                </a:solidFill>
                <a:latin typeface="Arial" panose="020B0604020202020204" pitchFamily="34" charset="0"/>
              </a:rPr>
              <a:t>‹#›</a:t>
            </a:fld>
            <a:endParaRPr lang="en-US" sz="875" b="1" i="1">
              <a:solidFill>
                <a:schemeClr val="tx2"/>
              </a:solidFill>
              <a:latin typeface="Arial" panose="020B0604020202020204" pitchFamily="34" charset="0"/>
            </a:endParaRPr>
          </a:p>
        </p:txBody>
      </p:sp>
      <p:pic>
        <p:nvPicPr>
          <p:cNvPr id="8" name="Picture 7" descr="A logo on a black background&#10;&#10;Description automatically generated">
            <a:extLst>
              <a:ext uri="{FF2B5EF4-FFF2-40B4-BE49-F238E27FC236}">
                <a16:creationId xmlns:a16="http://schemas.microsoft.com/office/drawing/2014/main" id="{F05C8434-C68A-283B-4EB0-D670E2D088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0632" y="1846"/>
            <a:ext cx="1393849" cy="696925"/>
          </a:xfrm>
          <a:prstGeom prst="rect">
            <a:avLst/>
          </a:prstGeom>
        </p:spPr>
      </p:pic>
    </p:spTree>
    <p:extLst>
      <p:ext uri="{BB962C8B-B14F-4D97-AF65-F5344CB8AC3E}">
        <p14:creationId xmlns:p14="http://schemas.microsoft.com/office/powerpoint/2010/main" val="2515611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B747E08-7C2B-4002-9016-37CC59EBC7A5}" type="datetime1">
              <a:rPr lang="hu-HU" smtClean="0"/>
              <a:t>2025. 10. 02.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95563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AGSHIP OPENING - SLOVNAFT">
    <p:spTree>
      <p:nvGrpSpPr>
        <p:cNvPr id="1" name=""/>
        <p:cNvGrpSpPr/>
        <p:nvPr/>
      </p:nvGrpSpPr>
      <p:grpSpPr>
        <a:xfrm>
          <a:off x="0" y="0"/>
          <a:ext cx="0" cy="0"/>
          <a:chOff x="0" y="0"/>
          <a:chExt cx="0" cy="0"/>
        </a:xfrm>
      </p:grpSpPr>
      <p:pic>
        <p:nvPicPr>
          <p:cNvPr id="18" name="Kép hely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6" r="-6696" b="-15468"/>
          <a:stretch/>
        </p:blipFill>
        <p:spPr>
          <a:xfrm>
            <a:off x="5580112" y="339502"/>
            <a:ext cx="2560422" cy="3600400"/>
          </a:xfrm>
          <a:custGeom>
            <a:avLst/>
            <a:gdLst>
              <a:gd name="connsiteX0" fmla="*/ 0 w 6629400"/>
              <a:gd name="connsiteY0" fmla="*/ 0 h 6477000"/>
              <a:gd name="connsiteX1" fmla="*/ 6629400 w 6629400"/>
              <a:gd name="connsiteY1" fmla="*/ 0 h 6477000"/>
              <a:gd name="connsiteX2" fmla="*/ 6629400 w 6629400"/>
              <a:gd name="connsiteY2" fmla="*/ 6477000 h 6477000"/>
              <a:gd name="connsiteX3" fmla="*/ 0 w 6629400"/>
              <a:gd name="connsiteY3" fmla="*/ 6477000 h 6477000"/>
              <a:gd name="connsiteX4" fmla="*/ 0 w 6629400"/>
              <a:gd name="connsiteY4" fmla="*/ 0 h 6477000"/>
              <a:gd name="connsiteX0" fmla="*/ 841828 w 6629400"/>
              <a:gd name="connsiteY0" fmla="*/ 174171 h 6477000"/>
              <a:gd name="connsiteX1" fmla="*/ 6629400 w 6629400"/>
              <a:gd name="connsiteY1" fmla="*/ 0 h 6477000"/>
              <a:gd name="connsiteX2" fmla="*/ 6629400 w 6629400"/>
              <a:gd name="connsiteY2" fmla="*/ 6477000 h 6477000"/>
              <a:gd name="connsiteX3" fmla="*/ 0 w 6629400"/>
              <a:gd name="connsiteY3" fmla="*/ 6477000 h 6477000"/>
              <a:gd name="connsiteX4" fmla="*/ 841828 w 6629400"/>
              <a:gd name="connsiteY4" fmla="*/ 174171 h 6477000"/>
              <a:gd name="connsiteX0" fmla="*/ 841828 w 6629400"/>
              <a:gd name="connsiteY0" fmla="*/ 174171 h 6477000"/>
              <a:gd name="connsiteX1" fmla="*/ 820057 w 6629400"/>
              <a:gd name="connsiteY1" fmla="*/ 186871 h 6477000"/>
              <a:gd name="connsiteX2" fmla="*/ 6629400 w 6629400"/>
              <a:gd name="connsiteY2" fmla="*/ 0 h 6477000"/>
              <a:gd name="connsiteX3" fmla="*/ 6629400 w 6629400"/>
              <a:gd name="connsiteY3" fmla="*/ 6477000 h 6477000"/>
              <a:gd name="connsiteX4" fmla="*/ 0 w 6629400"/>
              <a:gd name="connsiteY4" fmla="*/ 6477000 h 6477000"/>
              <a:gd name="connsiteX5" fmla="*/ 841828 w 6629400"/>
              <a:gd name="connsiteY5" fmla="*/ 174171 h 6477000"/>
              <a:gd name="connsiteX0" fmla="*/ 2177142 w 6629400"/>
              <a:gd name="connsiteY0" fmla="*/ 0 h 7086601"/>
              <a:gd name="connsiteX1" fmla="*/ 820057 w 6629400"/>
              <a:gd name="connsiteY1" fmla="*/ 796472 h 7086601"/>
              <a:gd name="connsiteX2" fmla="*/ 6629400 w 6629400"/>
              <a:gd name="connsiteY2" fmla="*/ 609601 h 7086601"/>
              <a:gd name="connsiteX3" fmla="*/ 6629400 w 6629400"/>
              <a:gd name="connsiteY3" fmla="*/ 7086601 h 7086601"/>
              <a:gd name="connsiteX4" fmla="*/ 0 w 6629400"/>
              <a:gd name="connsiteY4" fmla="*/ 7086601 h 7086601"/>
              <a:gd name="connsiteX5" fmla="*/ 2177142 w 6629400"/>
              <a:gd name="connsiteY5" fmla="*/ 0 h 7086601"/>
              <a:gd name="connsiteX0" fmla="*/ 2177142 w 6872514"/>
              <a:gd name="connsiteY0" fmla="*/ 0 h 7086601"/>
              <a:gd name="connsiteX1" fmla="*/ 6872514 w 6872514"/>
              <a:gd name="connsiteY1" fmla="*/ 2639787 h 7086601"/>
              <a:gd name="connsiteX2" fmla="*/ 6629400 w 6872514"/>
              <a:gd name="connsiteY2" fmla="*/ 609601 h 7086601"/>
              <a:gd name="connsiteX3" fmla="*/ 6629400 w 6872514"/>
              <a:gd name="connsiteY3" fmla="*/ 7086601 h 7086601"/>
              <a:gd name="connsiteX4" fmla="*/ 0 w 6872514"/>
              <a:gd name="connsiteY4" fmla="*/ 7086601 h 7086601"/>
              <a:gd name="connsiteX5" fmla="*/ 2177142 w 6872514"/>
              <a:gd name="connsiteY5" fmla="*/ 0 h 7086601"/>
              <a:gd name="connsiteX0" fmla="*/ 2206171 w 6872514"/>
              <a:gd name="connsiteY0" fmla="*/ 0 h 7173686"/>
              <a:gd name="connsiteX1" fmla="*/ 6872514 w 6872514"/>
              <a:gd name="connsiteY1" fmla="*/ 2726872 h 7173686"/>
              <a:gd name="connsiteX2" fmla="*/ 6629400 w 6872514"/>
              <a:gd name="connsiteY2" fmla="*/ 696686 h 7173686"/>
              <a:gd name="connsiteX3" fmla="*/ 6629400 w 6872514"/>
              <a:gd name="connsiteY3" fmla="*/ 7173686 h 7173686"/>
              <a:gd name="connsiteX4" fmla="*/ 0 w 6872514"/>
              <a:gd name="connsiteY4" fmla="*/ 7173686 h 7173686"/>
              <a:gd name="connsiteX5" fmla="*/ 2206171 w 6872514"/>
              <a:gd name="connsiteY5" fmla="*/ 0 h 7173686"/>
              <a:gd name="connsiteX0" fmla="*/ 2293257 w 6959600"/>
              <a:gd name="connsiteY0" fmla="*/ 0 h 7173686"/>
              <a:gd name="connsiteX1" fmla="*/ 6959600 w 6959600"/>
              <a:gd name="connsiteY1" fmla="*/ 2726872 h 7173686"/>
              <a:gd name="connsiteX2" fmla="*/ 6716486 w 6959600"/>
              <a:gd name="connsiteY2" fmla="*/ 696686 h 7173686"/>
              <a:gd name="connsiteX3" fmla="*/ 6716486 w 6959600"/>
              <a:gd name="connsiteY3" fmla="*/ 7173686 h 7173686"/>
              <a:gd name="connsiteX4" fmla="*/ 0 w 6959600"/>
              <a:gd name="connsiteY4" fmla="*/ 1382486 h 7173686"/>
              <a:gd name="connsiteX5" fmla="*/ 2293257 w 6959600"/>
              <a:gd name="connsiteY5" fmla="*/ 0 h 7173686"/>
              <a:gd name="connsiteX0" fmla="*/ 2296885 w 6963228"/>
              <a:gd name="connsiteY0" fmla="*/ 0 h 5852886"/>
              <a:gd name="connsiteX1" fmla="*/ 6963228 w 6963228"/>
              <a:gd name="connsiteY1" fmla="*/ 2726872 h 5852886"/>
              <a:gd name="connsiteX2" fmla="*/ 6720114 w 6963228"/>
              <a:gd name="connsiteY2" fmla="*/ 696686 h 5852886"/>
              <a:gd name="connsiteX3" fmla="*/ 0 w 6963228"/>
              <a:gd name="connsiteY3" fmla="*/ 5852886 h 5852886"/>
              <a:gd name="connsiteX4" fmla="*/ 3628 w 6963228"/>
              <a:gd name="connsiteY4" fmla="*/ 1382486 h 5852886"/>
              <a:gd name="connsiteX5" fmla="*/ 2296885 w 6963228"/>
              <a:gd name="connsiteY5" fmla="*/ 0 h 5852886"/>
              <a:gd name="connsiteX0" fmla="*/ 2296885 w 6963228"/>
              <a:gd name="connsiteY0" fmla="*/ 0 h 9782629"/>
              <a:gd name="connsiteX1" fmla="*/ 6963228 w 6963228"/>
              <a:gd name="connsiteY1" fmla="*/ 2726872 h 9782629"/>
              <a:gd name="connsiteX2" fmla="*/ 6807200 w 6963228"/>
              <a:gd name="connsiteY2" fmla="*/ 9782629 h 9782629"/>
              <a:gd name="connsiteX3" fmla="*/ 0 w 6963228"/>
              <a:gd name="connsiteY3" fmla="*/ 5852886 h 9782629"/>
              <a:gd name="connsiteX4" fmla="*/ 3628 w 6963228"/>
              <a:gd name="connsiteY4" fmla="*/ 1382486 h 9782629"/>
              <a:gd name="connsiteX5" fmla="*/ 2296885 w 6963228"/>
              <a:gd name="connsiteY5" fmla="*/ 0 h 9782629"/>
              <a:gd name="connsiteX0" fmla="*/ 2296885 w 6963228"/>
              <a:gd name="connsiteY0" fmla="*/ 0 h 9826172"/>
              <a:gd name="connsiteX1" fmla="*/ 6963228 w 6963228"/>
              <a:gd name="connsiteY1" fmla="*/ 2726872 h 9826172"/>
              <a:gd name="connsiteX2" fmla="*/ 6807200 w 6963228"/>
              <a:gd name="connsiteY2" fmla="*/ 9826172 h 9826172"/>
              <a:gd name="connsiteX3" fmla="*/ 0 w 6963228"/>
              <a:gd name="connsiteY3" fmla="*/ 5852886 h 9826172"/>
              <a:gd name="connsiteX4" fmla="*/ 3628 w 6963228"/>
              <a:gd name="connsiteY4" fmla="*/ 1382486 h 9826172"/>
              <a:gd name="connsiteX5" fmla="*/ 2296885 w 6963228"/>
              <a:gd name="connsiteY5" fmla="*/ 0 h 9826172"/>
              <a:gd name="connsiteX0" fmla="*/ 2325913 w 6992256"/>
              <a:gd name="connsiteY0" fmla="*/ 0 h 9826172"/>
              <a:gd name="connsiteX1" fmla="*/ 6992256 w 6992256"/>
              <a:gd name="connsiteY1" fmla="*/ 2726872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826172"/>
              <a:gd name="connsiteX1" fmla="*/ 6992256 w 6992256"/>
              <a:gd name="connsiteY1" fmla="*/ 2741386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797143"/>
              <a:gd name="connsiteX1" fmla="*/ 6992256 w 6992256"/>
              <a:gd name="connsiteY1" fmla="*/ 2741386 h 9797143"/>
              <a:gd name="connsiteX2" fmla="*/ 6836228 w 6992256"/>
              <a:gd name="connsiteY2" fmla="*/ 9797143 h 9797143"/>
              <a:gd name="connsiteX3" fmla="*/ 0 w 6992256"/>
              <a:gd name="connsiteY3" fmla="*/ 5838372 h 9797143"/>
              <a:gd name="connsiteX4" fmla="*/ 32656 w 6992256"/>
              <a:gd name="connsiteY4" fmla="*/ 1382486 h 9797143"/>
              <a:gd name="connsiteX5" fmla="*/ 2325913 w 6992256"/>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8843 w 6968443"/>
              <a:gd name="connsiteY4" fmla="*/ 1382486 h 9797143"/>
              <a:gd name="connsiteX5" fmla="*/ 2302100 w 6968443"/>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1699 w 6968443"/>
              <a:gd name="connsiteY4" fmla="*/ 1387249 h 9797143"/>
              <a:gd name="connsiteX5" fmla="*/ 2302100 w 6968443"/>
              <a:gd name="connsiteY5" fmla="*/ 0 h 9797143"/>
              <a:gd name="connsiteX0" fmla="*/ 2325913 w 6968443"/>
              <a:gd name="connsiteY0" fmla="*/ 0 h 9754281"/>
              <a:gd name="connsiteX1" fmla="*/ 6968443 w 6968443"/>
              <a:gd name="connsiteY1" fmla="*/ 2698524 h 9754281"/>
              <a:gd name="connsiteX2" fmla="*/ 6812415 w 6968443"/>
              <a:gd name="connsiteY2" fmla="*/ 9754281 h 9754281"/>
              <a:gd name="connsiteX3" fmla="*/ 0 w 6968443"/>
              <a:gd name="connsiteY3" fmla="*/ 5805035 h 9754281"/>
              <a:gd name="connsiteX4" fmla="*/ 1699 w 6968443"/>
              <a:gd name="connsiteY4" fmla="*/ 1344387 h 9754281"/>
              <a:gd name="connsiteX5" fmla="*/ 2325913 w 6968443"/>
              <a:gd name="connsiteY5" fmla="*/ 0 h 9754281"/>
              <a:gd name="connsiteX0" fmla="*/ 2323532 w 6968443"/>
              <a:gd name="connsiteY0" fmla="*/ 0 h 9751900"/>
              <a:gd name="connsiteX1" fmla="*/ 6968443 w 6968443"/>
              <a:gd name="connsiteY1" fmla="*/ 2696143 h 9751900"/>
              <a:gd name="connsiteX2" fmla="*/ 6812415 w 6968443"/>
              <a:gd name="connsiteY2" fmla="*/ 9751900 h 9751900"/>
              <a:gd name="connsiteX3" fmla="*/ 0 w 6968443"/>
              <a:gd name="connsiteY3" fmla="*/ 5802654 h 9751900"/>
              <a:gd name="connsiteX4" fmla="*/ 1699 w 6968443"/>
              <a:gd name="connsiteY4" fmla="*/ 1342006 h 9751900"/>
              <a:gd name="connsiteX5" fmla="*/ 2323532 w 6968443"/>
              <a:gd name="connsiteY5" fmla="*/ 0 h 9751900"/>
              <a:gd name="connsiteX0" fmla="*/ 2323532 w 6977968"/>
              <a:gd name="connsiteY0" fmla="*/ 0 h 9751900"/>
              <a:gd name="connsiteX1" fmla="*/ 6977968 w 6977968"/>
              <a:gd name="connsiteY1" fmla="*/ 2692968 h 9751900"/>
              <a:gd name="connsiteX2" fmla="*/ 6812415 w 6977968"/>
              <a:gd name="connsiteY2" fmla="*/ 9751900 h 9751900"/>
              <a:gd name="connsiteX3" fmla="*/ 0 w 6977968"/>
              <a:gd name="connsiteY3" fmla="*/ 5802654 h 9751900"/>
              <a:gd name="connsiteX4" fmla="*/ 1699 w 6977968"/>
              <a:gd name="connsiteY4" fmla="*/ 1342006 h 9751900"/>
              <a:gd name="connsiteX5" fmla="*/ 2323532 w 6977968"/>
              <a:gd name="connsiteY5" fmla="*/ 0 h 97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68" h="9751900">
                <a:moveTo>
                  <a:pt x="2323532" y="0"/>
                </a:moveTo>
                <a:lnTo>
                  <a:pt x="6977968" y="2692968"/>
                </a:lnTo>
                <a:lnTo>
                  <a:pt x="6812415" y="9751900"/>
                </a:lnTo>
                <a:lnTo>
                  <a:pt x="0" y="5802654"/>
                </a:lnTo>
                <a:cubicBezTo>
                  <a:pt x="1209" y="4312521"/>
                  <a:pt x="490" y="2832139"/>
                  <a:pt x="1699" y="1342006"/>
                </a:cubicBezTo>
                <a:lnTo>
                  <a:pt x="2323532" y="0"/>
                </a:lnTo>
                <a:close/>
              </a:path>
            </a:pathLst>
          </a:custGeom>
          <a:solidFill>
            <a:schemeClr val="tx2"/>
          </a:solidFill>
        </p:spPr>
      </p:pic>
      <p:sp>
        <p:nvSpPr>
          <p:cNvPr id="8" name="Kép helye 19"/>
          <p:cNvSpPr>
            <a:spLocks noGrp="1"/>
          </p:cNvSpPr>
          <p:nvPr>
            <p:ph type="pic" sz="quarter" idx="12"/>
          </p:nvPr>
        </p:nvSpPr>
        <p:spPr>
          <a:xfrm>
            <a:off x="7840008" y="411510"/>
            <a:ext cx="1303992" cy="1876820"/>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788" h="5148263">
                <a:moveTo>
                  <a:pt x="986" y="2058987"/>
                </a:moveTo>
                <a:lnTo>
                  <a:pt x="3551432" y="0"/>
                </a:lnTo>
                <a:cubicBezTo>
                  <a:pt x="3559899" y="2383367"/>
                  <a:pt x="3542171" y="701940"/>
                  <a:pt x="3550638" y="3085307"/>
                </a:cubicBezTo>
                <a:lnTo>
                  <a:pt x="1782" y="5148263"/>
                </a:lnTo>
                <a:cubicBezTo>
                  <a:pt x="5486" y="4102630"/>
                  <a:pt x="-2718" y="3104620"/>
                  <a:pt x="986" y="2058987"/>
                </a:cubicBezTo>
                <a:close/>
              </a:path>
            </a:pathLst>
          </a:custGeom>
          <a:gradFill>
            <a:gsLst>
              <a:gs pos="100000">
                <a:schemeClr val="tx2"/>
              </a:gs>
              <a:gs pos="0">
                <a:schemeClr val="accent4"/>
              </a:gs>
            </a:gsLst>
            <a:lin ang="5400000" scaled="0"/>
          </a:gradFill>
          <a:ln>
            <a:noFill/>
          </a:ln>
        </p:spPr>
        <p:txBody>
          <a:bodyPr lIns="46960" tIns="23478" rIns="46960" bIns="23478">
            <a:normAutofit/>
          </a:bodyPr>
          <a:lstStyle>
            <a:lvl1pPr>
              <a:defRPr sz="1800">
                <a:solidFill>
                  <a:schemeClr val="tx1"/>
                </a:solidFill>
              </a:defRPr>
            </a:lvl1pPr>
          </a:lstStyle>
          <a:p>
            <a:endParaRPr lang="en-US" noProof="0" dirty="0"/>
          </a:p>
        </p:txBody>
      </p:sp>
      <p:sp>
        <p:nvSpPr>
          <p:cNvPr id="10" name="Szöveg helye 26"/>
          <p:cNvSpPr>
            <a:spLocks noGrp="1"/>
          </p:cNvSpPr>
          <p:nvPr>
            <p:ph type="body" sz="quarter" idx="20" hasCustomPrompt="1"/>
          </p:nvPr>
        </p:nvSpPr>
        <p:spPr>
          <a:xfrm>
            <a:off x="467544" y="3881606"/>
            <a:ext cx="4109102" cy="245419"/>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Date – Place – Event</a:t>
            </a:r>
          </a:p>
        </p:txBody>
      </p:sp>
      <p:sp>
        <p:nvSpPr>
          <p:cNvPr id="11" name="Szöveg helye 26"/>
          <p:cNvSpPr>
            <a:spLocks noGrp="1"/>
          </p:cNvSpPr>
          <p:nvPr>
            <p:ph type="body" sz="quarter" idx="19" hasCustomPrompt="1"/>
          </p:nvPr>
        </p:nvSpPr>
        <p:spPr>
          <a:xfrm>
            <a:off x="467544" y="3489721"/>
            <a:ext cx="4109102" cy="245419"/>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Title of the Presenter</a:t>
            </a:r>
          </a:p>
        </p:txBody>
      </p:sp>
      <p:sp>
        <p:nvSpPr>
          <p:cNvPr id="12" name="Szöveg helye 24"/>
          <p:cNvSpPr>
            <a:spLocks noGrp="1"/>
          </p:cNvSpPr>
          <p:nvPr>
            <p:ph type="body" sz="quarter" idx="18" hasCustomPrompt="1"/>
          </p:nvPr>
        </p:nvSpPr>
        <p:spPr>
          <a:xfrm>
            <a:off x="468220" y="3286317"/>
            <a:ext cx="4108381" cy="219495"/>
          </a:xfrm>
          <a:prstGeom prst="rect">
            <a:avLst/>
          </a:prstGeom>
        </p:spPr>
        <p:txBody>
          <a:bodyPr lIns="46960" tIns="23478" rIns="46960" bIns="23478">
            <a:noAutofit/>
          </a:bodyPr>
          <a:lstStyle>
            <a:lvl1pPr marL="0" indent="0">
              <a:buNone/>
              <a:defRPr sz="1200" b="1" cap="none" baseline="0">
                <a:solidFill>
                  <a:srgbClr val="E30018"/>
                </a:solidFill>
                <a:latin typeface="+mj-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Name of the Presenter</a:t>
            </a:r>
          </a:p>
        </p:txBody>
      </p:sp>
      <p:sp>
        <p:nvSpPr>
          <p:cNvPr id="13" name="Szöveg helye 4"/>
          <p:cNvSpPr>
            <a:spLocks noGrp="1"/>
          </p:cNvSpPr>
          <p:nvPr>
            <p:ph type="body" sz="quarter" idx="13" hasCustomPrompt="1"/>
          </p:nvPr>
        </p:nvSpPr>
        <p:spPr>
          <a:xfrm>
            <a:off x="467550" y="843558"/>
            <a:ext cx="4109096" cy="1057834"/>
          </a:xfrm>
          <a:prstGeom prst="rect">
            <a:avLst/>
          </a:prstGeom>
        </p:spPr>
        <p:txBody>
          <a:bodyPr lIns="46960" tIns="23478" rIns="46960" bIns="23478" anchor="t" anchorCtr="0">
            <a:noAutofit/>
          </a:bodyPr>
          <a:lstStyle>
            <a:lvl1pPr marL="0" indent="0">
              <a:buNone/>
              <a:defRPr sz="3200" cap="all" baseline="0">
                <a:solidFill>
                  <a:srgbClr val="E30018"/>
                </a:solidFill>
                <a:latin typeface="Molgroup Regular" pitchFamily="2" charset="-18"/>
              </a:defRPr>
            </a:lvl1pPr>
          </a:lstStyle>
          <a:p>
            <a:r>
              <a:rPr lang="en-US" noProof="0" dirty="0"/>
              <a:t>Flagship THEMED </a:t>
            </a:r>
            <a:r>
              <a:rPr lang="hu-HU" noProof="0" dirty="0"/>
              <a:t>OPENING/</a:t>
            </a:r>
            <a:r>
              <a:rPr lang="en-US" noProof="0" dirty="0"/>
              <a:t>DIVIDER</a:t>
            </a:r>
          </a:p>
        </p:txBody>
      </p:sp>
      <p:sp>
        <p:nvSpPr>
          <p:cNvPr id="14" name="Szöveg helye 18"/>
          <p:cNvSpPr>
            <a:spLocks noGrp="1"/>
          </p:cNvSpPr>
          <p:nvPr>
            <p:ph type="body" sz="quarter" idx="17" hasCustomPrompt="1"/>
          </p:nvPr>
        </p:nvSpPr>
        <p:spPr>
          <a:xfrm>
            <a:off x="463482" y="2422222"/>
            <a:ext cx="4113164" cy="792088"/>
          </a:xfrm>
          <a:prstGeom prst="rect">
            <a:avLst/>
          </a:prstGeom>
        </p:spPr>
        <p:txBody>
          <a:bodyPr lIns="46960" tIns="23478" rIns="46960" bIns="23478">
            <a:noAutofit/>
          </a:bodyPr>
          <a:lstStyle>
            <a:lvl1pPr marL="0" indent="0">
              <a:buNone/>
              <a:defRPr sz="2000" cap="all" baseline="0">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err="1"/>
              <a:t>Slovnaft</a:t>
            </a:r>
            <a:endParaRPr lang="en-US" noProof="0" dirty="0"/>
          </a:p>
        </p:txBody>
      </p:sp>
      <p:pic>
        <p:nvPicPr>
          <p:cNvPr id="15"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roxer.hu\megosztas\Grafika_projektek\grafika\_PROJECTS\Roxer\MOL\Prezi Pimp\MOL Group General Prezi\MAPPA STRUKTURA\Logos\Slovnaf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79711" y="4504995"/>
            <a:ext cx="235131" cy="316915"/>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hely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8818" t="14" r="45539" b="501"/>
          <a:stretch/>
        </p:blipFill>
        <p:spPr>
          <a:xfrm>
            <a:off x="7317442" y="1491630"/>
            <a:ext cx="1826558" cy="3651869"/>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p:spPr>
      </p:pic>
    </p:spTree>
    <p:extLst>
      <p:ext uri="{BB962C8B-B14F-4D97-AF65-F5344CB8AC3E}">
        <p14:creationId xmlns:p14="http://schemas.microsoft.com/office/powerpoint/2010/main" val="3557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AGSHIP OPENING - MOL">
    <p:spTree>
      <p:nvGrpSpPr>
        <p:cNvPr id="1" name=""/>
        <p:cNvGrpSpPr/>
        <p:nvPr/>
      </p:nvGrpSpPr>
      <p:grpSpPr>
        <a:xfrm>
          <a:off x="0" y="0"/>
          <a:ext cx="0" cy="0"/>
          <a:chOff x="0" y="0"/>
          <a:chExt cx="0" cy="0"/>
        </a:xfrm>
      </p:grpSpPr>
      <p:pic>
        <p:nvPicPr>
          <p:cNvPr id="16" name="Kép helye 10"/>
          <p:cNvPicPr>
            <a:picLocks noChangeAspect="1"/>
          </p:cNvPicPr>
          <p:nvPr userDrawn="1"/>
        </p:nvPicPr>
        <p:blipFill rotWithShape="1">
          <a:blip r:embed="rId2">
            <a:extLst>
              <a:ext uri="{28A0092B-C50C-407E-A947-70E740481C1C}">
                <a14:useLocalDpi xmlns:a14="http://schemas.microsoft.com/office/drawing/2010/main" val="0"/>
              </a:ext>
            </a:extLst>
          </a:blip>
          <a:srcRect l="26164" r="26164"/>
          <a:stretch/>
        </p:blipFill>
        <p:spPr>
          <a:xfrm>
            <a:off x="5580112" y="339502"/>
            <a:ext cx="2560422" cy="3578262"/>
          </a:xfrm>
          <a:custGeom>
            <a:avLst/>
            <a:gdLst>
              <a:gd name="connsiteX0" fmla="*/ 0 w 6629400"/>
              <a:gd name="connsiteY0" fmla="*/ 0 h 6477000"/>
              <a:gd name="connsiteX1" fmla="*/ 6629400 w 6629400"/>
              <a:gd name="connsiteY1" fmla="*/ 0 h 6477000"/>
              <a:gd name="connsiteX2" fmla="*/ 6629400 w 6629400"/>
              <a:gd name="connsiteY2" fmla="*/ 6477000 h 6477000"/>
              <a:gd name="connsiteX3" fmla="*/ 0 w 6629400"/>
              <a:gd name="connsiteY3" fmla="*/ 6477000 h 6477000"/>
              <a:gd name="connsiteX4" fmla="*/ 0 w 6629400"/>
              <a:gd name="connsiteY4" fmla="*/ 0 h 6477000"/>
              <a:gd name="connsiteX0" fmla="*/ 841828 w 6629400"/>
              <a:gd name="connsiteY0" fmla="*/ 174171 h 6477000"/>
              <a:gd name="connsiteX1" fmla="*/ 6629400 w 6629400"/>
              <a:gd name="connsiteY1" fmla="*/ 0 h 6477000"/>
              <a:gd name="connsiteX2" fmla="*/ 6629400 w 6629400"/>
              <a:gd name="connsiteY2" fmla="*/ 6477000 h 6477000"/>
              <a:gd name="connsiteX3" fmla="*/ 0 w 6629400"/>
              <a:gd name="connsiteY3" fmla="*/ 6477000 h 6477000"/>
              <a:gd name="connsiteX4" fmla="*/ 841828 w 6629400"/>
              <a:gd name="connsiteY4" fmla="*/ 174171 h 6477000"/>
              <a:gd name="connsiteX0" fmla="*/ 841828 w 6629400"/>
              <a:gd name="connsiteY0" fmla="*/ 174171 h 6477000"/>
              <a:gd name="connsiteX1" fmla="*/ 820057 w 6629400"/>
              <a:gd name="connsiteY1" fmla="*/ 186871 h 6477000"/>
              <a:gd name="connsiteX2" fmla="*/ 6629400 w 6629400"/>
              <a:gd name="connsiteY2" fmla="*/ 0 h 6477000"/>
              <a:gd name="connsiteX3" fmla="*/ 6629400 w 6629400"/>
              <a:gd name="connsiteY3" fmla="*/ 6477000 h 6477000"/>
              <a:gd name="connsiteX4" fmla="*/ 0 w 6629400"/>
              <a:gd name="connsiteY4" fmla="*/ 6477000 h 6477000"/>
              <a:gd name="connsiteX5" fmla="*/ 841828 w 6629400"/>
              <a:gd name="connsiteY5" fmla="*/ 174171 h 6477000"/>
              <a:gd name="connsiteX0" fmla="*/ 2177142 w 6629400"/>
              <a:gd name="connsiteY0" fmla="*/ 0 h 7086601"/>
              <a:gd name="connsiteX1" fmla="*/ 820057 w 6629400"/>
              <a:gd name="connsiteY1" fmla="*/ 796472 h 7086601"/>
              <a:gd name="connsiteX2" fmla="*/ 6629400 w 6629400"/>
              <a:gd name="connsiteY2" fmla="*/ 609601 h 7086601"/>
              <a:gd name="connsiteX3" fmla="*/ 6629400 w 6629400"/>
              <a:gd name="connsiteY3" fmla="*/ 7086601 h 7086601"/>
              <a:gd name="connsiteX4" fmla="*/ 0 w 6629400"/>
              <a:gd name="connsiteY4" fmla="*/ 7086601 h 7086601"/>
              <a:gd name="connsiteX5" fmla="*/ 2177142 w 6629400"/>
              <a:gd name="connsiteY5" fmla="*/ 0 h 7086601"/>
              <a:gd name="connsiteX0" fmla="*/ 2177142 w 6872514"/>
              <a:gd name="connsiteY0" fmla="*/ 0 h 7086601"/>
              <a:gd name="connsiteX1" fmla="*/ 6872514 w 6872514"/>
              <a:gd name="connsiteY1" fmla="*/ 2639787 h 7086601"/>
              <a:gd name="connsiteX2" fmla="*/ 6629400 w 6872514"/>
              <a:gd name="connsiteY2" fmla="*/ 609601 h 7086601"/>
              <a:gd name="connsiteX3" fmla="*/ 6629400 w 6872514"/>
              <a:gd name="connsiteY3" fmla="*/ 7086601 h 7086601"/>
              <a:gd name="connsiteX4" fmla="*/ 0 w 6872514"/>
              <a:gd name="connsiteY4" fmla="*/ 7086601 h 7086601"/>
              <a:gd name="connsiteX5" fmla="*/ 2177142 w 6872514"/>
              <a:gd name="connsiteY5" fmla="*/ 0 h 7086601"/>
              <a:gd name="connsiteX0" fmla="*/ 2206171 w 6872514"/>
              <a:gd name="connsiteY0" fmla="*/ 0 h 7173686"/>
              <a:gd name="connsiteX1" fmla="*/ 6872514 w 6872514"/>
              <a:gd name="connsiteY1" fmla="*/ 2726872 h 7173686"/>
              <a:gd name="connsiteX2" fmla="*/ 6629400 w 6872514"/>
              <a:gd name="connsiteY2" fmla="*/ 696686 h 7173686"/>
              <a:gd name="connsiteX3" fmla="*/ 6629400 w 6872514"/>
              <a:gd name="connsiteY3" fmla="*/ 7173686 h 7173686"/>
              <a:gd name="connsiteX4" fmla="*/ 0 w 6872514"/>
              <a:gd name="connsiteY4" fmla="*/ 7173686 h 7173686"/>
              <a:gd name="connsiteX5" fmla="*/ 2206171 w 6872514"/>
              <a:gd name="connsiteY5" fmla="*/ 0 h 7173686"/>
              <a:gd name="connsiteX0" fmla="*/ 2293257 w 6959600"/>
              <a:gd name="connsiteY0" fmla="*/ 0 h 7173686"/>
              <a:gd name="connsiteX1" fmla="*/ 6959600 w 6959600"/>
              <a:gd name="connsiteY1" fmla="*/ 2726872 h 7173686"/>
              <a:gd name="connsiteX2" fmla="*/ 6716486 w 6959600"/>
              <a:gd name="connsiteY2" fmla="*/ 696686 h 7173686"/>
              <a:gd name="connsiteX3" fmla="*/ 6716486 w 6959600"/>
              <a:gd name="connsiteY3" fmla="*/ 7173686 h 7173686"/>
              <a:gd name="connsiteX4" fmla="*/ 0 w 6959600"/>
              <a:gd name="connsiteY4" fmla="*/ 1382486 h 7173686"/>
              <a:gd name="connsiteX5" fmla="*/ 2293257 w 6959600"/>
              <a:gd name="connsiteY5" fmla="*/ 0 h 7173686"/>
              <a:gd name="connsiteX0" fmla="*/ 2296885 w 6963228"/>
              <a:gd name="connsiteY0" fmla="*/ 0 h 5852886"/>
              <a:gd name="connsiteX1" fmla="*/ 6963228 w 6963228"/>
              <a:gd name="connsiteY1" fmla="*/ 2726872 h 5852886"/>
              <a:gd name="connsiteX2" fmla="*/ 6720114 w 6963228"/>
              <a:gd name="connsiteY2" fmla="*/ 696686 h 5852886"/>
              <a:gd name="connsiteX3" fmla="*/ 0 w 6963228"/>
              <a:gd name="connsiteY3" fmla="*/ 5852886 h 5852886"/>
              <a:gd name="connsiteX4" fmla="*/ 3628 w 6963228"/>
              <a:gd name="connsiteY4" fmla="*/ 1382486 h 5852886"/>
              <a:gd name="connsiteX5" fmla="*/ 2296885 w 6963228"/>
              <a:gd name="connsiteY5" fmla="*/ 0 h 5852886"/>
              <a:gd name="connsiteX0" fmla="*/ 2296885 w 6963228"/>
              <a:gd name="connsiteY0" fmla="*/ 0 h 9782629"/>
              <a:gd name="connsiteX1" fmla="*/ 6963228 w 6963228"/>
              <a:gd name="connsiteY1" fmla="*/ 2726872 h 9782629"/>
              <a:gd name="connsiteX2" fmla="*/ 6807200 w 6963228"/>
              <a:gd name="connsiteY2" fmla="*/ 9782629 h 9782629"/>
              <a:gd name="connsiteX3" fmla="*/ 0 w 6963228"/>
              <a:gd name="connsiteY3" fmla="*/ 5852886 h 9782629"/>
              <a:gd name="connsiteX4" fmla="*/ 3628 w 6963228"/>
              <a:gd name="connsiteY4" fmla="*/ 1382486 h 9782629"/>
              <a:gd name="connsiteX5" fmla="*/ 2296885 w 6963228"/>
              <a:gd name="connsiteY5" fmla="*/ 0 h 9782629"/>
              <a:gd name="connsiteX0" fmla="*/ 2296885 w 6963228"/>
              <a:gd name="connsiteY0" fmla="*/ 0 h 9826172"/>
              <a:gd name="connsiteX1" fmla="*/ 6963228 w 6963228"/>
              <a:gd name="connsiteY1" fmla="*/ 2726872 h 9826172"/>
              <a:gd name="connsiteX2" fmla="*/ 6807200 w 6963228"/>
              <a:gd name="connsiteY2" fmla="*/ 9826172 h 9826172"/>
              <a:gd name="connsiteX3" fmla="*/ 0 w 6963228"/>
              <a:gd name="connsiteY3" fmla="*/ 5852886 h 9826172"/>
              <a:gd name="connsiteX4" fmla="*/ 3628 w 6963228"/>
              <a:gd name="connsiteY4" fmla="*/ 1382486 h 9826172"/>
              <a:gd name="connsiteX5" fmla="*/ 2296885 w 6963228"/>
              <a:gd name="connsiteY5" fmla="*/ 0 h 9826172"/>
              <a:gd name="connsiteX0" fmla="*/ 2325913 w 6992256"/>
              <a:gd name="connsiteY0" fmla="*/ 0 h 9826172"/>
              <a:gd name="connsiteX1" fmla="*/ 6992256 w 6992256"/>
              <a:gd name="connsiteY1" fmla="*/ 2726872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826172"/>
              <a:gd name="connsiteX1" fmla="*/ 6992256 w 6992256"/>
              <a:gd name="connsiteY1" fmla="*/ 2741386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797143"/>
              <a:gd name="connsiteX1" fmla="*/ 6992256 w 6992256"/>
              <a:gd name="connsiteY1" fmla="*/ 2741386 h 9797143"/>
              <a:gd name="connsiteX2" fmla="*/ 6836228 w 6992256"/>
              <a:gd name="connsiteY2" fmla="*/ 9797143 h 9797143"/>
              <a:gd name="connsiteX3" fmla="*/ 0 w 6992256"/>
              <a:gd name="connsiteY3" fmla="*/ 5838372 h 9797143"/>
              <a:gd name="connsiteX4" fmla="*/ 32656 w 6992256"/>
              <a:gd name="connsiteY4" fmla="*/ 1382486 h 9797143"/>
              <a:gd name="connsiteX5" fmla="*/ 2325913 w 6992256"/>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8843 w 6968443"/>
              <a:gd name="connsiteY4" fmla="*/ 1382486 h 9797143"/>
              <a:gd name="connsiteX5" fmla="*/ 2302100 w 6968443"/>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1699 w 6968443"/>
              <a:gd name="connsiteY4" fmla="*/ 1387249 h 9797143"/>
              <a:gd name="connsiteX5" fmla="*/ 2302100 w 6968443"/>
              <a:gd name="connsiteY5" fmla="*/ 0 h 9797143"/>
              <a:gd name="connsiteX0" fmla="*/ 2325913 w 6968443"/>
              <a:gd name="connsiteY0" fmla="*/ 0 h 9754281"/>
              <a:gd name="connsiteX1" fmla="*/ 6968443 w 6968443"/>
              <a:gd name="connsiteY1" fmla="*/ 2698524 h 9754281"/>
              <a:gd name="connsiteX2" fmla="*/ 6812415 w 6968443"/>
              <a:gd name="connsiteY2" fmla="*/ 9754281 h 9754281"/>
              <a:gd name="connsiteX3" fmla="*/ 0 w 6968443"/>
              <a:gd name="connsiteY3" fmla="*/ 5805035 h 9754281"/>
              <a:gd name="connsiteX4" fmla="*/ 1699 w 6968443"/>
              <a:gd name="connsiteY4" fmla="*/ 1344387 h 9754281"/>
              <a:gd name="connsiteX5" fmla="*/ 2325913 w 6968443"/>
              <a:gd name="connsiteY5" fmla="*/ 0 h 9754281"/>
              <a:gd name="connsiteX0" fmla="*/ 2323532 w 6968443"/>
              <a:gd name="connsiteY0" fmla="*/ 0 h 9751900"/>
              <a:gd name="connsiteX1" fmla="*/ 6968443 w 6968443"/>
              <a:gd name="connsiteY1" fmla="*/ 2696143 h 9751900"/>
              <a:gd name="connsiteX2" fmla="*/ 6812415 w 6968443"/>
              <a:gd name="connsiteY2" fmla="*/ 9751900 h 9751900"/>
              <a:gd name="connsiteX3" fmla="*/ 0 w 6968443"/>
              <a:gd name="connsiteY3" fmla="*/ 5802654 h 9751900"/>
              <a:gd name="connsiteX4" fmla="*/ 1699 w 6968443"/>
              <a:gd name="connsiteY4" fmla="*/ 1342006 h 9751900"/>
              <a:gd name="connsiteX5" fmla="*/ 2323532 w 6968443"/>
              <a:gd name="connsiteY5" fmla="*/ 0 h 9751900"/>
              <a:gd name="connsiteX0" fmla="*/ 2323532 w 6977968"/>
              <a:gd name="connsiteY0" fmla="*/ 0 h 9751900"/>
              <a:gd name="connsiteX1" fmla="*/ 6977968 w 6977968"/>
              <a:gd name="connsiteY1" fmla="*/ 2692968 h 9751900"/>
              <a:gd name="connsiteX2" fmla="*/ 6812415 w 6977968"/>
              <a:gd name="connsiteY2" fmla="*/ 9751900 h 9751900"/>
              <a:gd name="connsiteX3" fmla="*/ 0 w 6977968"/>
              <a:gd name="connsiteY3" fmla="*/ 5802654 h 9751900"/>
              <a:gd name="connsiteX4" fmla="*/ 1699 w 6977968"/>
              <a:gd name="connsiteY4" fmla="*/ 1342006 h 9751900"/>
              <a:gd name="connsiteX5" fmla="*/ 2323532 w 6977968"/>
              <a:gd name="connsiteY5" fmla="*/ 0 h 97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68" h="9751900">
                <a:moveTo>
                  <a:pt x="2323532" y="0"/>
                </a:moveTo>
                <a:lnTo>
                  <a:pt x="6977968" y="2692968"/>
                </a:lnTo>
                <a:lnTo>
                  <a:pt x="6812415" y="9751900"/>
                </a:lnTo>
                <a:lnTo>
                  <a:pt x="0" y="5802654"/>
                </a:lnTo>
                <a:cubicBezTo>
                  <a:pt x="1209" y="4312521"/>
                  <a:pt x="490" y="2832139"/>
                  <a:pt x="1699" y="1342006"/>
                </a:cubicBezTo>
                <a:lnTo>
                  <a:pt x="2323532" y="0"/>
                </a:lnTo>
                <a:close/>
              </a:path>
            </a:pathLst>
          </a:custGeom>
        </p:spPr>
      </p:pic>
      <p:pic>
        <p:nvPicPr>
          <p:cNvPr id="18" name="Kép helye 18"/>
          <p:cNvPicPr>
            <a:picLocks noChangeAspect="1"/>
          </p:cNvPicPr>
          <p:nvPr userDrawn="1"/>
        </p:nvPicPr>
        <p:blipFill rotWithShape="1">
          <a:blip r:embed="rId3">
            <a:extLst>
              <a:ext uri="{28A0092B-C50C-407E-A947-70E740481C1C}">
                <a14:useLocalDpi xmlns:a14="http://schemas.microsoft.com/office/drawing/2010/main" val="0"/>
              </a:ext>
            </a:extLst>
          </a:blip>
          <a:srcRect l="20599" t="84" r="45817" b="-84"/>
          <a:stretch/>
        </p:blipFill>
        <p:spPr>
          <a:xfrm>
            <a:off x="7317442" y="1519180"/>
            <a:ext cx="1826558" cy="3624320"/>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p:spPr>
      </p:pic>
      <p:sp>
        <p:nvSpPr>
          <p:cNvPr id="8" name="Kép helye 19"/>
          <p:cNvSpPr>
            <a:spLocks noGrp="1"/>
          </p:cNvSpPr>
          <p:nvPr>
            <p:ph type="pic" sz="quarter" idx="12"/>
          </p:nvPr>
        </p:nvSpPr>
        <p:spPr>
          <a:xfrm>
            <a:off x="7840008" y="411510"/>
            <a:ext cx="1303992" cy="1876820"/>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788" h="5148263">
                <a:moveTo>
                  <a:pt x="986" y="2058987"/>
                </a:moveTo>
                <a:lnTo>
                  <a:pt x="3551432" y="0"/>
                </a:lnTo>
                <a:cubicBezTo>
                  <a:pt x="3559899" y="2383367"/>
                  <a:pt x="3542171" y="701940"/>
                  <a:pt x="3550638" y="3085307"/>
                </a:cubicBezTo>
                <a:lnTo>
                  <a:pt x="1782" y="5148263"/>
                </a:lnTo>
                <a:cubicBezTo>
                  <a:pt x="5486" y="4102630"/>
                  <a:pt x="-2718" y="3104620"/>
                  <a:pt x="986" y="2058987"/>
                </a:cubicBezTo>
                <a:close/>
              </a:path>
            </a:pathLst>
          </a:custGeom>
          <a:gradFill>
            <a:gsLst>
              <a:gs pos="100000">
                <a:schemeClr val="tx2"/>
              </a:gs>
              <a:gs pos="0">
                <a:schemeClr val="accent2"/>
              </a:gs>
            </a:gsLst>
            <a:lin ang="5400000" scaled="0"/>
          </a:gradFill>
          <a:ln>
            <a:noFill/>
          </a:ln>
        </p:spPr>
        <p:txBody>
          <a:bodyPr lIns="46960" tIns="23478" rIns="46960" bIns="23478">
            <a:normAutofit/>
          </a:bodyPr>
          <a:lstStyle>
            <a:lvl1pPr>
              <a:defRPr sz="1800">
                <a:solidFill>
                  <a:schemeClr val="tx1"/>
                </a:solidFill>
              </a:defRPr>
            </a:lvl1pPr>
          </a:lstStyle>
          <a:p>
            <a:endParaRPr lang="en-US" noProof="0" dirty="0"/>
          </a:p>
        </p:txBody>
      </p:sp>
      <p:sp>
        <p:nvSpPr>
          <p:cNvPr id="10" name="Szöveg helye 26"/>
          <p:cNvSpPr>
            <a:spLocks noGrp="1"/>
          </p:cNvSpPr>
          <p:nvPr>
            <p:ph type="body" sz="quarter" idx="20" hasCustomPrompt="1"/>
          </p:nvPr>
        </p:nvSpPr>
        <p:spPr>
          <a:xfrm>
            <a:off x="467544" y="3881606"/>
            <a:ext cx="4113886"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Date – Place – Event</a:t>
            </a:r>
          </a:p>
        </p:txBody>
      </p:sp>
      <p:sp>
        <p:nvSpPr>
          <p:cNvPr id="11" name="Szöveg helye 26"/>
          <p:cNvSpPr>
            <a:spLocks noGrp="1"/>
          </p:cNvSpPr>
          <p:nvPr>
            <p:ph type="body" sz="quarter" idx="19" hasCustomPrompt="1"/>
          </p:nvPr>
        </p:nvSpPr>
        <p:spPr>
          <a:xfrm>
            <a:off x="467544" y="3489721"/>
            <a:ext cx="4113886"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Title of the Presenter</a:t>
            </a:r>
          </a:p>
        </p:txBody>
      </p:sp>
      <p:sp>
        <p:nvSpPr>
          <p:cNvPr id="12" name="Szöveg helye 24"/>
          <p:cNvSpPr>
            <a:spLocks noGrp="1"/>
          </p:cNvSpPr>
          <p:nvPr>
            <p:ph type="body" sz="quarter" idx="18" hasCustomPrompt="1"/>
          </p:nvPr>
        </p:nvSpPr>
        <p:spPr>
          <a:xfrm>
            <a:off x="468221" y="3286317"/>
            <a:ext cx="4113164" cy="245343"/>
          </a:xfrm>
          <a:prstGeom prst="rect">
            <a:avLst/>
          </a:prstGeom>
        </p:spPr>
        <p:txBody>
          <a:bodyPr lIns="46960" tIns="23478" rIns="46960" bIns="23478">
            <a:noAutofit/>
          </a:bodyPr>
          <a:lstStyle>
            <a:lvl1pPr marL="0" indent="0">
              <a:buNone/>
              <a:defRPr sz="1200" b="1" cap="none" baseline="0">
                <a:solidFill>
                  <a:srgbClr val="E30018"/>
                </a:solidFill>
                <a:latin typeface="+mj-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Name of the Presenter</a:t>
            </a:r>
          </a:p>
        </p:txBody>
      </p:sp>
      <p:sp>
        <p:nvSpPr>
          <p:cNvPr id="13" name="Szöveg helye 4"/>
          <p:cNvSpPr>
            <a:spLocks noGrp="1"/>
          </p:cNvSpPr>
          <p:nvPr>
            <p:ph type="body" sz="quarter" idx="13" hasCustomPrompt="1"/>
          </p:nvPr>
        </p:nvSpPr>
        <p:spPr>
          <a:xfrm>
            <a:off x="467550" y="843558"/>
            <a:ext cx="4109096" cy="1057834"/>
          </a:xfrm>
          <a:prstGeom prst="rect">
            <a:avLst/>
          </a:prstGeom>
        </p:spPr>
        <p:txBody>
          <a:bodyPr lIns="46960" tIns="23478" rIns="46960" bIns="23478" anchor="t"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cap="all" baseline="0">
                <a:solidFill>
                  <a:srgbClr val="E30018"/>
                </a:solidFill>
                <a:latin typeface="Molgroup Regular" pitchFamily="2" charset="-18"/>
              </a:defRPr>
            </a:lvl1pPr>
          </a:lstStyle>
          <a:p>
            <a:r>
              <a:rPr lang="en-US" noProof="0" dirty="0"/>
              <a:t>Flagship THEMED </a:t>
            </a:r>
            <a:r>
              <a:rPr lang="hu-HU" noProof="0" dirty="0"/>
              <a:t>OPENING/</a:t>
            </a:r>
            <a:r>
              <a:rPr lang="en-US" noProof="0" dirty="0"/>
              <a:t>DIVIDER</a:t>
            </a:r>
          </a:p>
          <a:p>
            <a:endParaRPr lang="en-US" noProof="0" dirty="0"/>
          </a:p>
        </p:txBody>
      </p:sp>
      <p:sp>
        <p:nvSpPr>
          <p:cNvPr id="14" name="Szöveg helye 18"/>
          <p:cNvSpPr>
            <a:spLocks noGrp="1"/>
          </p:cNvSpPr>
          <p:nvPr>
            <p:ph type="body" sz="quarter" idx="17" hasCustomPrompt="1"/>
          </p:nvPr>
        </p:nvSpPr>
        <p:spPr>
          <a:xfrm>
            <a:off x="463482" y="2422222"/>
            <a:ext cx="4113164" cy="792088"/>
          </a:xfrm>
          <a:prstGeom prst="rect">
            <a:avLst/>
          </a:prstGeom>
        </p:spPr>
        <p:txBody>
          <a:bodyPr lIns="46960" tIns="23478" rIns="46960" bIns="23478">
            <a:noAutofit/>
          </a:bodyPr>
          <a:lstStyle>
            <a:lvl1pPr marL="0" indent="0">
              <a:buNone/>
              <a:defRPr sz="2000" cap="all" baseline="0">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err="1"/>
              <a:t>mol</a:t>
            </a:r>
            <a:endParaRPr lang="en-US" noProof="0" dirty="0"/>
          </a:p>
        </p:txBody>
      </p:sp>
      <p:pic>
        <p:nvPicPr>
          <p:cNvPr id="15" name="Picture 2" descr="Z:\grafika\_PROJECTS\Roxer\MOL\Prezi Pimp\MOL Group General Prezi\Sources\MOL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ile.roxer.hu\megosztas\Grafika_projektek\grafika\_PROJECTS\Roxer\MOL\Prezi Pimp\MOL Group General Prezi\MAPPA STRUKTURA\Logos\MOL-Hungary-Colo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07178" y="4532364"/>
            <a:ext cx="391886" cy="26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60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AGSHIP OPENING - IES">
    <p:spTree>
      <p:nvGrpSpPr>
        <p:cNvPr id="1" name=""/>
        <p:cNvGrpSpPr/>
        <p:nvPr/>
      </p:nvGrpSpPr>
      <p:grpSpPr>
        <a:xfrm>
          <a:off x="0" y="0"/>
          <a:ext cx="0" cy="0"/>
          <a:chOff x="0" y="0"/>
          <a:chExt cx="0" cy="0"/>
        </a:xfrm>
      </p:grpSpPr>
      <p:pic>
        <p:nvPicPr>
          <p:cNvPr id="17" name="Kép helye 9"/>
          <p:cNvPicPr>
            <a:picLocks noChangeAspect="1"/>
          </p:cNvPicPr>
          <p:nvPr userDrawn="1"/>
        </p:nvPicPr>
        <p:blipFill rotWithShape="1">
          <a:blip r:embed="rId2">
            <a:extLst>
              <a:ext uri="{28A0092B-C50C-407E-A947-70E740481C1C}">
                <a14:useLocalDpi xmlns:a14="http://schemas.microsoft.com/office/drawing/2010/main" val="0"/>
              </a:ext>
            </a:extLst>
          </a:blip>
          <a:srcRect l="26164" r="26164"/>
          <a:stretch/>
        </p:blipFill>
        <p:spPr>
          <a:xfrm>
            <a:off x="5580112" y="339502"/>
            <a:ext cx="2560422" cy="3578262"/>
          </a:xfrm>
          <a:custGeom>
            <a:avLst/>
            <a:gdLst>
              <a:gd name="connsiteX0" fmla="*/ 0 w 6629400"/>
              <a:gd name="connsiteY0" fmla="*/ 0 h 6477000"/>
              <a:gd name="connsiteX1" fmla="*/ 6629400 w 6629400"/>
              <a:gd name="connsiteY1" fmla="*/ 0 h 6477000"/>
              <a:gd name="connsiteX2" fmla="*/ 6629400 w 6629400"/>
              <a:gd name="connsiteY2" fmla="*/ 6477000 h 6477000"/>
              <a:gd name="connsiteX3" fmla="*/ 0 w 6629400"/>
              <a:gd name="connsiteY3" fmla="*/ 6477000 h 6477000"/>
              <a:gd name="connsiteX4" fmla="*/ 0 w 6629400"/>
              <a:gd name="connsiteY4" fmla="*/ 0 h 6477000"/>
              <a:gd name="connsiteX0" fmla="*/ 841828 w 6629400"/>
              <a:gd name="connsiteY0" fmla="*/ 174171 h 6477000"/>
              <a:gd name="connsiteX1" fmla="*/ 6629400 w 6629400"/>
              <a:gd name="connsiteY1" fmla="*/ 0 h 6477000"/>
              <a:gd name="connsiteX2" fmla="*/ 6629400 w 6629400"/>
              <a:gd name="connsiteY2" fmla="*/ 6477000 h 6477000"/>
              <a:gd name="connsiteX3" fmla="*/ 0 w 6629400"/>
              <a:gd name="connsiteY3" fmla="*/ 6477000 h 6477000"/>
              <a:gd name="connsiteX4" fmla="*/ 841828 w 6629400"/>
              <a:gd name="connsiteY4" fmla="*/ 174171 h 6477000"/>
              <a:gd name="connsiteX0" fmla="*/ 841828 w 6629400"/>
              <a:gd name="connsiteY0" fmla="*/ 174171 h 6477000"/>
              <a:gd name="connsiteX1" fmla="*/ 820057 w 6629400"/>
              <a:gd name="connsiteY1" fmla="*/ 186871 h 6477000"/>
              <a:gd name="connsiteX2" fmla="*/ 6629400 w 6629400"/>
              <a:gd name="connsiteY2" fmla="*/ 0 h 6477000"/>
              <a:gd name="connsiteX3" fmla="*/ 6629400 w 6629400"/>
              <a:gd name="connsiteY3" fmla="*/ 6477000 h 6477000"/>
              <a:gd name="connsiteX4" fmla="*/ 0 w 6629400"/>
              <a:gd name="connsiteY4" fmla="*/ 6477000 h 6477000"/>
              <a:gd name="connsiteX5" fmla="*/ 841828 w 6629400"/>
              <a:gd name="connsiteY5" fmla="*/ 174171 h 6477000"/>
              <a:gd name="connsiteX0" fmla="*/ 2177142 w 6629400"/>
              <a:gd name="connsiteY0" fmla="*/ 0 h 7086601"/>
              <a:gd name="connsiteX1" fmla="*/ 820057 w 6629400"/>
              <a:gd name="connsiteY1" fmla="*/ 796472 h 7086601"/>
              <a:gd name="connsiteX2" fmla="*/ 6629400 w 6629400"/>
              <a:gd name="connsiteY2" fmla="*/ 609601 h 7086601"/>
              <a:gd name="connsiteX3" fmla="*/ 6629400 w 6629400"/>
              <a:gd name="connsiteY3" fmla="*/ 7086601 h 7086601"/>
              <a:gd name="connsiteX4" fmla="*/ 0 w 6629400"/>
              <a:gd name="connsiteY4" fmla="*/ 7086601 h 7086601"/>
              <a:gd name="connsiteX5" fmla="*/ 2177142 w 6629400"/>
              <a:gd name="connsiteY5" fmla="*/ 0 h 7086601"/>
              <a:gd name="connsiteX0" fmla="*/ 2177142 w 6872514"/>
              <a:gd name="connsiteY0" fmla="*/ 0 h 7086601"/>
              <a:gd name="connsiteX1" fmla="*/ 6872514 w 6872514"/>
              <a:gd name="connsiteY1" fmla="*/ 2639787 h 7086601"/>
              <a:gd name="connsiteX2" fmla="*/ 6629400 w 6872514"/>
              <a:gd name="connsiteY2" fmla="*/ 609601 h 7086601"/>
              <a:gd name="connsiteX3" fmla="*/ 6629400 w 6872514"/>
              <a:gd name="connsiteY3" fmla="*/ 7086601 h 7086601"/>
              <a:gd name="connsiteX4" fmla="*/ 0 w 6872514"/>
              <a:gd name="connsiteY4" fmla="*/ 7086601 h 7086601"/>
              <a:gd name="connsiteX5" fmla="*/ 2177142 w 6872514"/>
              <a:gd name="connsiteY5" fmla="*/ 0 h 7086601"/>
              <a:gd name="connsiteX0" fmla="*/ 2206171 w 6872514"/>
              <a:gd name="connsiteY0" fmla="*/ 0 h 7173686"/>
              <a:gd name="connsiteX1" fmla="*/ 6872514 w 6872514"/>
              <a:gd name="connsiteY1" fmla="*/ 2726872 h 7173686"/>
              <a:gd name="connsiteX2" fmla="*/ 6629400 w 6872514"/>
              <a:gd name="connsiteY2" fmla="*/ 696686 h 7173686"/>
              <a:gd name="connsiteX3" fmla="*/ 6629400 w 6872514"/>
              <a:gd name="connsiteY3" fmla="*/ 7173686 h 7173686"/>
              <a:gd name="connsiteX4" fmla="*/ 0 w 6872514"/>
              <a:gd name="connsiteY4" fmla="*/ 7173686 h 7173686"/>
              <a:gd name="connsiteX5" fmla="*/ 2206171 w 6872514"/>
              <a:gd name="connsiteY5" fmla="*/ 0 h 7173686"/>
              <a:gd name="connsiteX0" fmla="*/ 2293257 w 6959600"/>
              <a:gd name="connsiteY0" fmla="*/ 0 h 7173686"/>
              <a:gd name="connsiteX1" fmla="*/ 6959600 w 6959600"/>
              <a:gd name="connsiteY1" fmla="*/ 2726872 h 7173686"/>
              <a:gd name="connsiteX2" fmla="*/ 6716486 w 6959600"/>
              <a:gd name="connsiteY2" fmla="*/ 696686 h 7173686"/>
              <a:gd name="connsiteX3" fmla="*/ 6716486 w 6959600"/>
              <a:gd name="connsiteY3" fmla="*/ 7173686 h 7173686"/>
              <a:gd name="connsiteX4" fmla="*/ 0 w 6959600"/>
              <a:gd name="connsiteY4" fmla="*/ 1382486 h 7173686"/>
              <a:gd name="connsiteX5" fmla="*/ 2293257 w 6959600"/>
              <a:gd name="connsiteY5" fmla="*/ 0 h 7173686"/>
              <a:gd name="connsiteX0" fmla="*/ 2296885 w 6963228"/>
              <a:gd name="connsiteY0" fmla="*/ 0 h 5852886"/>
              <a:gd name="connsiteX1" fmla="*/ 6963228 w 6963228"/>
              <a:gd name="connsiteY1" fmla="*/ 2726872 h 5852886"/>
              <a:gd name="connsiteX2" fmla="*/ 6720114 w 6963228"/>
              <a:gd name="connsiteY2" fmla="*/ 696686 h 5852886"/>
              <a:gd name="connsiteX3" fmla="*/ 0 w 6963228"/>
              <a:gd name="connsiteY3" fmla="*/ 5852886 h 5852886"/>
              <a:gd name="connsiteX4" fmla="*/ 3628 w 6963228"/>
              <a:gd name="connsiteY4" fmla="*/ 1382486 h 5852886"/>
              <a:gd name="connsiteX5" fmla="*/ 2296885 w 6963228"/>
              <a:gd name="connsiteY5" fmla="*/ 0 h 5852886"/>
              <a:gd name="connsiteX0" fmla="*/ 2296885 w 6963228"/>
              <a:gd name="connsiteY0" fmla="*/ 0 h 9782629"/>
              <a:gd name="connsiteX1" fmla="*/ 6963228 w 6963228"/>
              <a:gd name="connsiteY1" fmla="*/ 2726872 h 9782629"/>
              <a:gd name="connsiteX2" fmla="*/ 6807200 w 6963228"/>
              <a:gd name="connsiteY2" fmla="*/ 9782629 h 9782629"/>
              <a:gd name="connsiteX3" fmla="*/ 0 w 6963228"/>
              <a:gd name="connsiteY3" fmla="*/ 5852886 h 9782629"/>
              <a:gd name="connsiteX4" fmla="*/ 3628 w 6963228"/>
              <a:gd name="connsiteY4" fmla="*/ 1382486 h 9782629"/>
              <a:gd name="connsiteX5" fmla="*/ 2296885 w 6963228"/>
              <a:gd name="connsiteY5" fmla="*/ 0 h 9782629"/>
              <a:gd name="connsiteX0" fmla="*/ 2296885 w 6963228"/>
              <a:gd name="connsiteY0" fmla="*/ 0 h 9826172"/>
              <a:gd name="connsiteX1" fmla="*/ 6963228 w 6963228"/>
              <a:gd name="connsiteY1" fmla="*/ 2726872 h 9826172"/>
              <a:gd name="connsiteX2" fmla="*/ 6807200 w 6963228"/>
              <a:gd name="connsiteY2" fmla="*/ 9826172 h 9826172"/>
              <a:gd name="connsiteX3" fmla="*/ 0 w 6963228"/>
              <a:gd name="connsiteY3" fmla="*/ 5852886 h 9826172"/>
              <a:gd name="connsiteX4" fmla="*/ 3628 w 6963228"/>
              <a:gd name="connsiteY4" fmla="*/ 1382486 h 9826172"/>
              <a:gd name="connsiteX5" fmla="*/ 2296885 w 6963228"/>
              <a:gd name="connsiteY5" fmla="*/ 0 h 9826172"/>
              <a:gd name="connsiteX0" fmla="*/ 2325913 w 6992256"/>
              <a:gd name="connsiteY0" fmla="*/ 0 h 9826172"/>
              <a:gd name="connsiteX1" fmla="*/ 6992256 w 6992256"/>
              <a:gd name="connsiteY1" fmla="*/ 2726872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826172"/>
              <a:gd name="connsiteX1" fmla="*/ 6992256 w 6992256"/>
              <a:gd name="connsiteY1" fmla="*/ 2741386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797143"/>
              <a:gd name="connsiteX1" fmla="*/ 6992256 w 6992256"/>
              <a:gd name="connsiteY1" fmla="*/ 2741386 h 9797143"/>
              <a:gd name="connsiteX2" fmla="*/ 6836228 w 6992256"/>
              <a:gd name="connsiteY2" fmla="*/ 9797143 h 9797143"/>
              <a:gd name="connsiteX3" fmla="*/ 0 w 6992256"/>
              <a:gd name="connsiteY3" fmla="*/ 5838372 h 9797143"/>
              <a:gd name="connsiteX4" fmla="*/ 32656 w 6992256"/>
              <a:gd name="connsiteY4" fmla="*/ 1382486 h 9797143"/>
              <a:gd name="connsiteX5" fmla="*/ 2325913 w 6992256"/>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8843 w 6968443"/>
              <a:gd name="connsiteY4" fmla="*/ 1382486 h 9797143"/>
              <a:gd name="connsiteX5" fmla="*/ 2302100 w 6968443"/>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1699 w 6968443"/>
              <a:gd name="connsiteY4" fmla="*/ 1387249 h 9797143"/>
              <a:gd name="connsiteX5" fmla="*/ 2302100 w 6968443"/>
              <a:gd name="connsiteY5" fmla="*/ 0 h 9797143"/>
              <a:gd name="connsiteX0" fmla="*/ 2325913 w 6968443"/>
              <a:gd name="connsiteY0" fmla="*/ 0 h 9754281"/>
              <a:gd name="connsiteX1" fmla="*/ 6968443 w 6968443"/>
              <a:gd name="connsiteY1" fmla="*/ 2698524 h 9754281"/>
              <a:gd name="connsiteX2" fmla="*/ 6812415 w 6968443"/>
              <a:gd name="connsiteY2" fmla="*/ 9754281 h 9754281"/>
              <a:gd name="connsiteX3" fmla="*/ 0 w 6968443"/>
              <a:gd name="connsiteY3" fmla="*/ 5805035 h 9754281"/>
              <a:gd name="connsiteX4" fmla="*/ 1699 w 6968443"/>
              <a:gd name="connsiteY4" fmla="*/ 1344387 h 9754281"/>
              <a:gd name="connsiteX5" fmla="*/ 2325913 w 6968443"/>
              <a:gd name="connsiteY5" fmla="*/ 0 h 9754281"/>
              <a:gd name="connsiteX0" fmla="*/ 2323532 w 6968443"/>
              <a:gd name="connsiteY0" fmla="*/ 0 h 9751900"/>
              <a:gd name="connsiteX1" fmla="*/ 6968443 w 6968443"/>
              <a:gd name="connsiteY1" fmla="*/ 2696143 h 9751900"/>
              <a:gd name="connsiteX2" fmla="*/ 6812415 w 6968443"/>
              <a:gd name="connsiteY2" fmla="*/ 9751900 h 9751900"/>
              <a:gd name="connsiteX3" fmla="*/ 0 w 6968443"/>
              <a:gd name="connsiteY3" fmla="*/ 5802654 h 9751900"/>
              <a:gd name="connsiteX4" fmla="*/ 1699 w 6968443"/>
              <a:gd name="connsiteY4" fmla="*/ 1342006 h 9751900"/>
              <a:gd name="connsiteX5" fmla="*/ 2323532 w 6968443"/>
              <a:gd name="connsiteY5" fmla="*/ 0 h 9751900"/>
              <a:gd name="connsiteX0" fmla="*/ 2323532 w 6977968"/>
              <a:gd name="connsiteY0" fmla="*/ 0 h 9751900"/>
              <a:gd name="connsiteX1" fmla="*/ 6977968 w 6977968"/>
              <a:gd name="connsiteY1" fmla="*/ 2692968 h 9751900"/>
              <a:gd name="connsiteX2" fmla="*/ 6812415 w 6977968"/>
              <a:gd name="connsiteY2" fmla="*/ 9751900 h 9751900"/>
              <a:gd name="connsiteX3" fmla="*/ 0 w 6977968"/>
              <a:gd name="connsiteY3" fmla="*/ 5802654 h 9751900"/>
              <a:gd name="connsiteX4" fmla="*/ 1699 w 6977968"/>
              <a:gd name="connsiteY4" fmla="*/ 1342006 h 9751900"/>
              <a:gd name="connsiteX5" fmla="*/ 2323532 w 6977968"/>
              <a:gd name="connsiteY5" fmla="*/ 0 h 97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68" h="9751900">
                <a:moveTo>
                  <a:pt x="2323532" y="0"/>
                </a:moveTo>
                <a:lnTo>
                  <a:pt x="6977968" y="2692968"/>
                </a:lnTo>
                <a:lnTo>
                  <a:pt x="6812415" y="9751900"/>
                </a:lnTo>
                <a:lnTo>
                  <a:pt x="0" y="5802654"/>
                </a:lnTo>
                <a:cubicBezTo>
                  <a:pt x="1209" y="4312521"/>
                  <a:pt x="490" y="2832139"/>
                  <a:pt x="1699" y="1342006"/>
                </a:cubicBezTo>
                <a:lnTo>
                  <a:pt x="2323532" y="0"/>
                </a:lnTo>
                <a:close/>
              </a:path>
            </a:pathLst>
          </a:custGeom>
        </p:spPr>
      </p:pic>
      <p:pic>
        <p:nvPicPr>
          <p:cNvPr id="18" name="Kép helye 9"/>
          <p:cNvPicPr>
            <a:picLocks noChangeAspect="1"/>
          </p:cNvPicPr>
          <p:nvPr userDrawn="1"/>
        </p:nvPicPr>
        <p:blipFill rotWithShape="1">
          <a:blip r:embed="rId3">
            <a:extLst>
              <a:ext uri="{28A0092B-C50C-407E-A947-70E740481C1C}">
                <a14:useLocalDpi xmlns:a14="http://schemas.microsoft.com/office/drawing/2010/main" val="0"/>
              </a:ext>
            </a:extLst>
          </a:blip>
          <a:srcRect l="33484" r="33484"/>
          <a:stretch/>
        </p:blipFill>
        <p:spPr>
          <a:xfrm>
            <a:off x="7317442" y="1519180"/>
            <a:ext cx="1826558" cy="3624320"/>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p:spPr>
      </p:pic>
      <p:sp>
        <p:nvSpPr>
          <p:cNvPr id="8" name="Kép helye 19"/>
          <p:cNvSpPr>
            <a:spLocks noGrp="1"/>
          </p:cNvSpPr>
          <p:nvPr>
            <p:ph type="pic" sz="quarter" idx="12"/>
          </p:nvPr>
        </p:nvSpPr>
        <p:spPr>
          <a:xfrm>
            <a:off x="7840008" y="411510"/>
            <a:ext cx="1303992" cy="1876820"/>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788" h="5148263">
                <a:moveTo>
                  <a:pt x="986" y="2058987"/>
                </a:moveTo>
                <a:lnTo>
                  <a:pt x="3551432" y="0"/>
                </a:lnTo>
                <a:cubicBezTo>
                  <a:pt x="3559899" y="2383367"/>
                  <a:pt x="3542171" y="701940"/>
                  <a:pt x="3550638" y="3085307"/>
                </a:cubicBezTo>
                <a:lnTo>
                  <a:pt x="1782" y="5148263"/>
                </a:lnTo>
                <a:cubicBezTo>
                  <a:pt x="5486" y="4102630"/>
                  <a:pt x="-2718" y="3104620"/>
                  <a:pt x="986" y="2058987"/>
                </a:cubicBezTo>
                <a:close/>
              </a:path>
            </a:pathLst>
          </a:custGeom>
          <a:gradFill>
            <a:gsLst>
              <a:gs pos="100000">
                <a:schemeClr val="tx2"/>
              </a:gs>
              <a:gs pos="0">
                <a:schemeClr val="accent3"/>
              </a:gs>
            </a:gsLst>
            <a:lin ang="5400000" scaled="0"/>
          </a:gradFill>
          <a:ln>
            <a:noFill/>
          </a:ln>
        </p:spPr>
        <p:txBody>
          <a:bodyPr lIns="46960" tIns="23478" rIns="46960" bIns="23478">
            <a:normAutofit/>
          </a:bodyPr>
          <a:lstStyle>
            <a:lvl1pPr>
              <a:defRPr sz="1800">
                <a:solidFill>
                  <a:schemeClr val="tx1"/>
                </a:solidFill>
              </a:defRPr>
            </a:lvl1pPr>
          </a:lstStyle>
          <a:p>
            <a:endParaRPr lang="en-US" noProof="0" dirty="0"/>
          </a:p>
        </p:txBody>
      </p:sp>
      <p:sp>
        <p:nvSpPr>
          <p:cNvPr id="10" name="Szöveg helye 26"/>
          <p:cNvSpPr>
            <a:spLocks noGrp="1"/>
          </p:cNvSpPr>
          <p:nvPr>
            <p:ph type="body" sz="quarter" idx="20" hasCustomPrompt="1"/>
          </p:nvPr>
        </p:nvSpPr>
        <p:spPr>
          <a:xfrm>
            <a:off x="467544" y="3881606"/>
            <a:ext cx="4109146" cy="274320"/>
          </a:xfrm>
          <a:prstGeom prst="rect">
            <a:avLst/>
          </a:prstGeom>
        </p:spPr>
        <p:txBody>
          <a:bodyPr lIns="46960" tIns="23478" rIns="46960" bIns="23478">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Date – Place – Event</a:t>
            </a:r>
          </a:p>
          <a:p>
            <a:pPr lvl="0"/>
            <a:endParaRPr lang="en-US" noProof="0" dirty="0"/>
          </a:p>
        </p:txBody>
      </p:sp>
      <p:sp>
        <p:nvSpPr>
          <p:cNvPr id="11" name="Szöveg helye 26"/>
          <p:cNvSpPr>
            <a:spLocks noGrp="1"/>
          </p:cNvSpPr>
          <p:nvPr>
            <p:ph type="body" sz="quarter" idx="19" hasCustomPrompt="1"/>
          </p:nvPr>
        </p:nvSpPr>
        <p:spPr>
          <a:xfrm>
            <a:off x="467544" y="3489721"/>
            <a:ext cx="4109146"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Title of the Presenter</a:t>
            </a:r>
          </a:p>
        </p:txBody>
      </p:sp>
      <p:sp>
        <p:nvSpPr>
          <p:cNvPr id="12" name="Szöveg helye 24"/>
          <p:cNvSpPr>
            <a:spLocks noGrp="1"/>
          </p:cNvSpPr>
          <p:nvPr>
            <p:ph type="body" sz="quarter" idx="18" hasCustomPrompt="1"/>
          </p:nvPr>
        </p:nvSpPr>
        <p:spPr>
          <a:xfrm>
            <a:off x="468220" y="3286317"/>
            <a:ext cx="4108425" cy="245343"/>
          </a:xfrm>
          <a:prstGeom prst="rect">
            <a:avLst/>
          </a:prstGeom>
        </p:spPr>
        <p:txBody>
          <a:bodyPr lIns="46960" tIns="23478" rIns="46960" bIns="23478">
            <a:noAutofit/>
          </a:bodyPr>
          <a:lstStyle>
            <a:lvl1pPr marL="0" indent="0">
              <a:buNone/>
              <a:defRPr sz="1200" b="1" cap="none" baseline="0">
                <a:solidFill>
                  <a:srgbClr val="E30018"/>
                </a:solidFill>
                <a:latin typeface="+mj-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Name of the Presenter</a:t>
            </a:r>
          </a:p>
        </p:txBody>
      </p:sp>
      <p:sp>
        <p:nvSpPr>
          <p:cNvPr id="13" name="Szöveg helye 4"/>
          <p:cNvSpPr>
            <a:spLocks noGrp="1"/>
          </p:cNvSpPr>
          <p:nvPr>
            <p:ph type="body" sz="quarter" idx="13" hasCustomPrompt="1"/>
          </p:nvPr>
        </p:nvSpPr>
        <p:spPr>
          <a:xfrm>
            <a:off x="467550" y="843558"/>
            <a:ext cx="4109096" cy="1057834"/>
          </a:xfrm>
          <a:prstGeom prst="rect">
            <a:avLst/>
          </a:prstGeom>
        </p:spPr>
        <p:txBody>
          <a:bodyPr lIns="46960" tIns="23478" rIns="46960" bIns="23478" anchor="t"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cap="all" baseline="0">
                <a:solidFill>
                  <a:srgbClr val="E30018"/>
                </a:solidFill>
                <a:latin typeface="Molgroup Regular" pitchFamily="2" charset="-18"/>
              </a:defRPr>
            </a:lvl1pPr>
          </a:lstStyle>
          <a:p>
            <a:r>
              <a:rPr lang="en-US" noProof="0" dirty="0"/>
              <a:t>Flagship THEMED </a:t>
            </a:r>
            <a:r>
              <a:rPr lang="hu-HU" noProof="0" dirty="0"/>
              <a:t>OPENING/</a:t>
            </a:r>
            <a:r>
              <a:rPr lang="en-US" noProof="0" dirty="0"/>
              <a:t>DIVIDER</a:t>
            </a:r>
          </a:p>
          <a:p>
            <a:endParaRPr lang="en-US" noProof="0" dirty="0"/>
          </a:p>
        </p:txBody>
      </p:sp>
      <p:sp>
        <p:nvSpPr>
          <p:cNvPr id="14" name="Szöveg helye 18"/>
          <p:cNvSpPr>
            <a:spLocks noGrp="1"/>
          </p:cNvSpPr>
          <p:nvPr>
            <p:ph type="body" sz="quarter" idx="17" hasCustomPrompt="1"/>
          </p:nvPr>
        </p:nvSpPr>
        <p:spPr>
          <a:xfrm>
            <a:off x="463482" y="2422222"/>
            <a:ext cx="4113164" cy="792088"/>
          </a:xfrm>
          <a:prstGeom prst="rect">
            <a:avLst/>
          </a:prstGeom>
        </p:spPr>
        <p:txBody>
          <a:bodyPr lIns="46960" tIns="23478" rIns="46960" bIns="23478">
            <a:noAutofit/>
          </a:bodyPr>
          <a:lstStyle>
            <a:lvl1pPr marL="0" indent="0">
              <a:buNone/>
              <a:defRPr sz="2000" cap="all" baseline="0">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err="1"/>
              <a:t>ies</a:t>
            </a:r>
            <a:endParaRPr lang="en-US" noProof="0" dirty="0"/>
          </a:p>
        </p:txBody>
      </p:sp>
      <p:pic>
        <p:nvPicPr>
          <p:cNvPr id="15" name="Picture 2" descr="Z:\grafika\_PROJECTS\Roxer\MOL\Prezi Pimp\MOL Group General Prezi\Sources\MOL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roxer.hu\megosztas\Grafika_projektek\grafika\_PROJECTS\Roxer\MOL\Prezi Pimp\MOL Group General Prezi\MAPPA STRUKTURA\Logos\IES.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07177" y="4508147"/>
            <a:ext cx="413112" cy="31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AGSHIP OPENING - INA">
    <p:spTree>
      <p:nvGrpSpPr>
        <p:cNvPr id="1" name=""/>
        <p:cNvGrpSpPr/>
        <p:nvPr/>
      </p:nvGrpSpPr>
      <p:grpSpPr>
        <a:xfrm>
          <a:off x="0" y="0"/>
          <a:ext cx="0" cy="0"/>
          <a:chOff x="0" y="0"/>
          <a:chExt cx="0" cy="0"/>
        </a:xfrm>
      </p:grpSpPr>
      <p:pic>
        <p:nvPicPr>
          <p:cNvPr id="16" name="Kép hely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1394" t="2022" r="12408" b="-10555"/>
          <a:stretch/>
        </p:blipFill>
        <p:spPr>
          <a:xfrm>
            <a:off x="5580112" y="339502"/>
            <a:ext cx="2560422" cy="3578262"/>
          </a:xfrm>
          <a:custGeom>
            <a:avLst/>
            <a:gdLst>
              <a:gd name="connsiteX0" fmla="*/ 0 w 6629400"/>
              <a:gd name="connsiteY0" fmla="*/ 0 h 6477000"/>
              <a:gd name="connsiteX1" fmla="*/ 6629400 w 6629400"/>
              <a:gd name="connsiteY1" fmla="*/ 0 h 6477000"/>
              <a:gd name="connsiteX2" fmla="*/ 6629400 w 6629400"/>
              <a:gd name="connsiteY2" fmla="*/ 6477000 h 6477000"/>
              <a:gd name="connsiteX3" fmla="*/ 0 w 6629400"/>
              <a:gd name="connsiteY3" fmla="*/ 6477000 h 6477000"/>
              <a:gd name="connsiteX4" fmla="*/ 0 w 6629400"/>
              <a:gd name="connsiteY4" fmla="*/ 0 h 6477000"/>
              <a:gd name="connsiteX0" fmla="*/ 841828 w 6629400"/>
              <a:gd name="connsiteY0" fmla="*/ 174171 h 6477000"/>
              <a:gd name="connsiteX1" fmla="*/ 6629400 w 6629400"/>
              <a:gd name="connsiteY1" fmla="*/ 0 h 6477000"/>
              <a:gd name="connsiteX2" fmla="*/ 6629400 w 6629400"/>
              <a:gd name="connsiteY2" fmla="*/ 6477000 h 6477000"/>
              <a:gd name="connsiteX3" fmla="*/ 0 w 6629400"/>
              <a:gd name="connsiteY3" fmla="*/ 6477000 h 6477000"/>
              <a:gd name="connsiteX4" fmla="*/ 841828 w 6629400"/>
              <a:gd name="connsiteY4" fmla="*/ 174171 h 6477000"/>
              <a:gd name="connsiteX0" fmla="*/ 841828 w 6629400"/>
              <a:gd name="connsiteY0" fmla="*/ 174171 h 6477000"/>
              <a:gd name="connsiteX1" fmla="*/ 820057 w 6629400"/>
              <a:gd name="connsiteY1" fmla="*/ 186871 h 6477000"/>
              <a:gd name="connsiteX2" fmla="*/ 6629400 w 6629400"/>
              <a:gd name="connsiteY2" fmla="*/ 0 h 6477000"/>
              <a:gd name="connsiteX3" fmla="*/ 6629400 w 6629400"/>
              <a:gd name="connsiteY3" fmla="*/ 6477000 h 6477000"/>
              <a:gd name="connsiteX4" fmla="*/ 0 w 6629400"/>
              <a:gd name="connsiteY4" fmla="*/ 6477000 h 6477000"/>
              <a:gd name="connsiteX5" fmla="*/ 841828 w 6629400"/>
              <a:gd name="connsiteY5" fmla="*/ 174171 h 6477000"/>
              <a:gd name="connsiteX0" fmla="*/ 2177142 w 6629400"/>
              <a:gd name="connsiteY0" fmla="*/ 0 h 7086601"/>
              <a:gd name="connsiteX1" fmla="*/ 820057 w 6629400"/>
              <a:gd name="connsiteY1" fmla="*/ 796472 h 7086601"/>
              <a:gd name="connsiteX2" fmla="*/ 6629400 w 6629400"/>
              <a:gd name="connsiteY2" fmla="*/ 609601 h 7086601"/>
              <a:gd name="connsiteX3" fmla="*/ 6629400 w 6629400"/>
              <a:gd name="connsiteY3" fmla="*/ 7086601 h 7086601"/>
              <a:gd name="connsiteX4" fmla="*/ 0 w 6629400"/>
              <a:gd name="connsiteY4" fmla="*/ 7086601 h 7086601"/>
              <a:gd name="connsiteX5" fmla="*/ 2177142 w 6629400"/>
              <a:gd name="connsiteY5" fmla="*/ 0 h 7086601"/>
              <a:gd name="connsiteX0" fmla="*/ 2177142 w 6872514"/>
              <a:gd name="connsiteY0" fmla="*/ 0 h 7086601"/>
              <a:gd name="connsiteX1" fmla="*/ 6872514 w 6872514"/>
              <a:gd name="connsiteY1" fmla="*/ 2639787 h 7086601"/>
              <a:gd name="connsiteX2" fmla="*/ 6629400 w 6872514"/>
              <a:gd name="connsiteY2" fmla="*/ 609601 h 7086601"/>
              <a:gd name="connsiteX3" fmla="*/ 6629400 w 6872514"/>
              <a:gd name="connsiteY3" fmla="*/ 7086601 h 7086601"/>
              <a:gd name="connsiteX4" fmla="*/ 0 w 6872514"/>
              <a:gd name="connsiteY4" fmla="*/ 7086601 h 7086601"/>
              <a:gd name="connsiteX5" fmla="*/ 2177142 w 6872514"/>
              <a:gd name="connsiteY5" fmla="*/ 0 h 7086601"/>
              <a:gd name="connsiteX0" fmla="*/ 2206171 w 6872514"/>
              <a:gd name="connsiteY0" fmla="*/ 0 h 7173686"/>
              <a:gd name="connsiteX1" fmla="*/ 6872514 w 6872514"/>
              <a:gd name="connsiteY1" fmla="*/ 2726872 h 7173686"/>
              <a:gd name="connsiteX2" fmla="*/ 6629400 w 6872514"/>
              <a:gd name="connsiteY2" fmla="*/ 696686 h 7173686"/>
              <a:gd name="connsiteX3" fmla="*/ 6629400 w 6872514"/>
              <a:gd name="connsiteY3" fmla="*/ 7173686 h 7173686"/>
              <a:gd name="connsiteX4" fmla="*/ 0 w 6872514"/>
              <a:gd name="connsiteY4" fmla="*/ 7173686 h 7173686"/>
              <a:gd name="connsiteX5" fmla="*/ 2206171 w 6872514"/>
              <a:gd name="connsiteY5" fmla="*/ 0 h 7173686"/>
              <a:gd name="connsiteX0" fmla="*/ 2293257 w 6959600"/>
              <a:gd name="connsiteY0" fmla="*/ 0 h 7173686"/>
              <a:gd name="connsiteX1" fmla="*/ 6959600 w 6959600"/>
              <a:gd name="connsiteY1" fmla="*/ 2726872 h 7173686"/>
              <a:gd name="connsiteX2" fmla="*/ 6716486 w 6959600"/>
              <a:gd name="connsiteY2" fmla="*/ 696686 h 7173686"/>
              <a:gd name="connsiteX3" fmla="*/ 6716486 w 6959600"/>
              <a:gd name="connsiteY3" fmla="*/ 7173686 h 7173686"/>
              <a:gd name="connsiteX4" fmla="*/ 0 w 6959600"/>
              <a:gd name="connsiteY4" fmla="*/ 1382486 h 7173686"/>
              <a:gd name="connsiteX5" fmla="*/ 2293257 w 6959600"/>
              <a:gd name="connsiteY5" fmla="*/ 0 h 7173686"/>
              <a:gd name="connsiteX0" fmla="*/ 2296885 w 6963228"/>
              <a:gd name="connsiteY0" fmla="*/ 0 h 5852886"/>
              <a:gd name="connsiteX1" fmla="*/ 6963228 w 6963228"/>
              <a:gd name="connsiteY1" fmla="*/ 2726872 h 5852886"/>
              <a:gd name="connsiteX2" fmla="*/ 6720114 w 6963228"/>
              <a:gd name="connsiteY2" fmla="*/ 696686 h 5852886"/>
              <a:gd name="connsiteX3" fmla="*/ 0 w 6963228"/>
              <a:gd name="connsiteY3" fmla="*/ 5852886 h 5852886"/>
              <a:gd name="connsiteX4" fmla="*/ 3628 w 6963228"/>
              <a:gd name="connsiteY4" fmla="*/ 1382486 h 5852886"/>
              <a:gd name="connsiteX5" fmla="*/ 2296885 w 6963228"/>
              <a:gd name="connsiteY5" fmla="*/ 0 h 5852886"/>
              <a:gd name="connsiteX0" fmla="*/ 2296885 w 6963228"/>
              <a:gd name="connsiteY0" fmla="*/ 0 h 9782629"/>
              <a:gd name="connsiteX1" fmla="*/ 6963228 w 6963228"/>
              <a:gd name="connsiteY1" fmla="*/ 2726872 h 9782629"/>
              <a:gd name="connsiteX2" fmla="*/ 6807200 w 6963228"/>
              <a:gd name="connsiteY2" fmla="*/ 9782629 h 9782629"/>
              <a:gd name="connsiteX3" fmla="*/ 0 w 6963228"/>
              <a:gd name="connsiteY3" fmla="*/ 5852886 h 9782629"/>
              <a:gd name="connsiteX4" fmla="*/ 3628 w 6963228"/>
              <a:gd name="connsiteY4" fmla="*/ 1382486 h 9782629"/>
              <a:gd name="connsiteX5" fmla="*/ 2296885 w 6963228"/>
              <a:gd name="connsiteY5" fmla="*/ 0 h 9782629"/>
              <a:gd name="connsiteX0" fmla="*/ 2296885 w 6963228"/>
              <a:gd name="connsiteY0" fmla="*/ 0 h 9826172"/>
              <a:gd name="connsiteX1" fmla="*/ 6963228 w 6963228"/>
              <a:gd name="connsiteY1" fmla="*/ 2726872 h 9826172"/>
              <a:gd name="connsiteX2" fmla="*/ 6807200 w 6963228"/>
              <a:gd name="connsiteY2" fmla="*/ 9826172 h 9826172"/>
              <a:gd name="connsiteX3" fmla="*/ 0 w 6963228"/>
              <a:gd name="connsiteY3" fmla="*/ 5852886 h 9826172"/>
              <a:gd name="connsiteX4" fmla="*/ 3628 w 6963228"/>
              <a:gd name="connsiteY4" fmla="*/ 1382486 h 9826172"/>
              <a:gd name="connsiteX5" fmla="*/ 2296885 w 6963228"/>
              <a:gd name="connsiteY5" fmla="*/ 0 h 9826172"/>
              <a:gd name="connsiteX0" fmla="*/ 2325913 w 6992256"/>
              <a:gd name="connsiteY0" fmla="*/ 0 h 9826172"/>
              <a:gd name="connsiteX1" fmla="*/ 6992256 w 6992256"/>
              <a:gd name="connsiteY1" fmla="*/ 2726872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826172"/>
              <a:gd name="connsiteX1" fmla="*/ 6992256 w 6992256"/>
              <a:gd name="connsiteY1" fmla="*/ 2741386 h 9826172"/>
              <a:gd name="connsiteX2" fmla="*/ 6836228 w 6992256"/>
              <a:gd name="connsiteY2" fmla="*/ 9826172 h 9826172"/>
              <a:gd name="connsiteX3" fmla="*/ 0 w 6992256"/>
              <a:gd name="connsiteY3" fmla="*/ 5838372 h 9826172"/>
              <a:gd name="connsiteX4" fmla="*/ 32656 w 6992256"/>
              <a:gd name="connsiteY4" fmla="*/ 1382486 h 9826172"/>
              <a:gd name="connsiteX5" fmla="*/ 2325913 w 6992256"/>
              <a:gd name="connsiteY5" fmla="*/ 0 h 9826172"/>
              <a:gd name="connsiteX0" fmla="*/ 2325913 w 6992256"/>
              <a:gd name="connsiteY0" fmla="*/ 0 h 9797143"/>
              <a:gd name="connsiteX1" fmla="*/ 6992256 w 6992256"/>
              <a:gd name="connsiteY1" fmla="*/ 2741386 h 9797143"/>
              <a:gd name="connsiteX2" fmla="*/ 6836228 w 6992256"/>
              <a:gd name="connsiteY2" fmla="*/ 9797143 h 9797143"/>
              <a:gd name="connsiteX3" fmla="*/ 0 w 6992256"/>
              <a:gd name="connsiteY3" fmla="*/ 5838372 h 9797143"/>
              <a:gd name="connsiteX4" fmla="*/ 32656 w 6992256"/>
              <a:gd name="connsiteY4" fmla="*/ 1382486 h 9797143"/>
              <a:gd name="connsiteX5" fmla="*/ 2325913 w 6992256"/>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8843 w 6968443"/>
              <a:gd name="connsiteY4" fmla="*/ 1382486 h 9797143"/>
              <a:gd name="connsiteX5" fmla="*/ 2302100 w 6968443"/>
              <a:gd name="connsiteY5" fmla="*/ 0 h 9797143"/>
              <a:gd name="connsiteX0" fmla="*/ 2302100 w 6968443"/>
              <a:gd name="connsiteY0" fmla="*/ 0 h 9797143"/>
              <a:gd name="connsiteX1" fmla="*/ 6968443 w 6968443"/>
              <a:gd name="connsiteY1" fmla="*/ 2741386 h 9797143"/>
              <a:gd name="connsiteX2" fmla="*/ 6812415 w 6968443"/>
              <a:gd name="connsiteY2" fmla="*/ 9797143 h 9797143"/>
              <a:gd name="connsiteX3" fmla="*/ 0 w 6968443"/>
              <a:gd name="connsiteY3" fmla="*/ 5847897 h 9797143"/>
              <a:gd name="connsiteX4" fmla="*/ 1699 w 6968443"/>
              <a:gd name="connsiteY4" fmla="*/ 1387249 h 9797143"/>
              <a:gd name="connsiteX5" fmla="*/ 2302100 w 6968443"/>
              <a:gd name="connsiteY5" fmla="*/ 0 h 9797143"/>
              <a:gd name="connsiteX0" fmla="*/ 2325913 w 6968443"/>
              <a:gd name="connsiteY0" fmla="*/ 0 h 9754281"/>
              <a:gd name="connsiteX1" fmla="*/ 6968443 w 6968443"/>
              <a:gd name="connsiteY1" fmla="*/ 2698524 h 9754281"/>
              <a:gd name="connsiteX2" fmla="*/ 6812415 w 6968443"/>
              <a:gd name="connsiteY2" fmla="*/ 9754281 h 9754281"/>
              <a:gd name="connsiteX3" fmla="*/ 0 w 6968443"/>
              <a:gd name="connsiteY3" fmla="*/ 5805035 h 9754281"/>
              <a:gd name="connsiteX4" fmla="*/ 1699 w 6968443"/>
              <a:gd name="connsiteY4" fmla="*/ 1344387 h 9754281"/>
              <a:gd name="connsiteX5" fmla="*/ 2325913 w 6968443"/>
              <a:gd name="connsiteY5" fmla="*/ 0 h 9754281"/>
              <a:gd name="connsiteX0" fmla="*/ 2323532 w 6968443"/>
              <a:gd name="connsiteY0" fmla="*/ 0 h 9751900"/>
              <a:gd name="connsiteX1" fmla="*/ 6968443 w 6968443"/>
              <a:gd name="connsiteY1" fmla="*/ 2696143 h 9751900"/>
              <a:gd name="connsiteX2" fmla="*/ 6812415 w 6968443"/>
              <a:gd name="connsiteY2" fmla="*/ 9751900 h 9751900"/>
              <a:gd name="connsiteX3" fmla="*/ 0 w 6968443"/>
              <a:gd name="connsiteY3" fmla="*/ 5802654 h 9751900"/>
              <a:gd name="connsiteX4" fmla="*/ 1699 w 6968443"/>
              <a:gd name="connsiteY4" fmla="*/ 1342006 h 9751900"/>
              <a:gd name="connsiteX5" fmla="*/ 2323532 w 6968443"/>
              <a:gd name="connsiteY5" fmla="*/ 0 h 9751900"/>
              <a:gd name="connsiteX0" fmla="*/ 2323532 w 6977968"/>
              <a:gd name="connsiteY0" fmla="*/ 0 h 9751900"/>
              <a:gd name="connsiteX1" fmla="*/ 6977968 w 6977968"/>
              <a:gd name="connsiteY1" fmla="*/ 2692968 h 9751900"/>
              <a:gd name="connsiteX2" fmla="*/ 6812415 w 6977968"/>
              <a:gd name="connsiteY2" fmla="*/ 9751900 h 9751900"/>
              <a:gd name="connsiteX3" fmla="*/ 0 w 6977968"/>
              <a:gd name="connsiteY3" fmla="*/ 5802654 h 9751900"/>
              <a:gd name="connsiteX4" fmla="*/ 1699 w 6977968"/>
              <a:gd name="connsiteY4" fmla="*/ 1342006 h 9751900"/>
              <a:gd name="connsiteX5" fmla="*/ 2323532 w 6977968"/>
              <a:gd name="connsiteY5" fmla="*/ 0 h 97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68" h="9751900">
                <a:moveTo>
                  <a:pt x="2323532" y="0"/>
                </a:moveTo>
                <a:lnTo>
                  <a:pt x="6977968" y="2692968"/>
                </a:lnTo>
                <a:lnTo>
                  <a:pt x="6812415" y="9751900"/>
                </a:lnTo>
                <a:lnTo>
                  <a:pt x="0" y="5802654"/>
                </a:lnTo>
                <a:cubicBezTo>
                  <a:pt x="1209" y="4312521"/>
                  <a:pt x="490" y="2832139"/>
                  <a:pt x="1699" y="1342006"/>
                </a:cubicBezTo>
                <a:lnTo>
                  <a:pt x="2323532" y="0"/>
                </a:lnTo>
                <a:close/>
              </a:path>
            </a:pathLst>
          </a:custGeom>
        </p:spPr>
      </p:pic>
      <p:pic>
        <p:nvPicPr>
          <p:cNvPr id="18" name="Kép hely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7927" r="4025"/>
          <a:stretch/>
        </p:blipFill>
        <p:spPr>
          <a:xfrm>
            <a:off x="7317442" y="1519180"/>
            <a:ext cx="1826558" cy="3624320"/>
          </a:xfrm>
          <a:custGeom>
            <a:avLst/>
            <a:gdLst>
              <a:gd name="connsiteX0" fmla="*/ 0 w 3886200"/>
              <a:gd name="connsiteY0" fmla="*/ 0 h 4043362"/>
              <a:gd name="connsiteX1" fmla="*/ 3886200 w 3886200"/>
              <a:gd name="connsiteY1" fmla="*/ 0 h 4043362"/>
              <a:gd name="connsiteX2" fmla="*/ 3886200 w 3886200"/>
              <a:gd name="connsiteY2" fmla="*/ 4043362 h 4043362"/>
              <a:gd name="connsiteX3" fmla="*/ 0 w 3886200"/>
              <a:gd name="connsiteY3" fmla="*/ 4043362 h 4043362"/>
              <a:gd name="connsiteX4" fmla="*/ 0 w 3886200"/>
              <a:gd name="connsiteY4" fmla="*/ 0 h 4043362"/>
              <a:gd name="connsiteX0" fmla="*/ 0 w 10809514"/>
              <a:gd name="connsiteY0" fmla="*/ 51670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0 w 10809514"/>
              <a:gd name="connsiteY4" fmla="*/ 5167086 h 9210448"/>
              <a:gd name="connsiteX0" fmla="*/ 5544458 w 10809514"/>
              <a:gd name="connsiteY0" fmla="*/ 3033486 h 9210448"/>
              <a:gd name="connsiteX1" fmla="*/ 10809514 w 10809514"/>
              <a:gd name="connsiteY1" fmla="*/ 0 h 9210448"/>
              <a:gd name="connsiteX2" fmla="*/ 3886200 w 10809514"/>
              <a:gd name="connsiteY2" fmla="*/ 9210448 h 9210448"/>
              <a:gd name="connsiteX3" fmla="*/ 0 w 10809514"/>
              <a:gd name="connsiteY3" fmla="*/ 9210448 h 9210448"/>
              <a:gd name="connsiteX4" fmla="*/ 5544458 w 10809514"/>
              <a:gd name="connsiteY4" fmla="*/ 3033486 h 9210448"/>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0 w 10809514"/>
              <a:gd name="connsiteY3" fmla="*/ 9210448 h 10139363"/>
              <a:gd name="connsiteX4" fmla="*/ 5544458 w 10809514"/>
              <a:gd name="connsiteY4"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4786086 w 10809514"/>
              <a:gd name="connsiteY3" fmla="*/ 9582377 h 10139363"/>
              <a:gd name="connsiteX4" fmla="*/ 0 w 10809514"/>
              <a:gd name="connsiteY4" fmla="*/ 9210448 h 10139363"/>
              <a:gd name="connsiteX5" fmla="*/ 5544458 w 10809514"/>
              <a:gd name="connsiteY5" fmla="*/ 3033486 h 10139363"/>
              <a:gd name="connsiteX0" fmla="*/ 5544458 w 10809514"/>
              <a:gd name="connsiteY0" fmla="*/ 3033486 h 10139363"/>
              <a:gd name="connsiteX1" fmla="*/ 10809514 w 10809514"/>
              <a:gd name="connsiteY1" fmla="*/ 0 h 10139363"/>
              <a:gd name="connsiteX2" fmla="*/ 10780486 w 10809514"/>
              <a:gd name="connsiteY2" fmla="*/ 10139363 h 10139363"/>
              <a:gd name="connsiteX3" fmla="*/ 9662886 w 10809514"/>
              <a:gd name="connsiteY3" fmla="*/ 10090377 h 10139363"/>
              <a:gd name="connsiteX4" fmla="*/ 0 w 10809514"/>
              <a:gd name="connsiteY4" fmla="*/ 9210448 h 10139363"/>
              <a:gd name="connsiteX5" fmla="*/ 5544458 w 10809514"/>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118428 w 5265056"/>
              <a:gd name="connsiteY3" fmla="*/ 10090377 h 10139363"/>
              <a:gd name="connsiteX4" fmla="*/ 58056 w 5265056"/>
              <a:gd name="connsiteY4" fmla="*/ 7788048 h 10139363"/>
              <a:gd name="connsiteX5" fmla="*/ 0 w 5265056"/>
              <a:gd name="connsiteY5" fmla="*/ 3033486 h 10139363"/>
              <a:gd name="connsiteX0" fmla="*/ 0 w 5265056"/>
              <a:gd name="connsiteY0" fmla="*/ 3033486 h 10139363"/>
              <a:gd name="connsiteX1" fmla="*/ 5265056 w 5265056"/>
              <a:gd name="connsiteY1" fmla="*/ 0 h 10139363"/>
              <a:gd name="connsiteX2" fmla="*/ 5236028 w 5265056"/>
              <a:gd name="connsiteY2" fmla="*/ 10139363 h 10139363"/>
              <a:gd name="connsiteX3" fmla="*/ 4089400 w 5265056"/>
              <a:gd name="connsiteY3" fmla="*/ 10104891 h 10139363"/>
              <a:gd name="connsiteX4" fmla="*/ 58056 w 5265056"/>
              <a:gd name="connsiteY4" fmla="*/ 7788048 h 10139363"/>
              <a:gd name="connsiteX5" fmla="*/ 0 w 5265056"/>
              <a:gd name="connsiteY5" fmla="*/ 3033486 h 10139363"/>
              <a:gd name="connsiteX0" fmla="*/ 0 w 5265056"/>
              <a:gd name="connsiteY0" fmla="*/ 3033486 h 10104891"/>
              <a:gd name="connsiteX1" fmla="*/ 5265056 w 5265056"/>
              <a:gd name="connsiteY1" fmla="*/ 0 h 10104891"/>
              <a:gd name="connsiteX2" fmla="*/ 5221514 w 5265056"/>
              <a:gd name="connsiteY2" fmla="*/ 10081306 h 10104891"/>
              <a:gd name="connsiteX3" fmla="*/ 4089400 w 5265056"/>
              <a:gd name="connsiteY3" fmla="*/ 10104891 h 10104891"/>
              <a:gd name="connsiteX4" fmla="*/ 58056 w 5265056"/>
              <a:gd name="connsiteY4" fmla="*/ 7788048 h 10104891"/>
              <a:gd name="connsiteX5" fmla="*/ 0 w 5265056"/>
              <a:gd name="connsiteY5" fmla="*/ 3033486 h 10104891"/>
              <a:gd name="connsiteX0" fmla="*/ 0 w 5221513"/>
              <a:gd name="connsiteY0" fmla="*/ 3048000 h 10104891"/>
              <a:gd name="connsiteX1" fmla="*/ 5221513 w 5221513"/>
              <a:gd name="connsiteY1" fmla="*/ 0 h 10104891"/>
              <a:gd name="connsiteX2" fmla="*/ 5177971 w 5221513"/>
              <a:gd name="connsiteY2" fmla="*/ 10081306 h 10104891"/>
              <a:gd name="connsiteX3" fmla="*/ 4045857 w 5221513"/>
              <a:gd name="connsiteY3" fmla="*/ 10104891 h 10104891"/>
              <a:gd name="connsiteX4" fmla="*/ 14513 w 5221513"/>
              <a:gd name="connsiteY4" fmla="*/ 7788048 h 10104891"/>
              <a:gd name="connsiteX5" fmla="*/ 0 w 5221513"/>
              <a:gd name="connsiteY5" fmla="*/ 3048000 h 10104891"/>
              <a:gd name="connsiteX0" fmla="*/ 1397 w 5222910"/>
              <a:gd name="connsiteY0" fmla="*/ 3048000 h 10104891"/>
              <a:gd name="connsiteX1" fmla="*/ 5222910 w 5222910"/>
              <a:gd name="connsiteY1" fmla="*/ 0 h 10104891"/>
              <a:gd name="connsiteX2" fmla="*/ 5179368 w 5222910"/>
              <a:gd name="connsiteY2" fmla="*/ 10081306 h 10104891"/>
              <a:gd name="connsiteX3" fmla="*/ 4047254 w 5222910"/>
              <a:gd name="connsiteY3" fmla="*/ 10104891 h 10104891"/>
              <a:gd name="connsiteX4" fmla="*/ 1396 w 5222910"/>
              <a:gd name="connsiteY4" fmla="*/ 7744505 h 10104891"/>
              <a:gd name="connsiteX5" fmla="*/ 1397 w 5222910"/>
              <a:gd name="connsiteY5" fmla="*/ 3048000 h 10104891"/>
              <a:gd name="connsiteX0" fmla="*/ 7273 w 5222436"/>
              <a:gd name="connsiteY0" fmla="*/ 3022600 h 10104891"/>
              <a:gd name="connsiteX1" fmla="*/ 5222436 w 5222436"/>
              <a:gd name="connsiteY1" fmla="*/ 0 h 10104891"/>
              <a:gd name="connsiteX2" fmla="*/ 5178894 w 5222436"/>
              <a:gd name="connsiteY2" fmla="*/ 100813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467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44505 h 10104891"/>
              <a:gd name="connsiteX5" fmla="*/ 7273 w 5222436"/>
              <a:gd name="connsiteY5" fmla="*/ 3022600 h 10104891"/>
              <a:gd name="connsiteX0" fmla="*/ 7273 w 5222436"/>
              <a:gd name="connsiteY0" fmla="*/ 3022600 h 10104891"/>
              <a:gd name="connsiteX1" fmla="*/ 5222436 w 5222436"/>
              <a:gd name="connsiteY1" fmla="*/ 0 h 10104891"/>
              <a:gd name="connsiteX2" fmla="*/ 5210644 w 5222436"/>
              <a:gd name="connsiteY2" fmla="*/ 10094006 h 10104891"/>
              <a:gd name="connsiteX3" fmla="*/ 4034080 w 5222436"/>
              <a:gd name="connsiteY3" fmla="*/ 10104891 h 10104891"/>
              <a:gd name="connsiteX4" fmla="*/ 922 w 5222436"/>
              <a:gd name="connsiteY4" fmla="*/ 7757205 h 10104891"/>
              <a:gd name="connsiteX5" fmla="*/ 7273 w 5222436"/>
              <a:gd name="connsiteY5" fmla="*/ 3022600 h 10104891"/>
              <a:gd name="connsiteX0" fmla="*/ 7273 w 5222436"/>
              <a:gd name="connsiteY0" fmla="*/ 3022600 h 11263613"/>
              <a:gd name="connsiteX1" fmla="*/ 5222436 w 5222436"/>
              <a:gd name="connsiteY1" fmla="*/ 0 h 11263613"/>
              <a:gd name="connsiteX2" fmla="*/ 5210644 w 5222436"/>
              <a:gd name="connsiteY2" fmla="*/ 10094006 h 11263613"/>
              <a:gd name="connsiteX3" fmla="*/ 5161486 w 5222436"/>
              <a:gd name="connsiteY3" fmla="*/ 11263613 h 11263613"/>
              <a:gd name="connsiteX4" fmla="*/ 922 w 5222436"/>
              <a:gd name="connsiteY4" fmla="*/ 7757205 h 11263613"/>
              <a:gd name="connsiteX5" fmla="*/ 7273 w 5222436"/>
              <a:gd name="connsiteY5" fmla="*/ 3022600 h 11263613"/>
              <a:gd name="connsiteX0" fmla="*/ 7273 w 5222436"/>
              <a:gd name="connsiteY0" fmla="*/ 3022600 h 10094006"/>
              <a:gd name="connsiteX1" fmla="*/ 5222436 w 5222436"/>
              <a:gd name="connsiteY1" fmla="*/ 0 h 10094006"/>
              <a:gd name="connsiteX2" fmla="*/ 5210644 w 5222436"/>
              <a:gd name="connsiteY2" fmla="*/ 10094006 h 10094006"/>
              <a:gd name="connsiteX3" fmla="*/ 922 w 5222436"/>
              <a:gd name="connsiteY3" fmla="*/ 7757205 h 10094006"/>
              <a:gd name="connsiteX4" fmla="*/ 7273 w 5222436"/>
              <a:gd name="connsiteY4" fmla="*/ 3022600 h 10094006"/>
              <a:gd name="connsiteX0" fmla="*/ 288261 w 5503424"/>
              <a:gd name="connsiteY0" fmla="*/ 3022600 h 10094006"/>
              <a:gd name="connsiteX1" fmla="*/ 5503424 w 5503424"/>
              <a:gd name="connsiteY1" fmla="*/ 0 h 10094006"/>
              <a:gd name="connsiteX2" fmla="*/ 5491632 w 5503424"/>
              <a:gd name="connsiteY2" fmla="*/ 10094006 h 10094006"/>
              <a:gd name="connsiteX3" fmla="*/ 58 w 5503424"/>
              <a:gd name="connsiteY3" fmla="*/ 7757205 h 10094006"/>
              <a:gd name="connsiteX4" fmla="*/ 288261 w 5503424"/>
              <a:gd name="connsiteY4" fmla="*/ 3022600 h 10094006"/>
              <a:gd name="connsiteX0" fmla="*/ 7272 w 5504287"/>
              <a:gd name="connsiteY0" fmla="*/ 3179184 h 10094006"/>
              <a:gd name="connsiteX1" fmla="*/ 5504287 w 5504287"/>
              <a:gd name="connsiteY1" fmla="*/ 0 h 10094006"/>
              <a:gd name="connsiteX2" fmla="*/ 5492495 w 5504287"/>
              <a:gd name="connsiteY2" fmla="*/ 10094006 h 10094006"/>
              <a:gd name="connsiteX3" fmla="*/ 921 w 5504287"/>
              <a:gd name="connsiteY3" fmla="*/ 7757205 h 10094006"/>
              <a:gd name="connsiteX4" fmla="*/ 7272 w 5504287"/>
              <a:gd name="connsiteY4" fmla="*/ 3179184 h 10094006"/>
              <a:gd name="connsiteX0" fmla="*/ 7272 w 5504287"/>
              <a:gd name="connsiteY0" fmla="*/ 3179184 h 10814293"/>
              <a:gd name="connsiteX1" fmla="*/ 5504287 w 5504287"/>
              <a:gd name="connsiteY1" fmla="*/ 0 h 10814293"/>
              <a:gd name="connsiteX2" fmla="*/ 5492496 w 5504287"/>
              <a:gd name="connsiteY2" fmla="*/ 10814293 h 10814293"/>
              <a:gd name="connsiteX3" fmla="*/ 921 w 5504287"/>
              <a:gd name="connsiteY3" fmla="*/ 7757205 h 10814293"/>
              <a:gd name="connsiteX4" fmla="*/ 7272 w 5504287"/>
              <a:gd name="connsiteY4" fmla="*/ 3179184 h 10814293"/>
              <a:gd name="connsiteX0" fmla="*/ 38015 w 5503714"/>
              <a:gd name="connsiteY0" fmla="*/ 3179184 h 10814293"/>
              <a:gd name="connsiteX1" fmla="*/ 5503714 w 5503714"/>
              <a:gd name="connsiteY1" fmla="*/ 0 h 10814293"/>
              <a:gd name="connsiteX2" fmla="*/ 5491923 w 5503714"/>
              <a:gd name="connsiteY2" fmla="*/ 10814293 h 10814293"/>
              <a:gd name="connsiteX3" fmla="*/ 348 w 5503714"/>
              <a:gd name="connsiteY3" fmla="*/ 7757205 h 10814293"/>
              <a:gd name="connsiteX4" fmla="*/ 38015 w 5503714"/>
              <a:gd name="connsiteY4" fmla="*/ 3179184 h 10814293"/>
              <a:gd name="connsiteX0" fmla="*/ 38015 w 5503714"/>
              <a:gd name="connsiteY0" fmla="*/ 3304451 h 10939560"/>
              <a:gd name="connsiteX1" fmla="*/ 5503714 w 5503714"/>
              <a:gd name="connsiteY1" fmla="*/ 0 h 10939560"/>
              <a:gd name="connsiteX2" fmla="*/ 5491923 w 5503714"/>
              <a:gd name="connsiteY2" fmla="*/ 10939560 h 10939560"/>
              <a:gd name="connsiteX3" fmla="*/ 348 w 5503714"/>
              <a:gd name="connsiteY3" fmla="*/ 7882472 h 10939560"/>
              <a:gd name="connsiteX4" fmla="*/ 38015 w 5503714"/>
              <a:gd name="connsiteY4" fmla="*/ 3304451 h 10939560"/>
              <a:gd name="connsiteX0" fmla="*/ 69197 w 5534896"/>
              <a:gd name="connsiteY0" fmla="*/ 3304451 h 10939560"/>
              <a:gd name="connsiteX1" fmla="*/ 5534896 w 5534896"/>
              <a:gd name="connsiteY1" fmla="*/ 0 h 10939560"/>
              <a:gd name="connsiteX2" fmla="*/ 5523105 w 5534896"/>
              <a:gd name="connsiteY2" fmla="*/ 10939560 h 10939560"/>
              <a:gd name="connsiteX3" fmla="*/ 214 w 5534896"/>
              <a:gd name="connsiteY3" fmla="*/ 7725889 h 10939560"/>
              <a:gd name="connsiteX4" fmla="*/ 69197 w 5534896"/>
              <a:gd name="connsiteY4" fmla="*/ 3304451 h 10939560"/>
              <a:gd name="connsiteX0" fmla="*/ 38013 w 5535029"/>
              <a:gd name="connsiteY0" fmla="*/ 3304451 h 10939560"/>
              <a:gd name="connsiteX1" fmla="*/ 5535029 w 5535029"/>
              <a:gd name="connsiteY1" fmla="*/ 0 h 10939560"/>
              <a:gd name="connsiteX2" fmla="*/ 5523238 w 5535029"/>
              <a:gd name="connsiteY2" fmla="*/ 10939560 h 10939560"/>
              <a:gd name="connsiteX3" fmla="*/ 347 w 5535029"/>
              <a:gd name="connsiteY3" fmla="*/ 7725889 h 10939560"/>
              <a:gd name="connsiteX4" fmla="*/ 38013 w 5535029"/>
              <a:gd name="connsiteY4" fmla="*/ 3304451 h 10939560"/>
              <a:gd name="connsiteX0" fmla="*/ 100215 w 5534838"/>
              <a:gd name="connsiteY0" fmla="*/ 3179665 h 10939560"/>
              <a:gd name="connsiteX1" fmla="*/ 5534838 w 5534838"/>
              <a:gd name="connsiteY1" fmla="*/ 0 h 10939560"/>
              <a:gd name="connsiteX2" fmla="*/ 5523047 w 5534838"/>
              <a:gd name="connsiteY2" fmla="*/ 10939560 h 10939560"/>
              <a:gd name="connsiteX3" fmla="*/ 156 w 5534838"/>
              <a:gd name="connsiteY3" fmla="*/ 7725889 h 10939560"/>
              <a:gd name="connsiteX4" fmla="*/ 100215 w 5534838"/>
              <a:gd name="connsiteY4" fmla="*/ 3179665 h 10939560"/>
              <a:gd name="connsiteX0" fmla="*/ 0 w 5434623"/>
              <a:gd name="connsiteY0" fmla="*/ 3179665 h 10939560"/>
              <a:gd name="connsiteX1" fmla="*/ 5434623 w 5434623"/>
              <a:gd name="connsiteY1" fmla="*/ 0 h 10939560"/>
              <a:gd name="connsiteX2" fmla="*/ 5422832 w 5434623"/>
              <a:gd name="connsiteY2" fmla="*/ 10939560 h 10939560"/>
              <a:gd name="connsiteX3" fmla="*/ 24727 w 5434623"/>
              <a:gd name="connsiteY3" fmla="*/ 7632300 h 10939560"/>
              <a:gd name="connsiteX4" fmla="*/ 0 w 5434623"/>
              <a:gd name="connsiteY4" fmla="*/ 3179665 h 10939560"/>
              <a:gd name="connsiteX0" fmla="*/ 0 w 5434623"/>
              <a:gd name="connsiteY0" fmla="*/ 3179665 h 10752381"/>
              <a:gd name="connsiteX1" fmla="*/ 5434623 w 5434623"/>
              <a:gd name="connsiteY1" fmla="*/ 0 h 10752381"/>
              <a:gd name="connsiteX2" fmla="*/ 5391636 w 5434623"/>
              <a:gd name="connsiteY2" fmla="*/ 10752381 h 10752381"/>
              <a:gd name="connsiteX3" fmla="*/ 24727 w 5434623"/>
              <a:gd name="connsiteY3" fmla="*/ 7632300 h 10752381"/>
              <a:gd name="connsiteX4" fmla="*/ 0 w 5434623"/>
              <a:gd name="connsiteY4" fmla="*/ 3179665 h 10752381"/>
              <a:gd name="connsiteX0" fmla="*/ 0 w 5434623"/>
              <a:gd name="connsiteY0" fmla="*/ 3179665 h 10783577"/>
              <a:gd name="connsiteX1" fmla="*/ 5434623 w 5434623"/>
              <a:gd name="connsiteY1" fmla="*/ 0 h 10783577"/>
              <a:gd name="connsiteX2" fmla="*/ 5422832 w 5434623"/>
              <a:gd name="connsiteY2" fmla="*/ 10783577 h 10783577"/>
              <a:gd name="connsiteX3" fmla="*/ 24727 w 5434623"/>
              <a:gd name="connsiteY3" fmla="*/ 7632300 h 10783577"/>
              <a:gd name="connsiteX4" fmla="*/ 0 w 5434623"/>
              <a:gd name="connsiteY4" fmla="*/ 3179665 h 1078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623" h="10783577">
                <a:moveTo>
                  <a:pt x="0" y="3179665"/>
                </a:moveTo>
                <a:lnTo>
                  <a:pt x="5434623" y="0"/>
                </a:lnTo>
                <a:cubicBezTo>
                  <a:pt x="5430692" y="3364669"/>
                  <a:pt x="5426763" y="7418908"/>
                  <a:pt x="5422832" y="10783577"/>
                </a:cubicBezTo>
                <a:lnTo>
                  <a:pt x="24727" y="7632300"/>
                </a:lnTo>
                <a:cubicBezTo>
                  <a:pt x="19889" y="6052284"/>
                  <a:pt x="4838" y="4759681"/>
                  <a:pt x="0" y="3179665"/>
                </a:cubicBezTo>
                <a:close/>
              </a:path>
            </a:pathLst>
          </a:custGeom>
        </p:spPr>
      </p:pic>
      <p:sp>
        <p:nvSpPr>
          <p:cNvPr id="8" name="Kép helye 19"/>
          <p:cNvSpPr>
            <a:spLocks noGrp="1"/>
          </p:cNvSpPr>
          <p:nvPr>
            <p:ph type="pic" sz="quarter" idx="12"/>
          </p:nvPr>
        </p:nvSpPr>
        <p:spPr>
          <a:xfrm>
            <a:off x="7840008" y="411510"/>
            <a:ext cx="1303992" cy="1876820"/>
          </a:xfrm>
          <a:custGeom>
            <a:avLst/>
            <a:gdLst>
              <a:gd name="connsiteX0" fmla="*/ 0 w 2530475"/>
              <a:gd name="connsiteY0" fmla="*/ 0 h 4572000"/>
              <a:gd name="connsiteX1" fmla="*/ 2530475 w 2530475"/>
              <a:gd name="connsiteY1" fmla="*/ 0 h 4572000"/>
              <a:gd name="connsiteX2" fmla="*/ 2530475 w 2530475"/>
              <a:gd name="connsiteY2" fmla="*/ 4572000 h 4572000"/>
              <a:gd name="connsiteX3" fmla="*/ 0 w 2530475"/>
              <a:gd name="connsiteY3" fmla="*/ 4572000 h 4572000"/>
              <a:gd name="connsiteX4" fmla="*/ 0 w 2530475"/>
              <a:gd name="connsiteY4" fmla="*/ 0 h 4572000"/>
              <a:gd name="connsiteX0" fmla="*/ 0 w 13363575"/>
              <a:gd name="connsiteY0" fmla="*/ 508000 h 5080000"/>
              <a:gd name="connsiteX1" fmla="*/ 13363575 w 13363575"/>
              <a:gd name="connsiteY1" fmla="*/ 0 h 5080000"/>
              <a:gd name="connsiteX2" fmla="*/ 2530475 w 13363575"/>
              <a:gd name="connsiteY2" fmla="*/ 5080000 h 5080000"/>
              <a:gd name="connsiteX3" fmla="*/ 0 w 13363575"/>
              <a:gd name="connsiteY3" fmla="*/ 5080000 h 5080000"/>
              <a:gd name="connsiteX4" fmla="*/ 0 w 13363575"/>
              <a:gd name="connsiteY4" fmla="*/ 508000 h 5080000"/>
              <a:gd name="connsiteX0" fmla="*/ 0 w 13757275"/>
              <a:gd name="connsiteY0" fmla="*/ 508000 h 7226300"/>
              <a:gd name="connsiteX1" fmla="*/ 13363575 w 13757275"/>
              <a:gd name="connsiteY1" fmla="*/ 0 h 7226300"/>
              <a:gd name="connsiteX2" fmla="*/ 13757275 w 13757275"/>
              <a:gd name="connsiteY2" fmla="*/ 7226300 h 7226300"/>
              <a:gd name="connsiteX3" fmla="*/ 0 w 13757275"/>
              <a:gd name="connsiteY3" fmla="*/ 5080000 h 7226300"/>
              <a:gd name="connsiteX4" fmla="*/ 0 w 13757275"/>
              <a:gd name="connsiteY4" fmla="*/ 508000 h 7226300"/>
              <a:gd name="connsiteX0" fmla="*/ 0 w 13757275"/>
              <a:gd name="connsiteY0" fmla="*/ 508000 h 8280400"/>
              <a:gd name="connsiteX1" fmla="*/ 13363575 w 13757275"/>
              <a:gd name="connsiteY1" fmla="*/ 0 h 8280400"/>
              <a:gd name="connsiteX2" fmla="*/ 13757275 w 13757275"/>
              <a:gd name="connsiteY2" fmla="*/ 7226300 h 8280400"/>
              <a:gd name="connsiteX3" fmla="*/ 11353800 w 13757275"/>
              <a:gd name="connsiteY3" fmla="*/ 8280400 h 8280400"/>
              <a:gd name="connsiteX4" fmla="*/ 0 w 13757275"/>
              <a:gd name="connsiteY4" fmla="*/ 508000 h 8280400"/>
              <a:gd name="connsiteX0" fmla="*/ 0 w 3381375"/>
              <a:gd name="connsiteY0" fmla="*/ 1651000 h 8280400"/>
              <a:gd name="connsiteX1" fmla="*/ 2987675 w 3381375"/>
              <a:gd name="connsiteY1" fmla="*/ 0 h 8280400"/>
              <a:gd name="connsiteX2" fmla="*/ 3381375 w 3381375"/>
              <a:gd name="connsiteY2" fmla="*/ 7226300 h 8280400"/>
              <a:gd name="connsiteX3" fmla="*/ 977900 w 3381375"/>
              <a:gd name="connsiteY3" fmla="*/ 8280400 h 8280400"/>
              <a:gd name="connsiteX4" fmla="*/ 0 w 3381375"/>
              <a:gd name="connsiteY4" fmla="*/ 1651000 h 8280400"/>
              <a:gd name="connsiteX0" fmla="*/ 0 w 3381375"/>
              <a:gd name="connsiteY0" fmla="*/ 1651000 h 7975600"/>
              <a:gd name="connsiteX1" fmla="*/ 2987675 w 3381375"/>
              <a:gd name="connsiteY1" fmla="*/ 0 h 7975600"/>
              <a:gd name="connsiteX2" fmla="*/ 3381375 w 3381375"/>
              <a:gd name="connsiteY2" fmla="*/ 7226300 h 7975600"/>
              <a:gd name="connsiteX3" fmla="*/ 215900 w 3381375"/>
              <a:gd name="connsiteY3" fmla="*/ 7975600 h 7975600"/>
              <a:gd name="connsiteX4" fmla="*/ 0 w 3381375"/>
              <a:gd name="connsiteY4" fmla="*/ 1651000 h 7975600"/>
              <a:gd name="connsiteX0" fmla="*/ 0 w 2987675"/>
              <a:gd name="connsiteY0" fmla="*/ 1651000 h 7975600"/>
              <a:gd name="connsiteX1" fmla="*/ 2987675 w 2987675"/>
              <a:gd name="connsiteY1" fmla="*/ 0 h 7975600"/>
              <a:gd name="connsiteX2" fmla="*/ 2936875 w 2987675"/>
              <a:gd name="connsiteY2" fmla="*/ 7175500 h 7975600"/>
              <a:gd name="connsiteX3" fmla="*/ 215900 w 2987675"/>
              <a:gd name="connsiteY3" fmla="*/ 7975600 h 7975600"/>
              <a:gd name="connsiteX4" fmla="*/ 0 w 2987675"/>
              <a:gd name="connsiteY4" fmla="*/ 1651000 h 7975600"/>
              <a:gd name="connsiteX0" fmla="*/ 0 w 2936875"/>
              <a:gd name="connsiteY0" fmla="*/ 1625600 h 7950200"/>
              <a:gd name="connsiteX1" fmla="*/ 2911475 w 2936875"/>
              <a:gd name="connsiteY1" fmla="*/ 0 h 7950200"/>
              <a:gd name="connsiteX2" fmla="*/ 2936875 w 2936875"/>
              <a:gd name="connsiteY2" fmla="*/ 7150100 h 7950200"/>
              <a:gd name="connsiteX3" fmla="*/ 215900 w 2936875"/>
              <a:gd name="connsiteY3" fmla="*/ 7950200 h 7950200"/>
              <a:gd name="connsiteX4" fmla="*/ 0 w 2936875"/>
              <a:gd name="connsiteY4" fmla="*/ 1625600 h 7950200"/>
              <a:gd name="connsiteX0" fmla="*/ 0 w 2912601"/>
              <a:gd name="connsiteY0" fmla="*/ 1625600 h 7950200"/>
              <a:gd name="connsiteX1" fmla="*/ 2911475 w 2912601"/>
              <a:gd name="connsiteY1" fmla="*/ 0 h 7950200"/>
              <a:gd name="connsiteX2" fmla="*/ 2886075 w 2912601"/>
              <a:gd name="connsiteY2" fmla="*/ 7162800 h 7950200"/>
              <a:gd name="connsiteX3" fmla="*/ 215900 w 2912601"/>
              <a:gd name="connsiteY3" fmla="*/ 7950200 h 7950200"/>
              <a:gd name="connsiteX4" fmla="*/ 0 w 2912601"/>
              <a:gd name="connsiteY4" fmla="*/ 1625600 h 7950200"/>
              <a:gd name="connsiteX0" fmla="*/ 0 w 2886075"/>
              <a:gd name="connsiteY0" fmla="*/ 1638300 h 7962900"/>
              <a:gd name="connsiteX1" fmla="*/ 2860675 w 2886075"/>
              <a:gd name="connsiteY1" fmla="*/ 0 h 7962900"/>
              <a:gd name="connsiteX2" fmla="*/ 2886075 w 2886075"/>
              <a:gd name="connsiteY2" fmla="*/ 7175500 h 7962900"/>
              <a:gd name="connsiteX3" fmla="*/ 215900 w 2886075"/>
              <a:gd name="connsiteY3" fmla="*/ 7962900 h 7962900"/>
              <a:gd name="connsiteX4" fmla="*/ 0 w 2886075"/>
              <a:gd name="connsiteY4" fmla="*/ 1638300 h 7962900"/>
              <a:gd name="connsiteX0" fmla="*/ 0 w 2886075"/>
              <a:gd name="connsiteY0" fmla="*/ 1638300 h 8216900"/>
              <a:gd name="connsiteX1" fmla="*/ 2860675 w 2886075"/>
              <a:gd name="connsiteY1" fmla="*/ 0 h 8216900"/>
              <a:gd name="connsiteX2" fmla="*/ 2886075 w 2886075"/>
              <a:gd name="connsiteY2" fmla="*/ 7175500 h 8216900"/>
              <a:gd name="connsiteX3" fmla="*/ 139700 w 2886075"/>
              <a:gd name="connsiteY3" fmla="*/ 8216900 h 8216900"/>
              <a:gd name="connsiteX4" fmla="*/ 0 w 2886075"/>
              <a:gd name="connsiteY4" fmla="*/ 1638300 h 8216900"/>
              <a:gd name="connsiteX0" fmla="*/ 0 w 2852738"/>
              <a:gd name="connsiteY0" fmla="*/ 1638300 h 8216900"/>
              <a:gd name="connsiteX1" fmla="*/ 2827338 w 2852738"/>
              <a:gd name="connsiteY1" fmla="*/ 0 h 8216900"/>
              <a:gd name="connsiteX2" fmla="*/ 2852738 w 2852738"/>
              <a:gd name="connsiteY2" fmla="*/ 7175500 h 8216900"/>
              <a:gd name="connsiteX3" fmla="*/ 106363 w 2852738"/>
              <a:gd name="connsiteY3" fmla="*/ 8216900 h 8216900"/>
              <a:gd name="connsiteX4" fmla="*/ 0 w 2852738"/>
              <a:gd name="connsiteY4" fmla="*/ 1638300 h 8216900"/>
              <a:gd name="connsiteX0" fmla="*/ 0 w 2853792"/>
              <a:gd name="connsiteY0" fmla="*/ 1652588 h 8231188"/>
              <a:gd name="connsiteX1" fmla="*/ 2851150 w 2853792"/>
              <a:gd name="connsiteY1" fmla="*/ 0 h 8231188"/>
              <a:gd name="connsiteX2" fmla="*/ 2852738 w 2853792"/>
              <a:gd name="connsiteY2" fmla="*/ 7189788 h 8231188"/>
              <a:gd name="connsiteX3" fmla="*/ 106363 w 2853792"/>
              <a:gd name="connsiteY3" fmla="*/ 8231188 h 8231188"/>
              <a:gd name="connsiteX4" fmla="*/ 0 w 2853792"/>
              <a:gd name="connsiteY4" fmla="*/ 1652588 h 8231188"/>
              <a:gd name="connsiteX0" fmla="*/ 0 w 3524327"/>
              <a:gd name="connsiteY0" fmla="*/ 2020888 h 8599488"/>
              <a:gd name="connsiteX1" fmla="*/ 3524250 w 3524327"/>
              <a:gd name="connsiteY1" fmla="*/ 0 h 8599488"/>
              <a:gd name="connsiteX2" fmla="*/ 2852738 w 3524327"/>
              <a:gd name="connsiteY2" fmla="*/ 7558088 h 8599488"/>
              <a:gd name="connsiteX3" fmla="*/ 106363 w 3524327"/>
              <a:gd name="connsiteY3" fmla="*/ 8599488 h 8599488"/>
              <a:gd name="connsiteX4" fmla="*/ 0 w 3524327"/>
              <a:gd name="connsiteY4" fmla="*/ 2020888 h 8599488"/>
              <a:gd name="connsiteX0" fmla="*/ 0 w 3563938"/>
              <a:gd name="connsiteY0" fmla="*/ 2020888 h 8599488"/>
              <a:gd name="connsiteX1" fmla="*/ 3524250 w 3563938"/>
              <a:gd name="connsiteY1" fmla="*/ 0 h 8599488"/>
              <a:gd name="connsiteX2" fmla="*/ 3563938 w 3563938"/>
              <a:gd name="connsiteY2" fmla="*/ 3049588 h 8599488"/>
              <a:gd name="connsiteX3" fmla="*/ 106363 w 3563938"/>
              <a:gd name="connsiteY3" fmla="*/ 8599488 h 8599488"/>
              <a:gd name="connsiteX4" fmla="*/ 0 w 3563938"/>
              <a:gd name="connsiteY4" fmla="*/ 2020888 h 8599488"/>
              <a:gd name="connsiteX0" fmla="*/ 0 w 3563938"/>
              <a:gd name="connsiteY0" fmla="*/ 2020888 h 5081588"/>
              <a:gd name="connsiteX1" fmla="*/ 3524250 w 3563938"/>
              <a:gd name="connsiteY1" fmla="*/ 0 h 5081588"/>
              <a:gd name="connsiteX2" fmla="*/ 3563938 w 3563938"/>
              <a:gd name="connsiteY2" fmla="*/ 3049588 h 5081588"/>
              <a:gd name="connsiteX3" fmla="*/ 55563 w 3563938"/>
              <a:gd name="connsiteY3" fmla="*/ 5081588 h 5081588"/>
              <a:gd name="connsiteX4" fmla="*/ 0 w 3563938"/>
              <a:gd name="connsiteY4" fmla="*/ 2020888 h 5081588"/>
              <a:gd name="connsiteX0" fmla="*/ 1587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587 w 3565525"/>
              <a:gd name="connsiteY4" fmla="*/ 2020888 h 5157788"/>
              <a:gd name="connsiteX0" fmla="*/ 51593 w 3565525"/>
              <a:gd name="connsiteY0" fmla="*/ 2078038 h 5157788"/>
              <a:gd name="connsiteX1" fmla="*/ 3525837 w 3565525"/>
              <a:gd name="connsiteY1" fmla="*/ 0 h 5157788"/>
              <a:gd name="connsiteX2" fmla="*/ 3565525 w 3565525"/>
              <a:gd name="connsiteY2" fmla="*/ 3049588 h 5157788"/>
              <a:gd name="connsiteX3" fmla="*/ 0 w 3565525"/>
              <a:gd name="connsiteY3" fmla="*/ 5157788 h 5157788"/>
              <a:gd name="connsiteX4" fmla="*/ 51593 w 3565525"/>
              <a:gd name="connsiteY4" fmla="*/ 2078038 h 5157788"/>
              <a:gd name="connsiteX0" fmla="*/ 11111 w 3565525"/>
              <a:gd name="connsiteY0" fmla="*/ 2020888 h 5157788"/>
              <a:gd name="connsiteX1" fmla="*/ 3525837 w 3565525"/>
              <a:gd name="connsiteY1" fmla="*/ 0 h 5157788"/>
              <a:gd name="connsiteX2" fmla="*/ 3565525 w 3565525"/>
              <a:gd name="connsiteY2" fmla="*/ 3049588 h 5157788"/>
              <a:gd name="connsiteX3" fmla="*/ 0 w 3565525"/>
              <a:gd name="connsiteY3" fmla="*/ 5157788 h 5157788"/>
              <a:gd name="connsiteX4" fmla="*/ 11111 w 3565525"/>
              <a:gd name="connsiteY4" fmla="*/ 2020888 h 5157788"/>
              <a:gd name="connsiteX0" fmla="*/ 11111 w 3565525"/>
              <a:gd name="connsiteY0" fmla="*/ 2054225 h 5191125"/>
              <a:gd name="connsiteX1" fmla="*/ 3556794 w 3565525"/>
              <a:gd name="connsiteY1" fmla="*/ 0 h 5191125"/>
              <a:gd name="connsiteX2" fmla="*/ 3565525 w 3565525"/>
              <a:gd name="connsiteY2" fmla="*/ 3082925 h 5191125"/>
              <a:gd name="connsiteX3" fmla="*/ 0 w 3565525"/>
              <a:gd name="connsiteY3" fmla="*/ 5191125 h 5191125"/>
              <a:gd name="connsiteX4" fmla="*/ 11111 w 3565525"/>
              <a:gd name="connsiteY4" fmla="*/ 2054225 h 5191125"/>
              <a:gd name="connsiteX0" fmla="*/ 11111 w 3559150"/>
              <a:gd name="connsiteY0" fmla="*/ 2054225 h 5191125"/>
              <a:gd name="connsiteX1" fmla="*/ 3556794 w 3559150"/>
              <a:gd name="connsiteY1" fmla="*/ 0 h 5191125"/>
              <a:gd name="connsiteX2" fmla="*/ 3556000 w 3559150"/>
              <a:gd name="connsiteY2" fmla="*/ 3085307 h 5191125"/>
              <a:gd name="connsiteX3" fmla="*/ 0 w 3559150"/>
              <a:gd name="connsiteY3" fmla="*/ 5191125 h 5191125"/>
              <a:gd name="connsiteX4" fmla="*/ 11111 w 3559150"/>
              <a:gd name="connsiteY4" fmla="*/ 2054225 h 5191125"/>
              <a:gd name="connsiteX0" fmla="*/ 6348 w 3559150"/>
              <a:gd name="connsiteY0" fmla="*/ 2058987 h 5191125"/>
              <a:gd name="connsiteX1" fmla="*/ 3556794 w 3559150"/>
              <a:gd name="connsiteY1" fmla="*/ 0 h 5191125"/>
              <a:gd name="connsiteX2" fmla="*/ 3556000 w 3559150"/>
              <a:gd name="connsiteY2" fmla="*/ 3085307 h 5191125"/>
              <a:gd name="connsiteX3" fmla="*/ 0 w 3559150"/>
              <a:gd name="connsiteY3" fmla="*/ 5191125 h 5191125"/>
              <a:gd name="connsiteX4" fmla="*/ 6348 w 3559150"/>
              <a:gd name="connsiteY4" fmla="*/ 2058987 h 5191125"/>
              <a:gd name="connsiteX0" fmla="*/ 800 w 3553602"/>
              <a:gd name="connsiteY0" fmla="*/ 2058987 h 5167312"/>
              <a:gd name="connsiteX1" fmla="*/ 3551246 w 3553602"/>
              <a:gd name="connsiteY1" fmla="*/ 0 h 5167312"/>
              <a:gd name="connsiteX2" fmla="*/ 3550452 w 3553602"/>
              <a:gd name="connsiteY2" fmla="*/ 3085307 h 5167312"/>
              <a:gd name="connsiteX3" fmla="*/ 3977 w 3553602"/>
              <a:gd name="connsiteY3" fmla="*/ 5167312 h 5167312"/>
              <a:gd name="connsiteX4" fmla="*/ 800 w 3553602"/>
              <a:gd name="connsiteY4" fmla="*/ 2058987 h 5167312"/>
              <a:gd name="connsiteX0" fmla="*/ 1585 w 3554387"/>
              <a:gd name="connsiteY0" fmla="*/ 2058987 h 5188744"/>
              <a:gd name="connsiteX1" fmla="*/ 3552031 w 3554387"/>
              <a:gd name="connsiteY1" fmla="*/ 0 h 5188744"/>
              <a:gd name="connsiteX2" fmla="*/ 3551237 w 3554387"/>
              <a:gd name="connsiteY2" fmla="*/ 3085307 h 5188744"/>
              <a:gd name="connsiteX3" fmla="*/ 0 w 3554387"/>
              <a:gd name="connsiteY3" fmla="*/ 5188744 h 5188744"/>
              <a:gd name="connsiteX4" fmla="*/ 1585 w 3554387"/>
              <a:gd name="connsiteY4" fmla="*/ 2058987 h 5188744"/>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 name="connsiteX0" fmla="*/ 1585 w 3554387"/>
              <a:gd name="connsiteY0" fmla="*/ 2058987 h 5155407"/>
              <a:gd name="connsiteX1" fmla="*/ 3552031 w 3554387"/>
              <a:gd name="connsiteY1" fmla="*/ 0 h 5155407"/>
              <a:gd name="connsiteX2" fmla="*/ 3551237 w 3554387"/>
              <a:gd name="connsiteY2" fmla="*/ 3085307 h 5155407"/>
              <a:gd name="connsiteX3" fmla="*/ 0 w 3554387"/>
              <a:gd name="connsiteY3" fmla="*/ 5155407 h 5155407"/>
              <a:gd name="connsiteX4" fmla="*/ 1585 w 3554387"/>
              <a:gd name="connsiteY4" fmla="*/ 2058987 h 5155407"/>
              <a:gd name="connsiteX0" fmla="*/ 6347 w 3559149"/>
              <a:gd name="connsiteY0" fmla="*/ 2058987 h 5148263"/>
              <a:gd name="connsiteX1" fmla="*/ 3556793 w 3559149"/>
              <a:gd name="connsiteY1" fmla="*/ 0 h 5148263"/>
              <a:gd name="connsiteX2" fmla="*/ 3555999 w 3559149"/>
              <a:gd name="connsiteY2" fmla="*/ 3085307 h 5148263"/>
              <a:gd name="connsiteX3" fmla="*/ 0 w 3559149"/>
              <a:gd name="connsiteY3" fmla="*/ 5148263 h 5148263"/>
              <a:gd name="connsiteX4" fmla="*/ 6347 w 3559149"/>
              <a:gd name="connsiteY4" fmla="*/ 2058987 h 5148263"/>
              <a:gd name="connsiteX0" fmla="*/ 986 w 3553788"/>
              <a:gd name="connsiteY0" fmla="*/ 2058987 h 5148263"/>
              <a:gd name="connsiteX1" fmla="*/ 3551432 w 3553788"/>
              <a:gd name="connsiteY1" fmla="*/ 0 h 5148263"/>
              <a:gd name="connsiteX2" fmla="*/ 3550638 w 3553788"/>
              <a:gd name="connsiteY2" fmla="*/ 3085307 h 5148263"/>
              <a:gd name="connsiteX3" fmla="*/ 1782 w 3553788"/>
              <a:gd name="connsiteY3" fmla="*/ 5148263 h 5148263"/>
              <a:gd name="connsiteX4" fmla="*/ 986 w 3553788"/>
              <a:gd name="connsiteY4" fmla="*/ 2058987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788" h="5148263">
                <a:moveTo>
                  <a:pt x="986" y="2058987"/>
                </a:moveTo>
                <a:lnTo>
                  <a:pt x="3551432" y="0"/>
                </a:lnTo>
                <a:cubicBezTo>
                  <a:pt x="3559899" y="2383367"/>
                  <a:pt x="3542171" y="701940"/>
                  <a:pt x="3550638" y="3085307"/>
                </a:cubicBezTo>
                <a:lnTo>
                  <a:pt x="1782" y="5148263"/>
                </a:lnTo>
                <a:cubicBezTo>
                  <a:pt x="5486" y="4102630"/>
                  <a:pt x="-2718" y="3104620"/>
                  <a:pt x="986" y="2058987"/>
                </a:cubicBezTo>
                <a:close/>
              </a:path>
            </a:pathLst>
          </a:custGeom>
          <a:gradFill>
            <a:gsLst>
              <a:gs pos="100000">
                <a:schemeClr val="tx2"/>
              </a:gs>
              <a:gs pos="0">
                <a:schemeClr val="accent1"/>
              </a:gs>
            </a:gsLst>
            <a:lin ang="5400000" scaled="0"/>
          </a:gradFill>
          <a:ln>
            <a:noFill/>
          </a:ln>
        </p:spPr>
        <p:txBody>
          <a:bodyPr lIns="46960" tIns="23478" rIns="46960" bIns="23478">
            <a:normAutofit/>
          </a:bodyPr>
          <a:lstStyle>
            <a:lvl1pPr>
              <a:defRPr sz="1800">
                <a:solidFill>
                  <a:schemeClr val="tx1"/>
                </a:solidFill>
              </a:defRPr>
            </a:lvl1pPr>
          </a:lstStyle>
          <a:p>
            <a:endParaRPr lang="en-US" noProof="0" dirty="0"/>
          </a:p>
        </p:txBody>
      </p:sp>
      <p:sp>
        <p:nvSpPr>
          <p:cNvPr id="10" name="Szöveg helye 26"/>
          <p:cNvSpPr>
            <a:spLocks noGrp="1"/>
          </p:cNvSpPr>
          <p:nvPr>
            <p:ph type="body" sz="quarter" idx="20" hasCustomPrompt="1"/>
          </p:nvPr>
        </p:nvSpPr>
        <p:spPr>
          <a:xfrm>
            <a:off x="467544" y="3881606"/>
            <a:ext cx="4109102"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Date – Place – Event</a:t>
            </a:r>
          </a:p>
        </p:txBody>
      </p:sp>
      <p:sp>
        <p:nvSpPr>
          <p:cNvPr id="11" name="Szöveg helye 26"/>
          <p:cNvSpPr>
            <a:spLocks noGrp="1"/>
          </p:cNvSpPr>
          <p:nvPr>
            <p:ph type="body" sz="quarter" idx="19" hasCustomPrompt="1"/>
          </p:nvPr>
        </p:nvSpPr>
        <p:spPr>
          <a:xfrm>
            <a:off x="467544" y="3489721"/>
            <a:ext cx="4109102" cy="274320"/>
          </a:xfrm>
          <a:prstGeom prst="rect">
            <a:avLst/>
          </a:prstGeom>
        </p:spPr>
        <p:txBody>
          <a:bodyPr lIns="46960" tIns="23478" rIns="46960" bIns="23478">
            <a:noAutofit/>
          </a:bodyPr>
          <a:lstStyle>
            <a:lvl1pPr marL="0" indent="0">
              <a:buNone/>
              <a:defRPr sz="1200" cap="none" baseline="0">
                <a:solidFill>
                  <a:srgbClr val="6E6E6E"/>
                </a:solidFill>
                <a:latin typeface="+mn-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Title of the Presenter</a:t>
            </a:r>
          </a:p>
        </p:txBody>
      </p:sp>
      <p:sp>
        <p:nvSpPr>
          <p:cNvPr id="12" name="Szöveg helye 24"/>
          <p:cNvSpPr>
            <a:spLocks noGrp="1"/>
          </p:cNvSpPr>
          <p:nvPr>
            <p:ph type="body" sz="quarter" idx="18" hasCustomPrompt="1"/>
          </p:nvPr>
        </p:nvSpPr>
        <p:spPr>
          <a:xfrm>
            <a:off x="468220" y="3286317"/>
            <a:ext cx="4108381" cy="245343"/>
          </a:xfrm>
          <a:prstGeom prst="rect">
            <a:avLst/>
          </a:prstGeom>
        </p:spPr>
        <p:txBody>
          <a:bodyPr lIns="46960" tIns="23478" rIns="46960" bIns="23478">
            <a:noAutofit/>
          </a:bodyPr>
          <a:lstStyle>
            <a:lvl1pPr marL="0" indent="0">
              <a:buNone/>
              <a:defRPr sz="1200" b="1" cap="none" baseline="0">
                <a:solidFill>
                  <a:srgbClr val="E30018"/>
                </a:solidFill>
                <a:latin typeface="+mj-lt"/>
              </a:defRPr>
            </a:lvl1pPr>
            <a:lvl2pPr>
              <a:defRPr sz="1200">
                <a:latin typeface="Molgroup" pitchFamily="2" charset="-18"/>
              </a:defRPr>
            </a:lvl2pPr>
            <a:lvl3pPr>
              <a:defRPr sz="1200">
                <a:latin typeface="Molgroup" pitchFamily="2" charset="-18"/>
              </a:defRPr>
            </a:lvl3pPr>
            <a:lvl4pPr>
              <a:defRPr sz="1200">
                <a:latin typeface="Molgroup" pitchFamily="2" charset="-18"/>
              </a:defRPr>
            </a:lvl4pPr>
            <a:lvl5pPr>
              <a:defRPr sz="1200">
                <a:latin typeface="Molgroup" pitchFamily="2" charset="-18"/>
              </a:defRPr>
            </a:lvl5pPr>
          </a:lstStyle>
          <a:p>
            <a:pPr lvl="0"/>
            <a:r>
              <a:rPr lang="en-US" noProof="0" dirty="0"/>
              <a:t>Name of the Presenter</a:t>
            </a:r>
          </a:p>
        </p:txBody>
      </p:sp>
      <p:sp>
        <p:nvSpPr>
          <p:cNvPr id="13" name="Szöveg helye 4"/>
          <p:cNvSpPr>
            <a:spLocks noGrp="1"/>
          </p:cNvSpPr>
          <p:nvPr>
            <p:ph type="body" sz="quarter" idx="13" hasCustomPrompt="1"/>
          </p:nvPr>
        </p:nvSpPr>
        <p:spPr>
          <a:xfrm>
            <a:off x="467550" y="843558"/>
            <a:ext cx="4109096" cy="1057834"/>
          </a:xfrm>
          <a:prstGeom prst="rect">
            <a:avLst/>
          </a:prstGeom>
        </p:spPr>
        <p:txBody>
          <a:bodyPr lIns="46960" tIns="23478" rIns="46960" bIns="23478" anchor="t"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cap="all" baseline="0">
                <a:solidFill>
                  <a:srgbClr val="E30018"/>
                </a:solidFill>
                <a:latin typeface="Molgroup Regular" pitchFamily="2" charset="-18"/>
              </a:defRPr>
            </a:lvl1pPr>
          </a:lstStyle>
          <a:p>
            <a:r>
              <a:rPr lang="en-US" noProof="0" dirty="0"/>
              <a:t>Flagship THEMED </a:t>
            </a:r>
            <a:r>
              <a:rPr lang="hu-HU" noProof="0" dirty="0"/>
              <a:t>OPENING/</a:t>
            </a:r>
            <a:r>
              <a:rPr lang="en-US" noProof="0" dirty="0"/>
              <a:t>DIVIDER</a:t>
            </a:r>
          </a:p>
          <a:p>
            <a:endParaRPr lang="en-US" noProof="0" dirty="0"/>
          </a:p>
        </p:txBody>
      </p:sp>
      <p:sp>
        <p:nvSpPr>
          <p:cNvPr id="14" name="Szöveg helye 18"/>
          <p:cNvSpPr>
            <a:spLocks noGrp="1"/>
          </p:cNvSpPr>
          <p:nvPr>
            <p:ph type="body" sz="quarter" idx="17" hasCustomPrompt="1"/>
          </p:nvPr>
        </p:nvSpPr>
        <p:spPr>
          <a:xfrm>
            <a:off x="463481" y="2422222"/>
            <a:ext cx="4108381" cy="792088"/>
          </a:xfrm>
          <a:prstGeom prst="rect">
            <a:avLst/>
          </a:prstGeom>
        </p:spPr>
        <p:txBody>
          <a:bodyPr lIns="46960" tIns="23478" rIns="46960" bIns="23478">
            <a:noAutofit/>
          </a:bodyPr>
          <a:lstStyle>
            <a:lvl1pPr marL="0" indent="0">
              <a:buNone/>
              <a:defRPr sz="2000" cap="all" baseline="0">
                <a:latin typeface="Molgroup Light" pitchFamily="2" charset="-18"/>
              </a:defRPr>
            </a:lvl1pPr>
            <a:lvl2pPr>
              <a:defRPr sz="2000" cap="all" baseline="0">
                <a:latin typeface="Molgroup Light" pitchFamily="2" charset="-18"/>
              </a:defRPr>
            </a:lvl2pPr>
            <a:lvl3pPr>
              <a:defRPr sz="2000" cap="all" baseline="0">
                <a:latin typeface="Molgroup Light" pitchFamily="2" charset="-18"/>
              </a:defRPr>
            </a:lvl3pPr>
            <a:lvl4pPr>
              <a:defRPr sz="2000" cap="all" baseline="0">
                <a:latin typeface="Molgroup Light" pitchFamily="2" charset="-18"/>
              </a:defRPr>
            </a:lvl4pPr>
            <a:lvl5pPr>
              <a:defRPr sz="2000" cap="all" baseline="0">
                <a:latin typeface="Molgroup Light" pitchFamily="2" charset="-18"/>
              </a:defRPr>
            </a:lvl5pPr>
          </a:lstStyle>
          <a:p>
            <a:pPr lvl="0"/>
            <a:r>
              <a:rPr lang="en-US" noProof="0" dirty="0" err="1"/>
              <a:t>ina</a:t>
            </a:r>
            <a:endParaRPr lang="en-US" noProof="0" dirty="0"/>
          </a:p>
        </p:txBody>
      </p:sp>
      <p:pic>
        <p:nvPicPr>
          <p:cNvPr id="15" name="Picture 2" descr="Z:\grafika\_PROJECTS\Roxer\MOL\Prezi Pimp\MOL Group General Prezi\Sources\MOL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2873" y="4587974"/>
            <a:ext cx="1136469" cy="150959"/>
          </a:xfrm>
          <a:prstGeom prst="rect">
            <a:avLst/>
          </a:prstGeom>
          <a:noFill/>
          <a:extLst>
            <a:ext uri="{909E8E84-426E-40DD-AFC4-6F175D3DCCD1}">
              <a14:hiddenFill xmlns:a14="http://schemas.microsoft.com/office/drawing/2010/main">
                <a:solidFill>
                  <a:srgbClr val="FFFFFF"/>
                </a:solidFill>
              </a14:hiddenFill>
            </a:ext>
          </a:extLst>
        </p:spPr>
      </p:pic>
      <p:pic>
        <p:nvPicPr>
          <p:cNvPr id="17" name="Kép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46367" y="4594427"/>
            <a:ext cx="391886" cy="138051"/>
          </a:xfrm>
          <a:prstGeom prst="rect">
            <a:avLst/>
          </a:prstGeom>
        </p:spPr>
      </p:pic>
    </p:spTree>
    <p:extLst>
      <p:ext uri="{BB962C8B-B14F-4D97-AF65-F5344CB8AC3E}">
        <p14:creationId xmlns:p14="http://schemas.microsoft.com/office/powerpoint/2010/main" val="19495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indent="0">
              <a:buNone/>
              <a:defRPr sz="2400" cap="all" spc="0" baseline="0">
                <a:solidFill>
                  <a:srgbClr val="E30018"/>
                </a:solidFill>
                <a:latin typeface="Molgroup Light" pitchFamily="2" charset="-18"/>
              </a:defRPr>
            </a:lvl1pPr>
          </a:lstStyle>
          <a:p>
            <a:r>
              <a:rPr lang="en-US" noProof="0" dirty="0"/>
              <a:t>This is an agenda slide, title goes here</a:t>
            </a:r>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r>
              <a:rPr lang="en-US" noProof="0" dirty="0"/>
              <a:t>And subtitle here. You can insert 3, 5 OR 7 POINTS</a:t>
            </a:r>
          </a:p>
        </p:txBody>
      </p:sp>
      <p:pic>
        <p:nvPicPr>
          <p:cNvPr id="4"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GB" sz="1000" b="0" noProof="0" smtClean="0">
                <a:solidFill>
                  <a:srgbClr val="6E6E6E"/>
                </a:solidFill>
                <a:latin typeface="Molgroup Regular" pitchFamily="2" charset="-18"/>
              </a:rPr>
              <a:t>‹#›</a:t>
            </a:fld>
            <a:endParaRPr lang="en-GB" sz="1000" b="0" noProof="0" dirty="0">
              <a:solidFill>
                <a:srgbClr val="6E6E6E"/>
              </a:solidFill>
              <a:latin typeface="Molgroup Regular" pitchFamily="2" charset="-18"/>
            </a:endParaRPr>
          </a:p>
        </p:txBody>
      </p:sp>
      <p:pic>
        <p:nvPicPr>
          <p:cNvPr id="8"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3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BULLETS - WITH ICONS">
    <p:spTree>
      <p:nvGrpSpPr>
        <p:cNvPr id="1" name=""/>
        <p:cNvGrpSpPr/>
        <p:nvPr/>
      </p:nvGrpSpPr>
      <p:grpSpPr>
        <a:xfrm>
          <a:off x="0" y="0"/>
          <a:ext cx="0" cy="0"/>
          <a:chOff x="0" y="0"/>
          <a:chExt cx="0" cy="0"/>
        </a:xfrm>
      </p:grpSpPr>
      <p:sp>
        <p:nvSpPr>
          <p:cNvPr id="18" name="Szöveg helye 11"/>
          <p:cNvSpPr>
            <a:spLocks noGrp="1"/>
          </p:cNvSpPr>
          <p:nvPr>
            <p:ph type="body" sz="quarter" idx="25" hasCustomPrompt="1"/>
          </p:nvPr>
        </p:nvSpPr>
        <p:spPr>
          <a:xfrm>
            <a:off x="500552" y="440431"/>
            <a:ext cx="7951123" cy="441315"/>
          </a:xfrm>
          <a:prstGeom prst="rect">
            <a:avLst/>
          </a:prstGeom>
        </p:spPr>
        <p:txBody>
          <a:bodyPr lIns="46960" tIns="23478" rIns="46960" bIns="23478">
            <a:noAutofit/>
          </a:bodyPr>
          <a:lstStyle>
            <a:lvl1pPr marL="0" indent="0">
              <a:buNone/>
              <a:defRPr sz="2400" cap="all" spc="0" baseline="0">
                <a:solidFill>
                  <a:srgbClr val="E30018"/>
                </a:solidFill>
                <a:latin typeface="Molgroup Light" pitchFamily="2" charset="-18"/>
              </a:defRPr>
            </a:lvl1pPr>
          </a:lstStyle>
          <a:p>
            <a:pPr lvl="0"/>
            <a:r>
              <a:rPr lang="en-US" noProof="0" dirty="0"/>
              <a:t>TEXT AND BULLET POINTS – WITH ICONS</a:t>
            </a:r>
          </a:p>
        </p:txBody>
      </p:sp>
      <p:sp>
        <p:nvSpPr>
          <p:cNvPr id="19" name="Szöveg helye 11"/>
          <p:cNvSpPr>
            <a:spLocks noGrp="1"/>
          </p:cNvSpPr>
          <p:nvPr>
            <p:ph type="body" sz="quarter" idx="26" hasCustomPrompt="1"/>
          </p:nvPr>
        </p:nvSpPr>
        <p:spPr>
          <a:xfrm>
            <a:off x="497067" y="822166"/>
            <a:ext cx="7954602" cy="441315"/>
          </a:xfrm>
          <a:prstGeom prst="rect">
            <a:avLst/>
          </a:prstGeom>
        </p:spPr>
        <p:txBody>
          <a:bodyPr lIns="46960" tIns="23478" rIns="46960" bIns="23478">
            <a:noAutofit/>
          </a:bodyPr>
          <a:lstStyle>
            <a:lvl1pPr marL="0" indent="0">
              <a:buNone/>
              <a:defRPr sz="1200" cap="all" spc="0" baseline="0">
                <a:solidFill>
                  <a:schemeClr val="tx1"/>
                </a:solidFill>
                <a:latin typeface="Molgroup Regular" pitchFamily="2" charset="-18"/>
              </a:defRPr>
            </a:lvl1pPr>
          </a:lstStyle>
          <a:p>
            <a:pPr lvl="0"/>
            <a:r>
              <a:rPr lang="en-US" noProof="0" dirty="0"/>
              <a:t>ADD SUBTITLE HERE</a:t>
            </a:r>
          </a:p>
        </p:txBody>
      </p:sp>
      <p:sp>
        <p:nvSpPr>
          <p:cNvPr id="4" name="Kép helye 38"/>
          <p:cNvSpPr>
            <a:spLocks noGrp="1"/>
          </p:cNvSpPr>
          <p:nvPr>
            <p:ph type="pic" sz="quarter" idx="38"/>
          </p:nvPr>
        </p:nvSpPr>
        <p:spPr>
          <a:xfrm>
            <a:off x="516913" y="1411498"/>
            <a:ext cx="587829" cy="298813"/>
          </a:xfrm>
          <a:prstGeom prst="rect">
            <a:avLst/>
          </a:prstGeom>
        </p:spPr>
        <p:txBody>
          <a:bodyPr lIns="46960" tIns="23478" rIns="46960" bIns="23478">
            <a:noAutofit/>
          </a:bodyPr>
          <a:lstStyle>
            <a:lvl1pPr marL="0" indent="0">
              <a:buNone/>
              <a:defRPr sz="1800"/>
            </a:lvl1pPr>
          </a:lstStyle>
          <a:p>
            <a:endParaRPr lang="en-US" noProof="0" dirty="0"/>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 helye 10"/>
          <p:cNvSpPr>
            <a:spLocks noGrp="1"/>
          </p:cNvSpPr>
          <p:nvPr>
            <p:ph type="body" sz="quarter" idx="29" hasCustomPrompt="1"/>
          </p:nvPr>
        </p:nvSpPr>
        <p:spPr>
          <a:xfrm>
            <a:off x="511570" y="1812959"/>
            <a:ext cx="3982983" cy="979715"/>
          </a:xfrm>
          <a:prstGeom prst="rect">
            <a:avLst/>
          </a:prstGeom>
        </p:spPr>
        <p:txBody>
          <a:bodyPr lIns="46960" tIns="23478" rIns="46960" bIns="23478">
            <a:noAutofit/>
          </a:bodyPr>
          <a:lstStyle>
            <a:lvl1pPr marL="0" marR="0" indent="0" algn="l" defTabSz="469598"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defTabSz="469598" eaLnBrk="1" fontAlgn="auto" latinLnBrk="0" hangingPunct="1">
              <a:lnSpc>
                <a:spcPct val="100000"/>
              </a:lnSpc>
              <a:spcBef>
                <a:spcPts val="0"/>
              </a:spcBef>
              <a:spcAft>
                <a:spcPts val="0"/>
              </a:spcAft>
              <a:buClrTx/>
              <a:buSzTx/>
              <a:buFontTx/>
              <a:buNone/>
              <a:tabLst/>
              <a:defRPr/>
            </a:pPr>
            <a:r>
              <a:rPr lang="en-US" noProof="0" dirty="0"/>
              <a:t>Add your main text here… Add as much as you like, create a paragraph and explain your thoughts.  Or you can erase this box and move the bullets up here instead.</a:t>
            </a:r>
          </a:p>
        </p:txBody>
      </p:sp>
      <p:sp>
        <p:nvSpPr>
          <p:cNvPr id="9" name="Szöveg helye 2"/>
          <p:cNvSpPr>
            <a:spLocks noGrp="1"/>
          </p:cNvSpPr>
          <p:nvPr>
            <p:ph type="body" sz="quarter" idx="30" hasCustomPrompt="1"/>
          </p:nvPr>
        </p:nvSpPr>
        <p:spPr>
          <a:xfrm>
            <a:off x="512009" y="2931790"/>
            <a:ext cx="3982539" cy="784169"/>
          </a:xfrm>
          <a:prstGeom prst="rect">
            <a:avLst/>
          </a:prstGeom>
        </p:spPr>
        <p:txBody>
          <a:bodyPr lIns="46960" tIns="23478" rIns="46960" bIns="23478">
            <a:noAutofit/>
          </a:bodyPr>
          <a:lstStyle>
            <a:lvl1pPr marL="146748" indent="-146748" algn="l">
              <a:spcBef>
                <a:spcPts val="308"/>
              </a:spcBef>
              <a:spcAft>
                <a:spcPts val="308"/>
              </a:spcAft>
              <a:buFontTx/>
              <a:buBlip>
                <a:blip r:embed="rId3"/>
              </a:buBlip>
              <a:defRPr sz="1200" cap="all" spc="50" baseline="0">
                <a:latin typeface="Molgroup Regular" pitchFamily="2" charset="-18"/>
              </a:defRPr>
            </a:lvl1pPr>
            <a:lvl2pPr marL="381546" indent="-146748" algn="l">
              <a:spcBef>
                <a:spcPts val="308"/>
              </a:spcBef>
              <a:spcAft>
                <a:spcPts val="308"/>
              </a:spcAft>
              <a:buFontTx/>
              <a:buBlip>
                <a:blip r:embed="rId4"/>
              </a:buBlip>
              <a:defRPr sz="1400" cap="none" spc="50" baseline="0">
                <a:latin typeface="Calibri" panose="020F0502020204030204" pitchFamily="34" charset="0"/>
              </a:defRPr>
            </a:lvl2pPr>
            <a:lvl3pPr marL="755346" indent="-285750">
              <a:buFontTx/>
              <a:buBlip>
                <a:blip r:embed="rId4"/>
              </a:buBlip>
              <a:defRPr sz="1400"/>
            </a:lvl3pPr>
            <a:lvl4pPr marL="851143" indent="-146748">
              <a:buFontTx/>
              <a:buBlip>
                <a:blip r:embed="rId5"/>
              </a:buBlip>
              <a:defRPr/>
            </a:lvl4pPr>
            <a:lvl5pPr marL="1085943" indent="-146748">
              <a:buFontTx/>
              <a:buBlip>
                <a:blip r:embed="rId5"/>
              </a:buBlip>
              <a:defRPr/>
            </a:lvl5pPr>
          </a:lstStyle>
          <a:p>
            <a:pPr lvl="0"/>
            <a:r>
              <a:rPr lang="en-US" noProof="0" dirty="0"/>
              <a:t>Bullet points</a:t>
            </a:r>
          </a:p>
          <a:p>
            <a:pPr lvl="1"/>
            <a:r>
              <a:rPr lang="en-US" noProof="0" dirty="0"/>
              <a:t>Sub bullet points</a:t>
            </a:r>
          </a:p>
          <a:p>
            <a:pPr lvl="2"/>
            <a:endParaRPr lang="en-US" noProof="0" dirty="0"/>
          </a:p>
          <a:p>
            <a:pPr lvl="2"/>
            <a:endParaRPr lang="en-US" noProof="0" dirty="0"/>
          </a:p>
          <a:p>
            <a:pPr lvl="2"/>
            <a:endParaRPr lang="en-US" noProof="0" dirty="0"/>
          </a:p>
        </p:txBody>
      </p:sp>
      <p:sp>
        <p:nvSpPr>
          <p:cNvPr id="11" name="Szöveg helye 10"/>
          <p:cNvSpPr>
            <a:spLocks noGrp="1"/>
          </p:cNvSpPr>
          <p:nvPr>
            <p:ph type="body" sz="quarter" idx="32" hasCustomPrompt="1"/>
          </p:nvPr>
        </p:nvSpPr>
        <p:spPr>
          <a:xfrm>
            <a:off x="4736810" y="1817587"/>
            <a:ext cx="3982983" cy="769520"/>
          </a:xfrm>
          <a:prstGeom prst="rect">
            <a:avLst/>
          </a:prstGeom>
        </p:spPr>
        <p:txBody>
          <a:bodyPr lIns="46960" tIns="23478" rIns="46960" bIns="23478">
            <a:noAutofit/>
          </a:bodyPr>
          <a:lstStyle>
            <a:lvl1pPr marL="0" marR="0" indent="0" algn="l" defTabSz="469598"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defTabSz="469598" eaLnBrk="1" fontAlgn="auto" latinLnBrk="0" hangingPunct="1">
              <a:lnSpc>
                <a:spcPct val="100000"/>
              </a:lnSpc>
              <a:spcBef>
                <a:spcPts val="0"/>
              </a:spcBef>
              <a:spcAft>
                <a:spcPts val="0"/>
              </a:spcAft>
              <a:buClrTx/>
              <a:buSzTx/>
              <a:buFontTx/>
              <a:buNone/>
              <a:tabLst/>
              <a:defRPr/>
            </a:pPr>
            <a:r>
              <a:rPr lang="en-US" noProof="0" dirty="0"/>
              <a:t>You can continue here with a different subject…</a:t>
            </a:r>
          </a:p>
        </p:txBody>
      </p:sp>
      <p:sp>
        <p:nvSpPr>
          <p:cNvPr id="12" name="Szöveg helye 10"/>
          <p:cNvSpPr>
            <a:spLocks noGrp="1"/>
          </p:cNvSpPr>
          <p:nvPr>
            <p:ph type="body" sz="quarter" idx="34" hasCustomPrompt="1"/>
          </p:nvPr>
        </p:nvSpPr>
        <p:spPr>
          <a:xfrm>
            <a:off x="4736810" y="3556141"/>
            <a:ext cx="3982983" cy="1031834"/>
          </a:xfrm>
          <a:prstGeom prst="rect">
            <a:avLst/>
          </a:prstGeom>
        </p:spPr>
        <p:txBody>
          <a:bodyPr lIns="46960" tIns="23478" rIns="46960" bIns="23478">
            <a:noAutofit/>
          </a:bodyPr>
          <a:lstStyle>
            <a:lvl1pPr marL="0" marR="0" indent="0" algn="l" defTabSz="469598"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eaLnBrk="1" fontAlgn="auto" latinLnBrk="0" hangingPunct="1">
              <a:lnSpc>
                <a:spcPct val="100000"/>
              </a:lnSpc>
              <a:spcBef>
                <a:spcPts val="0"/>
              </a:spcBef>
              <a:spcAft>
                <a:spcPts val="0"/>
              </a:spcAft>
              <a:buClrTx/>
              <a:buSzTx/>
              <a:buFontTx/>
              <a:buNone/>
              <a:tabLst/>
              <a:defRPr/>
            </a:pPr>
            <a:r>
              <a:rPr lang="en-US" noProof="0" dirty="0"/>
              <a:t>You can continue here. Try to make the two columns of the page as similar in length as possible. Feel free to adjust the bottom length of these boxes, but we do not suggest to stretch them to the sides, or change their font size.</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13" name="Szöveg helye 20"/>
          <p:cNvSpPr>
            <a:spLocks noGrp="1"/>
          </p:cNvSpPr>
          <p:nvPr>
            <p:ph type="body" sz="quarter" idx="35" hasCustomPrompt="1"/>
          </p:nvPr>
        </p:nvSpPr>
        <p:spPr>
          <a:xfrm>
            <a:off x="4736805" y="2693987"/>
            <a:ext cx="3997234" cy="730332"/>
          </a:xfrm>
          <a:prstGeom prst="rect">
            <a:avLst/>
          </a:prstGeom>
        </p:spPr>
        <p:txBody>
          <a:bodyPr lIns="46960" tIns="23478" rIns="46960" bIns="23478">
            <a:noAutofit/>
          </a:bodyPr>
          <a:lstStyle>
            <a:lvl1pPr marL="0" indent="0">
              <a:buNone/>
              <a:defRPr sz="1200" cap="all" baseline="0">
                <a:solidFill>
                  <a:srgbClr val="E30018"/>
                </a:solidFill>
                <a:latin typeface="Molgroup Regular" pitchFamily="2" charset="-18"/>
              </a:defRPr>
            </a:lvl1pPr>
            <a:lvl2pPr>
              <a:defRPr cap="all" baseline="0"/>
            </a:lvl2pPr>
            <a:lvl3pPr>
              <a:defRPr cap="all" baseline="0"/>
            </a:lvl3pPr>
            <a:lvl4pPr>
              <a:defRPr cap="all" baseline="0"/>
            </a:lvl4pPr>
            <a:lvl5pPr>
              <a:defRPr cap="all" baseline="0"/>
            </a:lvl5pPr>
          </a:lstStyle>
          <a:p>
            <a:pPr lvl="0"/>
            <a:r>
              <a:rPr lang="en-US" noProof="0" dirty="0"/>
              <a:t>Outline key thoughts with this box! Put your deductions, quotes, most important facts here! </a:t>
            </a:r>
          </a:p>
        </p:txBody>
      </p:sp>
      <p:sp>
        <p:nvSpPr>
          <p:cNvPr id="14" name="Szöveg helye 6"/>
          <p:cNvSpPr>
            <a:spLocks noGrp="1"/>
          </p:cNvSpPr>
          <p:nvPr>
            <p:ph type="body" sz="quarter" idx="27" hasCustomPrompt="1"/>
          </p:nvPr>
        </p:nvSpPr>
        <p:spPr>
          <a:xfrm>
            <a:off x="1115616" y="1308140"/>
            <a:ext cx="3378931"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15" name="Szöveg helye 6"/>
          <p:cNvSpPr>
            <a:spLocks noGrp="1"/>
          </p:cNvSpPr>
          <p:nvPr>
            <p:ph type="body" sz="quarter" idx="37" hasCustomPrompt="1"/>
          </p:nvPr>
        </p:nvSpPr>
        <p:spPr>
          <a:xfrm>
            <a:off x="5333182" y="1308140"/>
            <a:ext cx="3393730" cy="509452"/>
          </a:xfrm>
          <a:prstGeom prst="rect">
            <a:avLst/>
          </a:prstGeom>
        </p:spPr>
        <p:txBody>
          <a:bodyPr lIns="46960" tIns="23478" rIns="46960" bIns="23478" anchor="ctr" anchorCtr="0">
            <a:noAutofit/>
          </a:bodyPr>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US" sz="1000" b="0" noProof="0" smtClean="0">
                <a:solidFill>
                  <a:srgbClr val="6E6E6E"/>
                </a:solidFill>
                <a:latin typeface="Molgroup Regular" pitchFamily="2" charset="-18"/>
              </a:rPr>
              <a:t>‹#›</a:t>
            </a:fld>
            <a:endParaRPr lang="en-US" sz="1000" b="0" noProof="0" dirty="0">
              <a:solidFill>
                <a:srgbClr val="6E6E6E"/>
              </a:solidFill>
              <a:latin typeface="Molgroup Regular" pitchFamily="2" charset="-18"/>
            </a:endParaRPr>
          </a:p>
        </p:txBody>
      </p:sp>
      <p:sp>
        <p:nvSpPr>
          <p:cNvPr id="17" name="Kép helye 38"/>
          <p:cNvSpPr>
            <a:spLocks noGrp="1"/>
          </p:cNvSpPr>
          <p:nvPr>
            <p:ph type="pic" sz="quarter" idx="39"/>
          </p:nvPr>
        </p:nvSpPr>
        <p:spPr>
          <a:xfrm>
            <a:off x="4737522" y="1412968"/>
            <a:ext cx="587829" cy="298813"/>
          </a:xfrm>
          <a:prstGeom prst="rect">
            <a:avLst/>
          </a:prstGeom>
        </p:spPr>
        <p:txBody>
          <a:bodyPr lIns="46960" tIns="23478" rIns="46960" bIns="23478">
            <a:noAutofit/>
          </a:bodyPr>
          <a:lstStyle>
            <a:lvl1pPr marL="0" indent="0">
              <a:buNone/>
              <a:defRPr sz="1800"/>
            </a:lvl1pPr>
          </a:lstStyle>
          <a:p>
            <a:endParaRPr lang="en-US" noProof="0" dirty="0"/>
          </a:p>
        </p:txBody>
      </p:sp>
      <p:pic>
        <p:nvPicPr>
          <p:cNvPr id="20" name="Picture 2" descr="Z:\grafika\_PROJECTS\Roxer\MOL\Prezi Pimp\MOL Group General Prezi\Sources\MOL 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40" hasCustomPrompt="1"/>
          </p:nvPr>
        </p:nvSpPr>
        <p:spPr>
          <a:xfrm>
            <a:off x="511174" y="3867894"/>
            <a:ext cx="3983373" cy="914400"/>
          </a:xfr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At the top you can add icons next to the chapter title. Zoom in if you cannot see the button of the placeholder.</a:t>
            </a:r>
          </a:p>
          <a:p>
            <a:pPr lvl="0"/>
            <a:endParaRPr lang="en-US" noProof="0" dirty="0"/>
          </a:p>
        </p:txBody>
      </p:sp>
    </p:spTree>
    <p:extLst>
      <p:ext uri="{BB962C8B-B14F-4D97-AF65-F5344CB8AC3E}">
        <p14:creationId xmlns:p14="http://schemas.microsoft.com/office/powerpoint/2010/main" val="40561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4 BOXES VERSION">
    <p:spTree>
      <p:nvGrpSpPr>
        <p:cNvPr id="1" name=""/>
        <p:cNvGrpSpPr/>
        <p:nvPr/>
      </p:nvGrpSpPr>
      <p:grpSpPr>
        <a:xfrm>
          <a:off x="0" y="0"/>
          <a:ext cx="0" cy="0"/>
          <a:chOff x="0" y="0"/>
          <a:chExt cx="0" cy="0"/>
        </a:xfrm>
      </p:grpSpPr>
      <p:sp>
        <p:nvSpPr>
          <p:cNvPr id="3" name="Text Placeholder 2"/>
          <p:cNvSpPr>
            <a:spLocks noGrp="1"/>
          </p:cNvSpPr>
          <p:nvPr>
            <p:ph type="body" sz="quarter" idx="43" hasCustomPrompt="1"/>
          </p:nvPr>
        </p:nvSpPr>
        <p:spPr>
          <a:xfrm>
            <a:off x="466953" y="411510"/>
            <a:ext cx="7909568" cy="436921"/>
          </a:xfrm>
        </p:spPr>
        <p:txBody>
          <a:bodyPr>
            <a:noAutofit/>
          </a:bodyPr>
          <a:lstStyle>
            <a:lvl1pPr marL="342900" indent="-342900" algn="l">
              <a:buFontTx/>
              <a:buNone/>
              <a:defRPr lang="en-US" sz="2400" kern="1200" cap="all" spc="0" baseline="0" noProof="0" dirty="0" smtClean="0">
                <a:solidFill>
                  <a:srgbClr val="E30018"/>
                </a:solidFill>
                <a:latin typeface="Molgroup Light" pitchFamily="2" charset="-18"/>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tabLst/>
              <a:defRPr/>
            </a:pPr>
            <a:r>
              <a:rPr lang="en-US" noProof="0" dirty="0"/>
              <a:t>Text 4 box</a:t>
            </a:r>
            <a:r>
              <a:rPr lang="hu-HU" noProof="0" dirty="0"/>
              <a:t>es</a:t>
            </a:r>
            <a:r>
              <a:rPr lang="en-US" noProof="0" dirty="0"/>
              <a:t> version</a:t>
            </a:r>
          </a:p>
        </p:txBody>
      </p:sp>
      <p:sp>
        <p:nvSpPr>
          <p:cNvPr id="19" name="Szöveg helye 11"/>
          <p:cNvSpPr>
            <a:spLocks noGrp="1"/>
          </p:cNvSpPr>
          <p:nvPr>
            <p:ph type="body" sz="quarter" idx="26" hasCustomPrompt="1"/>
          </p:nvPr>
        </p:nvSpPr>
        <p:spPr>
          <a:xfrm>
            <a:off x="466953" y="1059582"/>
            <a:ext cx="7984716" cy="220924"/>
          </a:xfrm>
          <a:prstGeom prst="rect">
            <a:avLst/>
          </a:prstGeom>
        </p:spPr>
        <p:txBody>
          <a:bodyPr lIns="46960" tIns="23478" rIns="46960" bIns="23478">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cap="all" spc="0" baseline="0">
                <a:solidFill>
                  <a:schemeClr val="tx1"/>
                </a:solidFill>
                <a:latin typeface="Molgroup Regular" pitchFamily="2" charset="-18"/>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dirty="0"/>
              <a:t>Move the subtitle down to this position (on other slides as well)</a:t>
            </a:r>
          </a:p>
          <a:p>
            <a:pPr lvl="0"/>
            <a:endParaRPr lang="en-US" noProof="0" dirty="0"/>
          </a:p>
        </p:txBody>
      </p:sp>
      <p:pic>
        <p:nvPicPr>
          <p:cNvPr id="5" name="Picture 3" descr="H:\TRANSFER\Elegant JPGz Sablon\MOL General Prezi - Elegant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0940" t="93504" r="7392" b="2034"/>
          <a:stretch/>
        </p:blipFill>
        <p:spPr bwMode="auto">
          <a:xfrm>
            <a:off x="8462958" y="4713171"/>
            <a:ext cx="152556" cy="305992"/>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userDrawn="1"/>
        </p:nvSpPr>
        <p:spPr>
          <a:xfrm>
            <a:off x="8582866" y="4731990"/>
            <a:ext cx="2037806" cy="205708"/>
          </a:xfrm>
          <a:prstGeom prst="rect">
            <a:avLst/>
          </a:prstGeom>
          <a:noFill/>
        </p:spPr>
        <p:txBody>
          <a:bodyPr wrap="square" lIns="46960" tIns="23478" rIns="46960" bIns="23478" rtlCol="0">
            <a:spAutoFit/>
          </a:bodyPr>
          <a:lstStyle/>
          <a:p>
            <a:fld id="{7C11F93F-F4EF-4C39-89D5-F8416CFECA7E}" type="slidenum">
              <a:rPr lang="en-US" sz="1000" b="0" noProof="0" smtClean="0">
                <a:solidFill>
                  <a:srgbClr val="6E6E6E"/>
                </a:solidFill>
                <a:latin typeface="Molgroup Regular" pitchFamily="2" charset="-18"/>
              </a:rPr>
              <a:t>‹#›</a:t>
            </a:fld>
            <a:endParaRPr lang="en-US" sz="1000" b="0" noProof="0" dirty="0">
              <a:solidFill>
                <a:srgbClr val="6E6E6E"/>
              </a:solidFill>
              <a:latin typeface="Molgroup Regular" pitchFamily="2" charset="-18"/>
            </a:endParaRPr>
          </a:p>
        </p:txBody>
      </p:sp>
      <p:pic>
        <p:nvPicPr>
          <p:cNvPr id="20" name="Picture 2" descr="Z:\grafika\_PROJECTS\Roxer\MOL\Prezi Pimp\MOL Group General Prezi\Sources\MO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7474" y="4791057"/>
            <a:ext cx="901337" cy="119725"/>
          </a:xfrm>
          <a:prstGeom prst="rect">
            <a:avLst/>
          </a:prstGeom>
          <a:noFill/>
          <a:extLst>
            <a:ext uri="{909E8E84-426E-40DD-AFC4-6F175D3DCCD1}">
              <a14:hiddenFill xmlns:a14="http://schemas.microsoft.com/office/drawing/2010/main">
                <a:solidFill>
                  <a:srgbClr val="FFFFFF"/>
                </a:solidFill>
              </a14:hiddenFill>
            </a:ext>
          </a:extLst>
        </p:spPr>
      </p:pic>
      <p:sp>
        <p:nvSpPr>
          <p:cNvPr id="25" name="Szöveg helye 10"/>
          <p:cNvSpPr>
            <a:spLocks noGrp="1"/>
          </p:cNvSpPr>
          <p:nvPr>
            <p:ph type="body" sz="quarter" idx="35" hasCustomPrompt="1"/>
          </p:nvPr>
        </p:nvSpPr>
        <p:spPr>
          <a:xfrm>
            <a:off x="4621835" y="3325127"/>
            <a:ext cx="3982983" cy="979715"/>
          </a:xfrm>
          <a:prstGeom prst="rect">
            <a:avLst/>
          </a:prstGeom>
        </p:spPr>
        <p:txBody>
          <a:bodyPr lIns="46960" tIns="23478" rIns="46960" bIns="23478">
            <a:norm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Add your main text here… Feel free to adjust the bottom length of these boxes. You can also erase that is not needed </a:t>
            </a:r>
            <a:r>
              <a:rPr lang="en-US" noProof="0" dirty="0" err="1"/>
              <a:t>eg</a:t>
            </a:r>
            <a:r>
              <a:rPr lang="en-US" noProof="0" dirty="0"/>
              <a:t>. to insert charts.</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6" name="Szöveg helye 6"/>
          <p:cNvSpPr>
            <a:spLocks noGrp="1"/>
          </p:cNvSpPr>
          <p:nvPr>
            <p:ph type="body" sz="quarter" idx="36" hasCustomPrompt="1"/>
          </p:nvPr>
        </p:nvSpPr>
        <p:spPr>
          <a:xfrm>
            <a:off x="4622426" y="2859782"/>
            <a:ext cx="3960440" cy="509452"/>
          </a:xfrm>
          <a:prstGeom prst="rect">
            <a:avLst/>
          </a:prstGeom>
        </p:spPr>
        <p:txBody>
          <a:bodyPr lIns="46960" tIns="23478" rIns="46960" bIns="23478" anchor="ctr" anchorCtr="0"/>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17" name="Szöveg helye 10"/>
          <p:cNvSpPr>
            <a:spLocks noGrp="1"/>
          </p:cNvSpPr>
          <p:nvPr>
            <p:ph type="body" sz="quarter" idx="37" hasCustomPrompt="1"/>
          </p:nvPr>
        </p:nvSpPr>
        <p:spPr>
          <a:xfrm>
            <a:off x="4621835" y="1812959"/>
            <a:ext cx="3982983" cy="979715"/>
          </a:xfrm>
          <a:prstGeom prst="rect">
            <a:avLst/>
          </a:prstGeom>
        </p:spPr>
        <p:txBody>
          <a:bodyPr lIns="46960" tIns="23478" rIns="46960" bIns="23478">
            <a:norm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Add your main text here… Feel free to adjust the bottom length of these boxes. You can also erase that is not needed </a:t>
            </a:r>
            <a:r>
              <a:rPr lang="en-US" noProof="0" dirty="0" err="1"/>
              <a:t>eg</a:t>
            </a:r>
            <a:r>
              <a:rPr lang="en-US" noProof="0" dirty="0"/>
              <a:t>. to insert charts.</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7" name="Szöveg helye 6"/>
          <p:cNvSpPr>
            <a:spLocks noGrp="1"/>
          </p:cNvSpPr>
          <p:nvPr>
            <p:ph type="body" sz="quarter" idx="38" hasCustomPrompt="1"/>
          </p:nvPr>
        </p:nvSpPr>
        <p:spPr>
          <a:xfrm>
            <a:off x="4622426" y="1347614"/>
            <a:ext cx="3960440" cy="509452"/>
          </a:xfrm>
          <a:prstGeom prst="rect">
            <a:avLst/>
          </a:prstGeom>
        </p:spPr>
        <p:txBody>
          <a:bodyPr lIns="46960" tIns="23478" rIns="46960" bIns="23478" anchor="ctr" anchorCtr="0"/>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28" name="Szöveg helye 10"/>
          <p:cNvSpPr>
            <a:spLocks noGrp="1"/>
          </p:cNvSpPr>
          <p:nvPr>
            <p:ph type="body" sz="quarter" idx="39" hasCustomPrompt="1"/>
          </p:nvPr>
        </p:nvSpPr>
        <p:spPr>
          <a:xfrm>
            <a:off x="466953" y="3325127"/>
            <a:ext cx="3982983" cy="979715"/>
          </a:xfrm>
          <a:prstGeom prst="rect">
            <a:avLst/>
          </a:prstGeom>
        </p:spPr>
        <p:txBody>
          <a:bodyPr lIns="46960" tIns="23478" rIns="46960" bIns="23478">
            <a:norm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Add your main text here… Feel free to adjust the bottom length of these boxes. You can also erase that is not needed </a:t>
            </a:r>
            <a:r>
              <a:rPr lang="en-US" noProof="0" dirty="0" err="1"/>
              <a:t>eg</a:t>
            </a:r>
            <a:r>
              <a:rPr lang="en-US" noProof="0" dirty="0"/>
              <a:t>. to insert charts.</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29" name="Szöveg helye 6"/>
          <p:cNvSpPr>
            <a:spLocks noGrp="1"/>
          </p:cNvSpPr>
          <p:nvPr>
            <p:ph type="body" sz="quarter" idx="40" hasCustomPrompt="1"/>
          </p:nvPr>
        </p:nvSpPr>
        <p:spPr>
          <a:xfrm>
            <a:off x="467544" y="2859782"/>
            <a:ext cx="3960440" cy="509452"/>
          </a:xfrm>
          <a:prstGeom prst="rect">
            <a:avLst/>
          </a:prstGeom>
        </p:spPr>
        <p:txBody>
          <a:bodyPr lIns="46960" tIns="23478" rIns="46960" bIns="23478" anchor="ctr" anchorCtr="0"/>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
        <p:nvSpPr>
          <p:cNvPr id="30" name="Szöveg helye 10"/>
          <p:cNvSpPr>
            <a:spLocks noGrp="1"/>
          </p:cNvSpPr>
          <p:nvPr>
            <p:ph type="body" sz="quarter" idx="41" hasCustomPrompt="1"/>
          </p:nvPr>
        </p:nvSpPr>
        <p:spPr>
          <a:xfrm>
            <a:off x="466953" y="1812959"/>
            <a:ext cx="3982983" cy="979715"/>
          </a:xfrm>
          <a:prstGeom prst="rect">
            <a:avLst/>
          </a:prstGeom>
        </p:spPr>
        <p:txBody>
          <a:bodyPr lIns="46960" tIns="23478" rIns="46960" bIns="23478">
            <a:normAutofit/>
          </a:bodyPr>
          <a:lstStyle>
            <a:lvl1pPr marL="0" marR="0" indent="0" algn="l" defTabSz="469598" rtl="0" eaLnBrk="1" fontAlgn="auto" latinLnBrk="0" hangingPunct="1">
              <a:lnSpc>
                <a:spcPct val="100000"/>
              </a:lnSpc>
              <a:spcBef>
                <a:spcPts val="0"/>
              </a:spcBef>
              <a:spcAft>
                <a:spcPts val="0"/>
              </a:spcAft>
              <a:buClrTx/>
              <a:buSzTx/>
              <a:buFontTx/>
              <a:buNone/>
              <a:tabLst/>
              <a:defRPr sz="1400" b="0" spc="50" baseline="0">
                <a:latin typeface="+mj-lt"/>
              </a:defRPr>
            </a:lvl1pPr>
          </a:lstStyle>
          <a:p>
            <a:pPr marL="0" marR="0" lvl="0" indent="0" algn="l" defTabSz="469598" rtl="0" eaLnBrk="1" fontAlgn="auto" latinLnBrk="0" hangingPunct="1">
              <a:lnSpc>
                <a:spcPct val="100000"/>
              </a:lnSpc>
              <a:spcBef>
                <a:spcPts val="0"/>
              </a:spcBef>
              <a:spcAft>
                <a:spcPts val="0"/>
              </a:spcAft>
              <a:buClrTx/>
              <a:buSzTx/>
              <a:buFontTx/>
              <a:buNone/>
              <a:tabLst/>
              <a:defRPr/>
            </a:pPr>
            <a:r>
              <a:rPr lang="en-US" noProof="0" dirty="0"/>
              <a:t>Add your main text here… Feel free to adjust the bottom length of these boxes. You can also erase that is not needed </a:t>
            </a:r>
            <a:r>
              <a:rPr lang="en-US" noProof="0" dirty="0" err="1"/>
              <a:t>eg</a:t>
            </a:r>
            <a:r>
              <a:rPr lang="en-US" noProof="0" dirty="0"/>
              <a:t>. to insert charts.</a:t>
            </a:r>
          </a:p>
          <a:p>
            <a:pPr marL="0" marR="0" lvl="0" indent="0" defTabSz="469598" eaLnBrk="1" fontAlgn="auto" latinLnBrk="0" hangingPunct="1">
              <a:lnSpc>
                <a:spcPct val="100000"/>
              </a:lnSpc>
              <a:spcBef>
                <a:spcPts val="0"/>
              </a:spcBef>
              <a:spcAft>
                <a:spcPts val="0"/>
              </a:spcAft>
              <a:buClrTx/>
              <a:buSzTx/>
              <a:buFontTx/>
              <a:buNone/>
              <a:tabLst/>
              <a:defRPr/>
            </a:pPr>
            <a:endParaRPr lang="en-US" noProof="0" dirty="0"/>
          </a:p>
        </p:txBody>
      </p:sp>
      <p:sp>
        <p:nvSpPr>
          <p:cNvPr id="31" name="Szöveg helye 6"/>
          <p:cNvSpPr>
            <a:spLocks noGrp="1"/>
          </p:cNvSpPr>
          <p:nvPr>
            <p:ph type="body" sz="quarter" idx="42" hasCustomPrompt="1"/>
          </p:nvPr>
        </p:nvSpPr>
        <p:spPr>
          <a:xfrm>
            <a:off x="467544" y="1347614"/>
            <a:ext cx="3960440" cy="509452"/>
          </a:xfrm>
          <a:prstGeom prst="rect">
            <a:avLst/>
          </a:prstGeom>
        </p:spPr>
        <p:txBody>
          <a:bodyPr lIns="46960" tIns="23478" rIns="46960" bIns="23478" anchor="ctr" anchorCtr="0"/>
          <a:lstStyle>
            <a:lvl1pPr marL="0" indent="0">
              <a:buNone/>
              <a:defRPr sz="1300" cap="all" baseline="0">
                <a:solidFill>
                  <a:srgbClr val="E30018"/>
                </a:solidFill>
                <a:latin typeface="Molgroup Light" pitchFamily="2" charset="-18"/>
              </a:defRPr>
            </a:lvl1pPr>
            <a:lvl2pPr>
              <a:defRPr cap="all" baseline="0"/>
            </a:lvl2pPr>
            <a:lvl3pPr>
              <a:defRPr cap="all" baseline="0"/>
            </a:lvl3pPr>
            <a:lvl4pPr>
              <a:defRPr cap="all" baseline="0"/>
            </a:lvl4pPr>
            <a:lvl5pPr>
              <a:defRPr cap="all" baseline="0"/>
            </a:lvl5pPr>
          </a:lstStyle>
          <a:p>
            <a:pPr lvl="0"/>
            <a:r>
              <a:rPr lang="en-US" noProof="0" dirty="0"/>
              <a:t>Subject header</a:t>
            </a:r>
          </a:p>
        </p:txBody>
      </p:sp>
    </p:spTree>
    <p:extLst>
      <p:ext uri="{BB962C8B-B14F-4D97-AF65-F5344CB8AC3E}">
        <p14:creationId xmlns:p14="http://schemas.microsoft.com/office/powerpoint/2010/main" val="12087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815FDE-E179-4D53-9B66-BEBFFAA0AACC}" type="datetimeFigureOut">
              <a:rPr lang="hu-HU" smtClean="0"/>
              <a:t>2025. 10. 02.</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648D7D-63F7-4E49-AA47-0C796FF3F4D6}" type="slidenum">
              <a:rPr lang="hu-HU" smtClean="0"/>
              <a:t>‹#›</a:t>
            </a:fld>
            <a:endParaRPr lang="hu-HU"/>
          </a:p>
        </p:txBody>
      </p:sp>
    </p:spTree>
    <p:extLst>
      <p:ext uri="{BB962C8B-B14F-4D97-AF65-F5344CB8AC3E}">
        <p14:creationId xmlns:p14="http://schemas.microsoft.com/office/powerpoint/2010/main" val="239130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 id="2147483668" r:id="rId12"/>
    <p:sldLayoutId id="2147483669" r:id="rId13"/>
    <p:sldLayoutId id="2147483670" r:id="rId14"/>
    <p:sldLayoutId id="2147483660" r:id="rId15"/>
    <p:sldLayoutId id="2147483661" r:id="rId16"/>
    <p:sldLayoutId id="2147483662" r:id="rId17"/>
    <p:sldLayoutId id="2147483663" r:id="rId18"/>
    <p:sldLayoutId id="2147483664" r:id="rId19"/>
    <p:sldLayoutId id="2147483665" r:id="rId20"/>
    <p:sldLayoutId id="2147483671" r:id="rId21"/>
    <p:sldLayoutId id="2147483666" r:id="rId22"/>
    <p:sldLayoutId id="2147483667" r:id="rId23"/>
    <p:sldLayoutId id="2147483672" r:id="rId24"/>
    <p:sldLayoutId id="214748367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3.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p:txBody>
          <a:bodyPr/>
          <a:lstStyle/>
          <a:p>
            <a:endParaRPr lang="hu-HU"/>
          </a:p>
        </p:txBody>
      </p:sp>
      <p:sp>
        <p:nvSpPr>
          <p:cNvPr id="12" name="Picture Placeholder 11"/>
          <p:cNvSpPr>
            <a:spLocks noGrp="1"/>
          </p:cNvSpPr>
          <p:nvPr>
            <p:ph type="pic" sz="quarter" idx="12"/>
          </p:nvPr>
        </p:nvSpPr>
        <p:spPr/>
        <p:txBody>
          <a:bodyPr/>
          <a:lstStyle/>
          <a:p>
            <a:endParaRPr lang="hu-HU"/>
          </a:p>
        </p:txBody>
      </p:sp>
      <p:sp>
        <p:nvSpPr>
          <p:cNvPr id="11" name="Picture Placeholder 10"/>
          <p:cNvSpPr>
            <a:spLocks noGrp="1"/>
          </p:cNvSpPr>
          <p:nvPr>
            <p:ph type="pic" sz="quarter" idx="11"/>
          </p:nvPr>
        </p:nvSpPr>
        <p:spPr/>
        <p:txBody>
          <a:bodyPr/>
          <a:lstStyle/>
          <a:p>
            <a:endParaRPr lang="hu-HU"/>
          </a:p>
        </p:txBody>
      </p:sp>
      <p:sp>
        <p:nvSpPr>
          <p:cNvPr id="7" name="Szöveg helye 6"/>
          <p:cNvSpPr>
            <a:spLocks noGrp="1"/>
          </p:cNvSpPr>
          <p:nvPr>
            <p:ph type="body" sz="quarter" idx="18"/>
          </p:nvPr>
        </p:nvSpPr>
        <p:spPr>
          <a:xfrm>
            <a:off x="472282" y="2765487"/>
            <a:ext cx="5179837" cy="454335"/>
          </a:xfrm>
        </p:spPr>
        <p:txBody>
          <a:bodyPr/>
          <a:lstStyle/>
          <a:p>
            <a:r>
              <a:rPr lang="hu-HU" u="sng" dirty="0"/>
              <a:t>Balázs Palotai </a:t>
            </a:r>
            <a:r>
              <a:rPr lang="hu-HU" baseline="30000" dirty="0" err="1"/>
              <a:t>a,b</a:t>
            </a:r>
            <a:r>
              <a:rPr lang="hu-HU" baseline="30000" dirty="0"/>
              <a:t>*</a:t>
            </a:r>
            <a:r>
              <a:rPr lang="hu-HU" dirty="0"/>
              <a:t>, </a:t>
            </a:r>
            <a:r>
              <a:rPr lang="hu-HU" b="0" dirty="0"/>
              <a:t>Gábor Kis </a:t>
            </a:r>
            <a:r>
              <a:rPr lang="hu-HU" b="0" baseline="30000" dirty="0"/>
              <a:t>a</a:t>
            </a:r>
            <a:r>
              <a:rPr lang="hu-HU" b="0" dirty="0"/>
              <a:t>, László Grad-Gyenge </a:t>
            </a:r>
            <a:r>
              <a:rPr lang="hu-HU" b="0" baseline="30000" dirty="0"/>
              <a:t>c</a:t>
            </a:r>
            <a:r>
              <a:rPr lang="hu-HU" b="0" dirty="0"/>
              <a:t>, Zoltán Máthé </a:t>
            </a:r>
            <a:r>
              <a:rPr lang="hu-HU" b="0" baseline="30000" dirty="0"/>
              <a:t>d</a:t>
            </a:r>
            <a:r>
              <a:rPr lang="hu-HU" b="0" dirty="0"/>
              <a:t>, </a:t>
            </a:r>
            <a:br>
              <a:rPr lang="hu-HU" b="0" dirty="0"/>
            </a:br>
            <a:r>
              <a:rPr lang="hu-HU" b="0" dirty="0"/>
              <a:t>Tibor Chován </a:t>
            </a:r>
            <a:r>
              <a:rPr lang="hu-HU" b="0" baseline="30000" dirty="0"/>
              <a:t>b</a:t>
            </a:r>
            <a:r>
              <a:rPr lang="hu-HU" b="0" dirty="0"/>
              <a:t>, Ágnes Bárkányi </a:t>
            </a:r>
            <a:r>
              <a:rPr lang="hu-HU" b="0" baseline="30000" dirty="0"/>
              <a:t>b</a:t>
            </a:r>
          </a:p>
          <a:p>
            <a:endParaRPr lang="hu-HU" dirty="0"/>
          </a:p>
        </p:txBody>
      </p:sp>
      <p:sp>
        <p:nvSpPr>
          <p:cNvPr id="8" name="Szöveg helye 7"/>
          <p:cNvSpPr>
            <a:spLocks noGrp="1"/>
          </p:cNvSpPr>
          <p:nvPr>
            <p:ph type="body" sz="quarter" idx="13"/>
          </p:nvPr>
        </p:nvSpPr>
        <p:spPr>
          <a:xfrm>
            <a:off x="467550" y="843557"/>
            <a:ext cx="4896538" cy="1534455"/>
          </a:xfrm>
        </p:spPr>
        <p:txBody>
          <a:bodyPr>
            <a:normAutofit/>
          </a:bodyPr>
          <a:lstStyle/>
          <a:p>
            <a:r>
              <a:rPr lang="en-US" sz="2000" dirty="0"/>
              <a:t>Toward Transparent Decision Support: Building Fully Integrated Digital Twin for Refinery Operations</a:t>
            </a:r>
          </a:p>
        </p:txBody>
      </p:sp>
      <p:sp>
        <p:nvSpPr>
          <p:cNvPr id="3" name="Text Placeholder 2">
            <a:extLst>
              <a:ext uri="{FF2B5EF4-FFF2-40B4-BE49-F238E27FC236}">
                <a16:creationId xmlns:a16="http://schemas.microsoft.com/office/drawing/2014/main" id="{538DF1ED-1E28-6BD6-2519-2CB316084095}"/>
              </a:ext>
            </a:extLst>
          </p:cNvPr>
          <p:cNvSpPr>
            <a:spLocks noGrp="1"/>
          </p:cNvSpPr>
          <p:nvPr>
            <p:ph type="body" sz="quarter" idx="20"/>
          </p:nvPr>
        </p:nvSpPr>
        <p:spPr>
          <a:xfrm>
            <a:off x="431541" y="4299943"/>
            <a:ext cx="3865418" cy="274320"/>
          </a:xfrm>
        </p:spPr>
        <p:txBody>
          <a:bodyPr/>
          <a:lstStyle/>
          <a:p>
            <a:r>
              <a:rPr lang="hu-HU" b="1" dirty="0"/>
              <a:t>16–17 </a:t>
            </a:r>
            <a:r>
              <a:rPr lang="hu-HU" b="1" dirty="0" err="1"/>
              <a:t>October</a:t>
            </a:r>
            <a:r>
              <a:rPr lang="hu-HU" b="1" dirty="0"/>
              <a:t> 2025 - Manchester UK – </a:t>
            </a:r>
            <a:r>
              <a:rPr lang="hu-HU" b="1" dirty="0" err="1"/>
              <a:t>Advances</a:t>
            </a:r>
            <a:r>
              <a:rPr lang="hu-HU" b="1" dirty="0"/>
              <a:t> 2025</a:t>
            </a:r>
          </a:p>
        </p:txBody>
      </p:sp>
      <p:sp>
        <p:nvSpPr>
          <p:cNvPr id="15" name="TextBox 14">
            <a:extLst>
              <a:ext uri="{FF2B5EF4-FFF2-40B4-BE49-F238E27FC236}">
                <a16:creationId xmlns:a16="http://schemas.microsoft.com/office/drawing/2014/main" id="{390FC9C4-6FE8-B7B7-3D3B-33B313C321A4}"/>
              </a:ext>
            </a:extLst>
          </p:cNvPr>
          <p:cNvSpPr txBox="1"/>
          <p:nvPr/>
        </p:nvSpPr>
        <p:spPr>
          <a:xfrm>
            <a:off x="431541" y="3219822"/>
            <a:ext cx="6264696" cy="941796"/>
          </a:xfrm>
          <a:prstGeom prst="rect">
            <a:avLst/>
          </a:prstGeom>
          <a:noFill/>
        </p:spPr>
        <p:txBody>
          <a:bodyPr wrap="square">
            <a:spAutoFit/>
          </a:bodyPr>
          <a:lstStyle/>
          <a:p>
            <a:pPr>
              <a:spcBef>
                <a:spcPct val="20000"/>
              </a:spcBef>
            </a:pPr>
            <a:r>
              <a:rPr lang="en-US" sz="1200" dirty="0">
                <a:solidFill>
                  <a:srgbClr val="6E6E6E"/>
                </a:solidFill>
              </a:rPr>
              <a:t>a</a:t>
            </a:r>
            <a:r>
              <a:rPr lang="hu-HU" sz="1200" dirty="0">
                <a:solidFill>
                  <a:srgbClr val="6E6E6E"/>
                </a:solidFill>
              </a:rPr>
              <a:t> -</a:t>
            </a:r>
            <a:r>
              <a:rPr lang="en-US" sz="1200" dirty="0">
                <a:solidFill>
                  <a:srgbClr val="6E6E6E"/>
                </a:solidFill>
              </a:rPr>
              <a:t> Group Downstream Production and Technology, MOL Group Plc, Hungary</a:t>
            </a:r>
          </a:p>
          <a:p>
            <a:pPr>
              <a:spcBef>
                <a:spcPct val="20000"/>
              </a:spcBef>
            </a:pPr>
            <a:r>
              <a:rPr lang="hu-HU" sz="1200" dirty="0">
                <a:solidFill>
                  <a:srgbClr val="6E6E6E"/>
                </a:solidFill>
              </a:rPr>
              <a:t>b -</a:t>
            </a:r>
            <a:r>
              <a:rPr lang="en-US" sz="1200" dirty="0">
                <a:solidFill>
                  <a:srgbClr val="6E6E6E"/>
                </a:solidFill>
              </a:rPr>
              <a:t> Department of Process Engineering, University of Pannonia, Hungary</a:t>
            </a:r>
          </a:p>
          <a:p>
            <a:pPr>
              <a:spcBef>
                <a:spcPct val="20000"/>
              </a:spcBef>
            </a:pPr>
            <a:r>
              <a:rPr lang="hu-HU" sz="1200" dirty="0">
                <a:solidFill>
                  <a:srgbClr val="6E6E6E"/>
                </a:solidFill>
              </a:rPr>
              <a:t>c -</a:t>
            </a:r>
            <a:r>
              <a:rPr lang="en-US" sz="1200" dirty="0">
                <a:solidFill>
                  <a:srgbClr val="6E6E6E"/>
                </a:solidFill>
              </a:rPr>
              <a:t> Creo Group, Hungary</a:t>
            </a:r>
          </a:p>
          <a:p>
            <a:pPr>
              <a:spcBef>
                <a:spcPct val="20000"/>
              </a:spcBef>
            </a:pPr>
            <a:r>
              <a:rPr lang="hu-HU" sz="1200" dirty="0">
                <a:solidFill>
                  <a:srgbClr val="6E6E6E"/>
                </a:solidFill>
              </a:rPr>
              <a:t>d -</a:t>
            </a:r>
            <a:r>
              <a:rPr lang="en-US" sz="1200" dirty="0">
                <a:solidFill>
                  <a:srgbClr val="6E6E6E"/>
                </a:solidFill>
              </a:rPr>
              <a:t> Emerson, Hungary</a:t>
            </a:r>
          </a:p>
        </p:txBody>
      </p:sp>
      <p:pic>
        <p:nvPicPr>
          <p:cNvPr id="2" name="Picture 6" descr="Pótfelvételi | Pannon Egyetem | Pannon Egyetem felvételi">
            <a:extLst>
              <a:ext uri="{FF2B5EF4-FFF2-40B4-BE49-F238E27FC236}">
                <a16:creationId xmlns:a16="http://schemas.microsoft.com/office/drawing/2014/main" id="{473C393C-1592-A111-4B4C-A42B081DC1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818" y="4512214"/>
            <a:ext cx="1153001" cy="31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1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9BF64DA-3D48-22DB-AF88-908C54615514}"/>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8" name="think-cell data - do not delete" hidden="1">
                        <a:extLst>
                          <a:ext uri="{FF2B5EF4-FFF2-40B4-BE49-F238E27FC236}">
                            <a16:creationId xmlns:a16="http://schemas.microsoft.com/office/drawing/2014/main" id="{A9BF64DA-3D48-22DB-AF88-908C5461551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2F78386-BDB6-D039-4945-96207907326B}"/>
              </a:ext>
            </a:extLst>
          </p:cNvPr>
          <p:cNvSpPr>
            <a:spLocks noGrp="1"/>
          </p:cNvSpPr>
          <p:nvPr>
            <p:ph type="body" sz="quarter" idx="25"/>
          </p:nvPr>
        </p:nvSpPr>
        <p:spPr>
          <a:xfrm>
            <a:off x="183386" y="440431"/>
            <a:ext cx="8268289" cy="441315"/>
          </a:xfrm>
        </p:spPr>
        <p:txBody>
          <a:bodyPr>
            <a:normAutofit/>
          </a:bodyPr>
          <a:lstStyle/>
          <a:p>
            <a:r>
              <a:rPr lang="hu-HU" sz="2200" dirty="0" err="1"/>
              <a:t>Model</a:t>
            </a:r>
            <a:r>
              <a:rPr lang="hu-HU" sz="2200" dirty="0"/>
              <a:t> </a:t>
            </a:r>
            <a:r>
              <a:rPr lang="hu-HU" sz="2200" dirty="0" err="1"/>
              <a:t>Integration</a:t>
            </a:r>
            <a:r>
              <a:rPr lang="hu-HU" sz="2200" dirty="0"/>
              <a:t> &amp; </a:t>
            </a:r>
            <a:r>
              <a:rPr lang="hu-HU" sz="2200" dirty="0" err="1"/>
              <a:t>Validation</a:t>
            </a:r>
            <a:endParaRPr lang="hu-HU" sz="2200" dirty="0"/>
          </a:p>
          <a:p>
            <a:endParaRPr lang="hu-HU" sz="2200" dirty="0"/>
          </a:p>
        </p:txBody>
      </p:sp>
      <p:sp>
        <p:nvSpPr>
          <p:cNvPr id="4" name="Dia számának helye 3">
            <a:extLst>
              <a:ext uri="{FF2B5EF4-FFF2-40B4-BE49-F238E27FC236}">
                <a16:creationId xmlns:a16="http://schemas.microsoft.com/office/drawing/2014/main" id="{DD08F7E3-3EB8-7717-6158-51D637809157}"/>
              </a:ext>
            </a:extLst>
          </p:cNvPr>
          <p:cNvSpPr>
            <a:spLocks noGrp="1"/>
          </p:cNvSpPr>
          <p:nvPr>
            <p:ph type="sldNum" sz="quarter" idx="4294967295"/>
          </p:nvPr>
        </p:nvSpPr>
        <p:spPr>
          <a:xfrm>
            <a:off x="7010400" y="4767263"/>
            <a:ext cx="2133600" cy="274637"/>
          </a:xfrm>
        </p:spPr>
        <p:txBody>
          <a:bodyPr/>
          <a:lstStyle/>
          <a:p>
            <a:fld id="{03C4967E-1E65-4354-8809-2C921ACD1143}" type="slidenum">
              <a:rPr lang="en-US" noProof="0" smtClean="0"/>
              <a:pPr/>
              <a:t>10</a:t>
            </a:fld>
            <a:endParaRPr lang="en-US" noProof="0" dirty="0"/>
          </a:p>
        </p:txBody>
      </p:sp>
      <p:sp>
        <p:nvSpPr>
          <p:cNvPr id="9" name="TextBox 8">
            <a:extLst>
              <a:ext uri="{FF2B5EF4-FFF2-40B4-BE49-F238E27FC236}">
                <a16:creationId xmlns:a16="http://schemas.microsoft.com/office/drawing/2014/main" id="{B14B43CE-FE8D-50C7-CB61-5C02F228CF0B}"/>
              </a:ext>
            </a:extLst>
          </p:cNvPr>
          <p:cNvSpPr txBox="1"/>
          <p:nvPr/>
        </p:nvSpPr>
        <p:spPr>
          <a:xfrm>
            <a:off x="183386" y="881746"/>
            <a:ext cx="5131024" cy="2677656"/>
          </a:xfrm>
          <a:prstGeom prst="rect">
            <a:avLst/>
          </a:prstGeom>
          <a:noFill/>
        </p:spPr>
        <p:txBody>
          <a:bodyPr wrap="square" rtlCol="0">
            <a:spAutoFit/>
          </a:bodyPr>
          <a:lstStyle/>
          <a:p>
            <a:pPr algn="just"/>
            <a:r>
              <a:rPr lang="en-US" sz="1400" dirty="0">
                <a:solidFill>
                  <a:srgbClr val="3A3A3A"/>
                </a:solidFill>
              </a:rPr>
              <a:t>Maintaining flowsheet model performance is critical as </a:t>
            </a:r>
            <a:r>
              <a:rPr lang="en-US" sz="1400" b="1" dirty="0">
                <a:solidFill>
                  <a:srgbClr val="3A3A3A"/>
                </a:solidFill>
              </a:rPr>
              <a:t>real-world degradation occurs</a:t>
            </a:r>
            <a:r>
              <a:rPr lang="en-US" sz="1400" dirty="0">
                <a:solidFill>
                  <a:srgbClr val="3A3A3A"/>
                </a:solidFill>
              </a:rPr>
              <a:t>. Online connectivity demands continuous monitoring and timely intervention when drift is detected.</a:t>
            </a:r>
            <a:endParaRPr lang="hu-HU" sz="1400" dirty="0">
              <a:solidFill>
                <a:srgbClr val="3A3A3A"/>
              </a:solidFill>
            </a:endParaRPr>
          </a:p>
          <a:p>
            <a:pPr algn="just"/>
            <a:endParaRPr lang="hu-HU" sz="1400" dirty="0">
              <a:solidFill>
                <a:srgbClr val="3A3A3A"/>
              </a:solidFill>
              <a:latin typeface="Söhne"/>
            </a:endParaRPr>
          </a:p>
          <a:p>
            <a:pPr marL="214313" indent="-214313" algn="just">
              <a:buFont typeface="Arial" panose="020B0604020202020204" pitchFamily="34" charset="0"/>
              <a:buChar char="•"/>
            </a:pPr>
            <a:r>
              <a:rPr lang="en-US" sz="1400" b="1" dirty="0">
                <a:solidFill>
                  <a:srgbClr val="3A3A3A"/>
                </a:solidFill>
              </a:rPr>
              <a:t>Clear ownership </a:t>
            </a:r>
            <a:r>
              <a:rPr lang="en-US" sz="1400" dirty="0">
                <a:solidFill>
                  <a:srgbClr val="3A3A3A"/>
                </a:solidFill>
              </a:rPr>
              <a:t>– model changes are handled by subject-matter experts.</a:t>
            </a:r>
          </a:p>
          <a:p>
            <a:pPr marL="214313" indent="-214313" algn="just">
              <a:buFont typeface="Arial" panose="020B0604020202020204" pitchFamily="34" charset="0"/>
              <a:buChar char="•"/>
            </a:pPr>
            <a:r>
              <a:rPr lang="en-US" sz="1400" b="1" dirty="0">
                <a:solidFill>
                  <a:srgbClr val="3A3A3A"/>
                </a:solidFill>
              </a:rPr>
              <a:t>Performance monitoring </a:t>
            </a:r>
            <a:r>
              <a:rPr lang="en-US" sz="1400" dirty="0">
                <a:solidFill>
                  <a:srgbClr val="3A3A3A"/>
                </a:solidFill>
              </a:rPr>
              <a:t>– detect concept drift and degradation</a:t>
            </a:r>
          </a:p>
          <a:p>
            <a:pPr marL="214313" indent="-214313" algn="just">
              <a:buFont typeface="Arial" panose="020B0604020202020204" pitchFamily="34" charset="0"/>
              <a:buChar char="•"/>
            </a:pPr>
            <a:r>
              <a:rPr lang="en-US" sz="1400" b="1" dirty="0">
                <a:solidFill>
                  <a:srgbClr val="3A3A3A"/>
                </a:solidFill>
              </a:rPr>
              <a:t>Online calibration </a:t>
            </a:r>
            <a:r>
              <a:rPr lang="en-US" sz="1400" dirty="0">
                <a:solidFill>
                  <a:srgbClr val="3A3A3A"/>
                </a:solidFill>
              </a:rPr>
              <a:t>– use automated/semi-automated tuning to maintain accuracy.</a:t>
            </a:r>
          </a:p>
          <a:p>
            <a:pPr marL="214313" indent="-214313" algn="just">
              <a:buFont typeface="Arial" panose="020B0604020202020204" pitchFamily="34" charset="0"/>
              <a:buChar char="•"/>
            </a:pPr>
            <a:r>
              <a:rPr lang="en-US" sz="1400" b="1" dirty="0">
                <a:solidFill>
                  <a:srgbClr val="3A3A3A"/>
                </a:solidFill>
              </a:rPr>
              <a:t>Transparent validation </a:t>
            </a:r>
            <a:r>
              <a:rPr lang="en-US" sz="1400" dirty="0">
                <a:solidFill>
                  <a:srgbClr val="3A3A3A"/>
                </a:solidFill>
              </a:rPr>
              <a:t>– track and explain model performance before and during application.</a:t>
            </a:r>
          </a:p>
          <a:p>
            <a:pPr algn="just"/>
            <a:endParaRPr lang="en-US" sz="1400" dirty="0"/>
          </a:p>
        </p:txBody>
      </p:sp>
      <p:pic>
        <p:nvPicPr>
          <p:cNvPr id="2050" name="Picture 2" descr="Inferring Concept Drift Without Labeled Data">
            <a:extLst>
              <a:ext uri="{FF2B5EF4-FFF2-40B4-BE49-F238E27FC236}">
                <a16:creationId xmlns:a16="http://schemas.microsoft.com/office/drawing/2014/main" id="{C28242B3-D51E-0107-4E6C-5D6AB90E87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83" b="11879"/>
          <a:stretch/>
        </p:blipFill>
        <p:spPr bwMode="auto">
          <a:xfrm>
            <a:off x="5076056" y="535069"/>
            <a:ext cx="4021931" cy="1964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3DE2C3-402A-3BF5-8661-BE784ED0F464}"/>
              </a:ext>
            </a:extLst>
          </p:cNvPr>
          <p:cNvPicPr>
            <a:picLocks noChangeAspect="1"/>
          </p:cNvPicPr>
          <p:nvPr/>
        </p:nvPicPr>
        <p:blipFill>
          <a:blip r:embed="rId7"/>
          <a:stretch>
            <a:fillRect/>
          </a:stretch>
        </p:blipFill>
        <p:spPr>
          <a:xfrm>
            <a:off x="5497794" y="2473908"/>
            <a:ext cx="3462821" cy="2229161"/>
          </a:xfrm>
          <a:prstGeom prst="rect">
            <a:avLst/>
          </a:prstGeom>
        </p:spPr>
      </p:pic>
      <p:sp>
        <p:nvSpPr>
          <p:cNvPr id="11" name="TextBox 10">
            <a:extLst>
              <a:ext uri="{FF2B5EF4-FFF2-40B4-BE49-F238E27FC236}">
                <a16:creationId xmlns:a16="http://schemas.microsoft.com/office/drawing/2014/main" id="{1CD61E34-0543-8FB0-93E9-BF0E8038B77B}"/>
              </a:ext>
            </a:extLst>
          </p:cNvPr>
          <p:cNvSpPr txBox="1"/>
          <p:nvPr/>
        </p:nvSpPr>
        <p:spPr>
          <a:xfrm>
            <a:off x="50896" y="3800517"/>
            <a:ext cx="5309526" cy="1277273"/>
          </a:xfrm>
          <a:prstGeom prst="rect">
            <a:avLst/>
          </a:prstGeom>
          <a:noFill/>
        </p:spPr>
        <p:txBody>
          <a:bodyPr wrap="square">
            <a:spAutoFit/>
          </a:bodyPr>
          <a:lstStyle/>
          <a:p>
            <a:pPr algn="just"/>
            <a:r>
              <a:rPr lang="hu-HU" sz="1100" i="1" dirty="0" err="1">
                <a:solidFill>
                  <a:srgbClr val="3A3A3A"/>
                </a:solidFill>
              </a:rPr>
              <a:t>Model</a:t>
            </a:r>
            <a:r>
              <a:rPr lang="hu-HU" sz="1100" i="1" dirty="0">
                <a:solidFill>
                  <a:srgbClr val="3A3A3A"/>
                </a:solidFill>
              </a:rPr>
              <a:t> </a:t>
            </a:r>
            <a:r>
              <a:rPr lang="hu-HU" sz="1100" i="1" dirty="0" err="1">
                <a:solidFill>
                  <a:srgbClr val="3A3A3A"/>
                </a:solidFill>
              </a:rPr>
              <a:t>calibration</a:t>
            </a:r>
            <a:r>
              <a:rPr lang="hu-HU" sz="1100" i="1" dirty="0">
                <a:solidFill>
                  <a:srgbClr val="3A3A3A"/>
                </a:solidFill>
              </a:rPr>
              <a:t>:</a:t>
            </a:r>
          </a:p>
          <a:p>
            <a:pPr marL="285750" indent="-285750" algn="just">
              <a:buFont typeface="Arial" panose="020B0604020202020204" pitchFamily="34" charset="0"/>
              <a:buChar char="•"/>
            </a:pPr>
            <a:r>
              <a:rPr lang="en-US" sz="1100" i="1" dirty="0">
                <a:solidFill>
                  <a:srgbClr val="3A3A3A"/>
                </a:solidFill>
              </a:rPr>
              <a:t>Balázs Palotai, Gábor Kis, János Abonyi, Ágnes Bárkányi, Surrogate-based flowsheet model maintenance for Digital Twins. Digital Chemical Engineering, 15, 100228. Elsevier, 2025</a:t>
            </a:r>
            <a:endParaRPr lang="hu-HU" sz="1100" i="1" dirty="0">
              <a:solidFill>
                <a:srgbClr val="3A3A3A"/>
              </a:solidFill>
            </a:endParaRPr>
          </a:p>
          <a:p>
            <a:pPr marL="285750" indent="-285750" algn="just">
              <a:buFont typeface="Arial" panose="020B0604020202020204" pitchFamily="34" charset="0"/>
              <a:buChar char="•"/>
            </a:pPr>
            <a:r>
              <a:rPr lang="en-US" sz="1100" i="1" dirty="0"/>
              <a:t>Balázs Palotai, Gábor Kis, </a:t>
            </a:r>
            <a:r>
              <a:rPr lang="hu-HU" sz="1100" i="1" dirty="0"/>
              <a:t>Tibor Chován</a:t>
            </a:r>
            <a:r>
              <a:rPr lang="en-US" sz="1100" i="1" dirty="0"/>
              <a:t>,</a:t>
            </a:r>
            <a:r>
              <a:rPr lang="hu-HU" sz="1100" i="1" dirty="0"/>
              <a:t> </a:t>
            </a:r>
            <a:r>
              <a:rPr lang="en-US" sz="1100" i="1" dirty="0"/>
              <a:t>Ágnes Bárkányi</a:t>
            </a:r>
            <a:r>
              <a:rPr lang="hu-HU" sz="1100" i="1" dirty="0"/>
              <a:t>,</a:t>
            </a:r>
            <a:r>
              <a:rPr lang="en-US" sz="1100" i="1" dirty="0"/>
              <a:t> Online learning supported surrogate-based flowsheet model maintenance. Digital Chemical Engineering</a:t>
            </a:r>
            <a:r>
              <a:rPr lang="hu-HU" sz="1100" i="1" dirty="0"/>
              <a:t> – </a:t>
            </a:r>
            <a:r>
              <a:rPr lang="hu-HU" sz="1100" b="1" i="1" dirty="0" err="1"/>
              <a:t>Under</a:t>
            </a:r>
            <a:r>
              <a:rPr lang="hu-HU" sz="1100" b="1" i="1" dirty="0"/>
              <a:t> </a:t>
            </a:r>
            <a:r>
              <a:rPr lang="hu-HU" sz="1100" b="1" i="1" dirty="0" err="1"/>
              <a:t>review</a:t>
            </a:r>
            <a:endParaRPr lang="en-US" sz="1100" b="1" i="1" dirty="0">
              <a:solidFill>
                <a:srgbClr val="3A3A3A"/>
              </a:solidFill>
            </a:endParaRPr>
          </a:p>
        </p:txBody>
      </p:sp>
    </p:spTree>
    <p:extLst>
      <p:ext uri="{BB962C8B-B14F-4D97-AF65-F5344CB8AC3E}">
        <p14:creationId xmlns:p14="http://schemas.microsoft.com/office/powerpoint/2010/main" val="37192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6BBC-2638-F288-6D9F-AFC5DC00CF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E3C22D-A149-BACC-7C6E-F48730ED8D12}"/>
              </a:ext>
            </a:extLst>
          </p:cNvPr>
          <p:cNvSpPr>
            <a:spLocks noGrp="1"/>
          </p:cNvSpPr>
          <p:nvPr>
            <p:ph type="body" sz="quarter" idx="25"/>
          </p:nvPr>
        </p:nvSpPr>
        <p:spPr/>
        <p:txBody>
          <a:bodyPr>
            <a:normAutofit/>
          </a:bodyPr>
          <a:lstStyle/>
          <a:p>
            <a:r>
              <a:rPr lang="hu-HU" sz="2200" dirty="0"/>
              <a:t> </a:t>
            </a:r>
            <a:r>
              <a:rPr lang="hu-HU" sz="2200" dirty="0" err="1"/>
              <a:t>Application</a:t>
            </a:r>
            <a:r>
              <a:rPr lang="hu-HU" sz="2200" dirty="0"/>
              <a:t> &amp; </a:t>
            </a:r>
            <a:r>
              <a:rPr lang="hu-HU" sz="2200" dirty="0" err="1"/>
              <a:t>Playground</a:t>
            </a:r>
            <a:endParaRPr lang="hu-HU" sz="2200" dirty="0"/>
          </a:p>
        </p:txBody>
      </p:sp>
      <p:pic>
        <p:nvPicPr>
          <p:cNvPr id="3" name="Picture 2">
            <a:extLst>
              <a:ext uri="{FF2B5EF4-FFF2-40B4-BE49-F238E27FC236}">
                <a16:creationId xmlns:a16="http://schemas.microsoft.com/office/drawing/2014/main" id="{0AC41452-D651-F417-8732-D0D4F39A153B}"/>
              </a:ext>
            </a:extLst>
          </p:cNvPr>
          <p:cNvPicPr>
            <a:picLocks noChangeAspect="1"/>
          </p:cNvPicPr>
          <p:nvPr/>
        </p:nvPicPr>
        <p:blipFill>
          <a:blip r:embed="rId3"/>
          <a:srcRect r="3320"/>
          <a:stretch>
            <a:fillRect/>
          </a:stretch>
        </p:blipFill>
        <p:spPr>
          <a:xfrm>
            <a:off x="521475" y="871693"/>
            <a:ext cx="8177934" cy="3710932"/>
          </a:xfrm>
          <a:prstGeom prst="rect">
            <a:avLst/>
          </a:prstGeom>
        </p:spPr>
      </p:pic>
    </p:spTree>
    <p:extLst>
      <p:ext uri="{BB962C8B-B14F-4D97-AF65-F5344CB8AC3E}">
        <p14:creationId xmlns:p14="http://schemas.microsoft.com/office/powerpoint/2010/main" val="4408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DC50A-4BA0-81FC-0BC6-BCB4431851D3}"/>
            </a:ext>
          </a:extLst>
        </p:cNvPr>
        <p:cNvGrpSpPr/>
        <p:nvPr/>
      </p:nvGrpSpPr>
      <p:grpSpPr>
        <a:xfrm>
          <a:off x="0" y="0"/>
          <a:ext cx="0" cy="0"/>
          <a:chOff x="0" y="0"/>
          <a:chExt cx="0" cy="0"/>
        </a:xfrm>
      </p:grpSpPr>
      <p:sp>
        <p:nvSpPr>
          <p:cNvPr id="44" name="Text Placeholder 43">
            <a:extLst>
              <a:ext uri="{FF2B5EF4-FFF2-40B4-BE49-F238E27FC236}">
                <a16:creationId xmlns:a16="http://schemas.microsoft.com/office/drawing/2014/main" id="{E16A2779-0B5C-9586-775A-BECFE6B67B73}"/>
              </a:ext>
            </a:extLst>
          </p:cNvPr>
          <p:cNvSpPr>
            <a:spLocks noGrp="1"/>
          </p:cNvSpPr>
          <p:nvPr>
            <p:ph type="body" sz="quarter" idx="25"/>
          </p:nvPr>
        </p:nvSpPr>
        <p:spPr/>
        <p:txBody>
          <a:bodyPr>
            <a:normAutofit fontScale="92500"/>
          </a:bodyPr>
          <a:lstStyle/>
          <a:p>
            <a:r>
              <a:rPr lang="en-US" dirty="0"/>
              <a:t>Importance of Dynamic Validation in Digital Twin</a:t>
            </a:r>
            <a:endParaRPr lang="hu-HU" dirty="0"/>
          </a:p>
        </p:txBody>
      </p:sp>
      <p:grpSp>
        <p:nvGrpSpPr>
          <p:cNvPr id="4" name="Group 3">
            <a:extLst>
              <a:ext uri="{FF2B5EF4-FFF2-40B4-BE49-F238E27FC236}">
                <a16:creationId xmlns:a16="http://schemas.microsoft.com/office/drawing/2014/main" id="{13C3CC6D-23D8-AD88-27F8-02A8E8F8BCC2}"/>
              </a:ext>
            </a:extLst>
          </p:cNvPr>
          <p:cNvGrpSpPr/>
          <p:nvPr/>
        </p:nvGrpSpPr>
        <p:grpSpPr>
          <a:xfrm>
            <a:off x="4791857" y="1220395"/>
            <a:ext cx="1285987" cy="1493199"/>
            <a:chOff x="87553" y="1276704"/>
            <a:chExt cx="2057579" cy="2389118"/>
          </a:xfrm>
        </p:grpSpPr>
        <p:sp>
          <p:nvSpPr>
            <p:cNvPr id="5" name="Rectangle 4">
              <a:extLst>
                <a:ext uri="{FF2B5EF4-FFF2-40B4-BE49-F238E27FC236}">
                  <a16:creationId xmlns:a16="http://schemas.microsoft.com/office/drawing/2014/main" id="{DA67B74B-8522-8F45-8E2C-14FD1E272E51}"/>
                </a:ext>
              </a:extLst>
            </p:cNvPr>
            <p:cNvSpPr/>
            <p:nvPr/>
          </p:nvSpPr>
          <p:spPr>
            <a:xfrm>
              <a:off x="87553" y="1625365"/>
              <a:ext cx="2057579" cy="2040457"/>
            </a:xfrm>
            <a:prstGeom prst="rect">
              <a:avLst/>
            </a:prstGeom>
            <a:ln w="127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25" dirty="0"/>
            </a:p>
          </p:txBody>
        </p:sp>
        <p:pic>
          <p:nvPicPr>
            <p:cNvPr id="6" name="Picture 5" descr="Machine learning 01&quot; Icon - Download for free – Iconduck">
              <a:extLst>
                <a:ext uri="{FF2B5EF4-FFF2-40B4-BE49-F238E27FC236}">
                  <a16:creationId xmlns:a16="http://schemas.microsoft.com/office/drawing/2014/main" id="{38EA5462-CF43-A687-952E-26B32AA58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269" y="1276704"/>
              <a:ext cx="353154" cy="319356"/>
            </a:xfrm>
            <a:prstGeom prst="rect">
              <a:avLst/>
            </a:prstGeom>
            <a:ln w="190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D0F78B-090A-1471-BB81-8BC40D3F891D}"/>
                </a:ext>
              </a:extLst>
            </p:cNvPr>
            <p:cNvSpPr txBox="1"/>
            <p:nvPr/>
          </p:nvSpPr>
          <p:spPr>
            <a:xfrm>
              <a:off x="87555" y="1625118"/>
              <a:ext cx="2057577" cy="640176"/>
            </a:xfrm>
            <a:prstGeom prst="rect">
              <a:avLst/>
            </a:prstGeom>
            <a:noFill/>
          </p:spPr>
          <p:txBody>
            <a:bodyPr wrap="square" rtlCol="0">
              <a:spAutoFit/>
            </a:bodyPr>
            <a:lstStyle/>
            <a:p>
              <a:pPr algn="ctr"/>
              <a:r>
                <a:rPr lang="en-US" sz="1000" b="1" dirty="0">
                  <a:solidFill>
                    <a:srgbClr val="323457"/>
                  </a:solidFill>
                </a:rPr>
                <a:t>Models in </a:t>
              </a:r>
              <a:r>
                <a:rPr lang="hu-HU" sz="1000" b="1" dirty="0" err="1">
                  <a:solidFill>
                    <a:srgbClr val="323457"/>
                  </a:solidFill>
                </a:rPr>
                <a:t>External</a:t>
              </a:r>
              <a:r>
                <a:rPr lang="en-US" sz="1000" b="1" dirty="0">
                  <a:solidFill>
                    <a:srgbClr val="323457"/>
                  </a:solidFill>
                </a:rPr>
                <a:t> environment</a:t>
              </a:r>
            </a:p>
          </p:txBody>
        </p:sp>
        <p:sp>
          <p:nvSpPr>
            <p:cNvPr id="8" name="Rectangle: Rounded Corners 7">
              <a:extLst>
                <a:ext uri="{FF2B5EF4-FFF2-40B4-BE49-F238E27FC236}">
                  <a16:creationId xmlns:a16="http://schemas.microsoft.com/office/drawing/2014/main" id="{C0FCC05B-3B94-F90D-4517-CE983F476446}"/>
                </a:ext>
              </a:extLst>
            </p:cNvPr>
            <p:cNvSpPr/>
            <p:nvPr/>
          </p:nvSpPr>
          <p:spPr>
            <a:xfrm>
              <a:off x="468735" y="2254834"/>
              <a:ext cx="1247477" cy="352822"/>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solidFill>
                    <a:schemeClr val="bg1"/>
                  </a:solidFill>
                </a:rPr>
                <a:t>SHU</a:t>
              </a:r>
            </a:p>
          </p:txBody>
        </p:sp>
        <p:sp>
          <p:nvSpPr>
            <p:cNvPr id="9" name="Rectangle: Rounded Corners 8">
              <a:extLst>
                <a:ext uri="{FF2B5EF4-FFF2-40B4-BE49-F238E27FC236}">
                  <a16:creationId xmlns:a16="http://schemas.microsoft.com/office/drawing/2014/main" id="{4CEE6543-0480-F671-EDAF-BCA90DFD118A}"/>
                </a:ext>
              </a:extLst>
            </p:cNvPr>
            <p:cNvSpPr/>
            <p:nvPr/>
          </p:nvSpPr>
          <p:spPr>
            <a:xfrm>
              <a:off x="466733" y="2728226"/>
              <a:ext cx="1247477" cy="352822"/>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err="1">
                  <a:solidFill>
                    <a:schemeClr val="bg1"/>
                  </a:solidFill>
                </a:rPr>
                <a:t>CDDeIB</a:t>
              </a:r>
              <a:endParaRPr lang="en-US" sz="1000" dirty="0">
                <a:solidFill>
                  <a:schemeClr val="bg1"/>
                </a:solidFill>
              </a:endParaRPr>
            </a:p>
          </p:txBody>
        </p:sp>
        <p:sp>
          <p:nvSpPr>
            <p:cNvPr id="10" name="Rectangle: Rounded Corners 9">
              <a:extLst>
                <a:ext uri="{FF2B5EF4-FFF2-40B4-BE49-F238E27FC236}">
                  <a16:creationId xmlns:a16="http://schemas.microsoft.com/office/drawing/2014/main" id="{3073C041-5CBF-6830-30B3-4456C45D38AB}"/>
                </a:ext>
              </a:extLst>
            </p:cNvPr>
            <p:cNvSpPr/>
            <p:nvPr/>
          </p:nvSpPr>
          <p:spPr>
            <a:xfrm>
              <a:off x="473108" y="3149395"/>
              <a:ext cx="1247477" cy="352822"/>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solidFill>
                    <a:schemeClr val="bg1"/>
                  </a:solidFill>
                </a:rPr>
                <a:t>OCT</a:t>
              </a:r>
            </a:p>
          </p:txBody>
        </p:sp>
      </p:grpSp>
      <p:sp>
        <p:nvSpPr>
          <p:cNvPr id="11" name="Rectangle 10">
            <a:extLst>
              <a:ext uri="{FF2B5EF4-FFF2-40B4-BE49-F238E27FC236}">
                <a16:creationId xmlns:a16="http://schemas.microsoft.com/office/drawing/2014/main" id="{D1B5ADC4-7185-3486-95BE-FAAE4140953B}"/>
              </a:ext>
            </a:extLst>
          </p:cNvPr>
          <p:cNvSpPr/>
          <p:nvPr/>
        </p:nvSpPr>
        <p:spPr>
          <a:xfrm>
            <a:off x="1684018" y="1881720"/>
            <a:ext cx="1625299" cy="1380060"/>
          </a:xfrm>
          <a:prstGeom prst="rect">
            <a:avLst/>
          </a:prstGeom>
          <a:ln w="127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25"/>
          </a:p>
        </p:txBody>
      </p:sp>
      <p:sp>
        <p:nvSpPr>
          <p:cNvPr id="12" name="TextBox 11">
            <a:extLst>
              <a:ext uri="{FF2B5EF4-FFF2-40B4-BE49-F238E27FC236}">
                <a16:creationId xmlns:a16="http://schemas.microsoft.com/office/drawing/2014/main" id="{8AF3386B-D4C6-71F5-D1DA-E479C7F201E4}"/>
              </a:ext>
            </a:extLst>
          </p:cNvPr>
          <p:cNvSpPr txBox="1"/>
          <p:nvPr/>
        </p:nvSpPr>
        <p:spPr>
          <a:xfrm>
            <a:off x="1677453" y="1880410"/>
            <a:ext cx="1616486" cy="400110"/>
          </a:xfrm>
          <a:prstGeom prst="rect">
            <a:avLst/>
          </a:prstGeom>
          <a:noFill/>
        </p:spPr>
        <p:txBody>
          <a:bodyPr wrap="square" rtlCol="0">
            <a:spAutoFit/>
          </a:bodyPr>
          <a:lstStyle/>
          <a:p>
            <a:pPr algn="ctr"/>
            <a:r>
              <a:rPr lang="en-US" sz="1000" b="1">
                <a:solidFill>
                  <a:srgbClr val="323457"/>
                </a:solidFill>
              </a:rPr>
              <a:t>Digital Twin Core – MOL Environment</a:t>
            </a:r>
          </a:p>
        </p:txBody>
      </p:sp>
      <p:sp>
        <p:nvSpPr>
          <p:cNvPr id="13" name="Rectangle: Rounded Corners 12">
            <a:extLst>
              <a:ext uri="{FF2B5EF4-FFF2-40B4-BE49-F238E27FC236}">
                <a16:creationId xmlns:a16="http://schemas.microsoft.com/office/drawing/2014/main" id="{BE76CF02-52B9-355C-2E28-56E574ED06EF}"/>
              </a:ext>
            </a:extLst>
          </p:cNvPr>
          <p:cNvSpPr/>
          <p:nvPr/>
        </p:nvSpPr>
        <p:spPr>
          <a:xfrm rot="16200000">
            <a:off x="-791438" y="2814074"/>
            <a:ext cx="2810718" cy="3198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25">
                <a:solidFill>
                  <a:srgbClr val="323457"/>
                </a:solidFill>
              </a:rPr>
              <a:t>Physical system</a:t>
            </a:r>
          </a:p>
        </p:txBody>
      </p:sp>
      <p:cxnSp>
        <p:nvCxnSpPr>
          <p:cNvPr id="14" name="Straight Connector 13">
            <a:extLst>
              <a:ext uri="{FF2B5EF4-FFF2-40B4-BE49-F238E27FC236}">
                <a16:creationId xmlns:a16="http://schemas.microsoft.com/office/drawing/2014/main" id="{CC4AA8A8-F542-88A2-84FD-EF53BE072015}"/>
              </a:ext>
            </a:extLst>
          </p:cNvPr>
          <p:cNvCxnSpPr>
            <a:cxnSpLocks/>
          </p:cNvCxnSpPr>
          <p:nvPr/>
        </p:nvCxnSpPr>
        <p:spPr>
          <a:xfrm>
            <a:off x="3875467" y="1451898"/>
            <a:ext cx="0" cy="3002185"/>
          </a:xfrm>
          <a:prstGeom prst="line">
            <a:avLst/>
          </a:prstGeom>
          <a:ln w="28575">
            <a:solidFill>
              <a:schemeClr val="tx2"/>
            </a:solidFill>
            <a:prstDash val="dash"/>
          </a:ln>
        </p:spPr>
        <p:style>
          <a:lnRef idx="3">
            <a:schemeClr val="accent6"/>
          </a:lnRef>
          <a:fillRef idx="0">
            <a:schemeClr val="accent6"/>
          </a:fillRef>
          <a:effectRef idx="2">
            <a:schemeClr val="accent6"/>
          </a:effectRef>
          <a:fontRef idx="minor">
            <a:schemeClr val="tx1"/>
          </a:fontRef>
        </p:style>
      </p:cxnSp>
      <p:sp>
        <p:nvSpPr>
          <p:cNvPr id="15" name="Rectangle: Rounded Corners 14">
            <a:extLst>
              <a:ext uri="{FF2B5EF4-FFF2-40B4-BE49-F238E27FC236}">
                <a16:creationId xmlns:a16="http://schemas.microsoft.com/office/drawing/2014/main" id="{7C15CEE9-0D12-6CFB-024F-37D6D16FE6DB}"/>
              </a:ext>
            </a:extLst>
          </p:cNvPr>
          <p:cNvSpPr/>
          <p:nvPr/>
        </p:nvSpPr>
        <p:spPr>
          <a:xfrm>
            <a:off x="1789690" y="2228476"/>
            <a:ext cx="1069848" cy="291836"/>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a:t>Data management</a:t>
            </a:r>
          </a:p>
        </p:txBody>
      </p:sp>
      <p:sp>
        <p:nvSpPr>
          <p:cNvPr id="16" name="Rectangle: Rounded Corners 15">
            <a:extLst>
              <a:ext uri="{FF2B5EF4-FFF2-40B4-BE49-F238E27FC236}">
                <a16:creationId xmlns:a16="http://schemas.microsoft.com/office/drawing/2014/main" id="{9D15F575-B692-399A-B0F7-BD03C643BD12}"/>
              </a:ext>
            </a:extLst>
          </p:cNvPr>
          <p:cNvSpPr/>
          <p:nvPr/>
        </p:nvSpPr>
        <p:spPr>
          <a:xfrm>
            <a:off x="1789690" y="2914557"/>
            <a:ext cx="1069848" cy="313803"/>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a:t>Model applications</a:t>
            </a:r>
          </a:p>
        </p:txBody>
      </p:sp>
      <p:sp>
        <p:nvSpPr>
          <p:cNvPr id="17" name="Rectangle: Rounded Corners 16">
            <a:extLst>
              <a:ext uri="{FF2B5EF4-FFF2-40B4-BE49-F238E27FC236}">
                <a16:creationId xmlns:a16="http://schemas.microsoft.com/office/drawing/2014/main" id="{997F376F-789C-47F8-820A-6C1253303BB8}"/>
              </a:ext>
            </a:extLst>
          </p:cNvPr>
          <p:cNvSpPr/>
          <p:nvPr/>
        </p:nvSpPr>
        <p:spPr>
          <a:xfrm rot="16200000">
            <a:off x="2618974" y="2590320"/>
            <a:ext cx="982466" cy="293614"/>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a:t>User interface</a:t>
            </a:r>
          </a:p>
        </p:txBody>
      </p:sp>
      <p:sp>
        <p:nvSpPr>
          <p:cNvPr id="18" name="Rectangle: Rounded Corners 17">
            <a:extLst>
              <a:ext uri="{FF2B5EF4-FFF2-40B4-BE49-F238E27FC236}">
                <a16:creationId xmlns:a16="http://schemas.microsoft.com/office/drawing/2014/main" id="{C447B335-212F-4FAE-9C53-B2CF9232BF54}"/>
              </a:ext>
            </a:extLst>
          </p:cNvPr>
          <p:cNvSpPr/>
          <p:nvPr/>
        </p:nvSpPr>
        <p:spPr>
          <a:xfrm>
            <a:off x="1789689" y="2570488"/>
            <a:ext cx="1069849" cy="296579"/>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a:t>Model management</a:t>
            </a:r>
          </a:p>
        </p:txBody>
      </p:sp>
      <p:sp>
        <p:nvSpPr>
          <p:cNvPr id="19" name="Rectangle 18">
            <a:extLst>
              <a:ext uri="{FF2B5EF4-FFF2-40B4-BE49-F238E27FC236}">
                <a16:creationId xmlns:a16="http://schemas.microsoft.com/office/drawing/2014/main" id="{018604EA-88D8-697F-55E9-C3D7729E97A3}"/>
              </a:ext>
            </a:extLst>
          </p:cNvPr>
          <p:cNvSpPr/>
          <p:nvPr/>
        </p:nvSpPr>
        <p:spPr>
          <a:xfrm>
            <a:off x="1684018" y="3828757"/>
            <a:ext cx="1484263" cy="740749"/>
          </a:xfrm>
          <a:prstGeom prst="rect">
            <a:avLst/>
          </a:prstGeom>
          <a:ln w="127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25"/>
          </a:p>
        </p:txBody>
      </p:sp>
      <p:sp>
        <p:nvSpPr>
          <p:cNvPr id="20" name="TextBox 19">
            <a:extLst>
              <a:ext uri="{FF2B5EF4-FFF2-40B4-BE49-F238E27FC236}">
                <a16:creationId xmlns:a16="http://schemas.microsoft.com/office/drawing/2014/main" id="{D2B4C5B3-5859-8361-B817-418C5607C8D4}"/>
              </a:ext>
            </a:extLst>
          </p:cNvPr>
          <p:cNvSpPr txBox="1"/>
          <p:nvPr/>
        </p:nvSpPr>
        <p:spPr>
          <a:xfrm>
            <a:off x="1688357" y="3828757"/>
            <a:ext cx="1460258" cy="400110"/>
          </a:xfrm>
          <a:prstGeom prst="rect">
            <a:avLst/>
          </a:prstGeom>
          <a:noFill/>
        </p:spPr>
        <p:txBody>
          <a:bodyPr wrap="square" rtlCol="0">
            <a:spAutoFit/>
          </a:bodyPr>
          <a:lstStyle/>
          <a:p>
            <a:pPr algn="ctr"/>
            <a:r>
              <a:rPr lang="en-US" sz="1000" b="1">
                <a:solidFill>
                  <a:srgbClr val="323457"/>
                </a:solidFill>
              </a:rPr>
              <a:t>Emerson Dynamic Check (</a:t>
            </a:r>
            <a:r>
              <a:rPr lang="hu-HU" sz="1000" b="1">
                <a:solidFill>
                  <a:srgbClr val="323457"/>
                </a:solidFill>
              </a:rPr>
              <a:t>EDC</a:t>
            </a:r>
            <a:r>
              <a:rPr lang="en-US" sz="1000" b="1">
                <a:solidFill>
                  <a:srgbClr val="323457"/>
                </a:solidFill>
              </a:rPr>
              <a:t>)</a:t>
            </a:r>
            <a:r>
              <a:rPr lang="hu-HU" sz="1000" b="1">
                <a:solidFill>
                  <a:srgbClr val="323457"/>
                </a:solidFill>
              </a:rPr>
              <a:t>*</a:t>
            </a:r>
            <a:endParaRPr lang="en-US" sz="1000" b="1">
              <a:solidFill>
                <a:srgbClr val="323457"/>
              </a:solidFill>
            </a:endParaRPr>
          </a:p>
        </p:txBody>
      </p:sp>
      <p:sp>
        <p:nvSpPr>
          <p:cNvPr id="21" name="Rectangle: Rounded Corners 20">
            <a:extLst>
              <a:ext uri="{FF2B5EF4-FFF2-40B4-BE49-F238E27FC236}">
                <a16:creationId xmlns:a16="http://schemas.microsoft.com/office/drawing/2014/main" id="{BF6D3620-0DE2-C3A0-526B-2E0FF71320DD}"/>
              </a:ext>
            </a:extLst>
          </p:cNvPr>
          <p:cNvSpPr/>
          <p:nvPr/>
        </p:nvSpPr>
        <p:spPr>
          <a:xfrm>
            <a:off x="1744923" y="4238332"/>
            <a:ext cx="1319876" cy="269304"/>
          </a:xfrm>
          <a:prstGeom prst="round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a:t>Confidence Assessment</a:t>
            </a:r>
          </a:p>
        </p:txBody>
      </p:sp>
      <p:sp>
        <p:nvSpPr>
          <p:cNvPr id="22" name="Rectangle: Rounded Corners 21">
            <a:extLst>
              <a:ext uri="{FF2B5EF4-FFF2-40B4-BE49-F238E27FC236}">
                <a16:creationId xmlns:a16="http://schemas.microsoft.com/office/drawing/2014/main" id="{FD2F21FC-CDD2-441C-D559-3BA06AD77A36}"/>
              </a:ext>
            </a:extLst>
          </p:cNvPr>
          <p:cNvSpPr/>
          <p:nvPr/>
        </p:nvSpPr>
        <p:spPr>
          <a:xfrm>
            <a:off x="1809798" y="1209120"/>
            <a:ext cx="1184624" cy="319830"/>
          </a:xfrm>
          <a:prstGeom prst="roundRect">
            <a:avLst/>
          </a:prstGeom>
          <a:ln w="127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25">
                <a:solidFill>
                  <a:srgbClr val="323457"/>
                </a:solidFill>
              </a:rPr>
              <a:t>ERP Data</a:t>
            </a:r>
          </a:p>
        </p:txBody>
      </p:sp>
      <p:sp>
        <p:nvSpPr>
          <p:cNvPr id="23" name="Arrow: Down 22">
            <a:extLst>
              <a:ext uri="{FF2B5EF4-FFF2-40B4-BE49-F238E27FC236}">
                <a16:creationId xmlns:a16="http://schemas.microsoft.com/office/drawing/2014/main" id="{9A3A22FC-2A4A-8A29-E3C0-6EA81E008941}"/>
              </a:ext>
            </a:extLst>
          </p:cNvPr>
          <p:cNvSpPr/>
          <p:nvPr/>
        </p:nvSpPr>
        <p:spPr>
          <a:xfrm>
            <a:off x="2334394" y="1568631"/>
            <a:ext cx="183508" cy="26309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25"/>
          </a:p>
        </p:txBody>
      </p:sp>
      <p:sp>
        <p:nvSpPr>
          <p:cNvPr id="24" name="TextBox 23">
            <a:extLst>
              <a:ext uri="{FF2B5EF4-FFF2-40B4-BE49-F238E27FC236}">
                <a16:creationId xmlns:a16="http://schemas.microsoft.com/office/drawing/2014/main" id="{6F45ECFE-1A85-815D-5D3A-630AFCCC930E}"/>
              </a:ext>
            </a:extLst>
          </p:cNvPr>
          <p:cNvSpPr txBox="1"/>
          <p:nvPr/>
        </p:nvSpPr>
        <p:spPr>
          <a:xfrm>
            <a:off x="3045766" y="1145284"/>
            <a:ext cx="646331" cy="400110"/>
          </a:xfrm>
          <a:prstGeom prst="rect">
            <a:avLst/>
          </a:prstGeom>
          <a:noFill/>
        </p:spPr>
        <p:txBody>
          <a:bodyPr wrap="none" rtlCol="0">
            <a:spAutoFit/>
          </a:bodyPr>
          <a:lstStyle/>
          <a:p>
            <a:pPr algn="ctr"/>
            <a:r>
              <a:rPr lang="hu-HU" sz="1000" b="1" i="1" dirty="0" err="1">
                <a:solidFill>
                  <a:srgbClr val="323457"/>
                </a:solidFill>
              </a:rPr>
              <a:t>Internal</a:t>
            </a:r>
            <a:r>
              <a:rPr lang="en-US" sz="1000" b="1" i="1" dirty="0">
                <a:solidFill>
                  <a:srgbClr val="323457"/>
                </a:solidFill>
              </a:rPr>
              <a:t> </a:t>
            </a:r>
            <a:br>
              <a:rPr lang="hu-HU" sz="1000" b="1" i="1" dirty="0">
                <a:solidFill>
                  <a:srgbClr val="323457"/>
                </a:solidFill>
              </a:rPr>
            </a:br>
            <a:r>
              <a:rPr lang="en-US" sz="1000" b="1" i="1" dirty="0">
                <a:solidFill>
                  <a:srgbClr val="323457"/>
                </a:solidFill>
              </a:rPr>
              <a:t>Network</a:t>
            </a:r>
          </a:p>
        </p:txBody>
      </p:sp>
      <p:sp>
        <p:nvSpPr>
          <p:cNvPr id="25" name="TextBox 24">
            <a:extLst>
              <a:ext uri="{FF2B5EF4-FFF2-40B4-BE49-F238E27FC236}">
                <a16:creationId xmlns:a16="http://schemas.microsoft.com/office/drawing/2014/main" id="{B0C45F0C-9EEF-8A03-1482-CC474AA611ED}"/>
              </a:ext>
            </a:extLst>
          </p:cNvPr>
          <p:cNvSpPr txBox="1"/>
          <p:nvPr/>
        </p:nvSpPr>
        <p:spPr>
          <a:xfrm>
            <a:off x="3789680" y="1124370"/>
            <a:ext cx="1194736" cy="400110"/>
          </a:xfrm>
          <a:prstGeom prst="rect">
            <a:avLst/>
          </a:prstGeom>
          <a:noFill/>
        </p:spPr>
        <p:txBody>
          <a:bodyPr wrap="square" rtlCol="0">
            <a:spAutoFit/>
          </a:bodyPr>
          <a:lstStyle/>
          <a:p>
            <a:pPr algn="ctr"/>
            <a:r>
              <a:rPr lang="hu-HU" sz="1000" b="1" i="1" dirty="0" err="1">
                <a:solidFill>
                  <a:srgbClr val="323457"/>
                </a:solidFill>
              </a:rPr>
              <a:t>External</a:t>
            </a:r>
            <a:r>
              <a:rPr lang="en-US" sz="1000" b="1" i="1" dirty="0">
                <a:solidFill>
                  <a:srgbClr val="323457"/>
                </a:solidFill>
              </a:rPr>
              <a:t> </a:t>
            </a:r>
            <a:br>
              <a:rPr lang="hu-HU" sz="1000" b="1" i="1" dirty="0">
                <a:solidFill>
                  <a:srgbClr val="323457"/>
                </a:solidFill>
              </a:rPr>
            </a:br>
            <a:r>
              <a:rPr lang="en-US" sz="1000" b="1" i="1" dirty="0">
                <a:solidFill>
                  <a:srgbClr val="323457"/>
                </a:solidFill>
              </a:rPr>
              <a:t>Network</a:t>
            </a:r>
          </a:p>
        </p:txBody>
      </p:sp>
      <p:pic>
        <p:nvPicPr>
          <p:cNvPr id="26" name="Picture 10" descr="Firewall - Free technology icons">
            <a:extLst>
              <a:ext uri="{FF2B5EF4-FFF2-40B4-BE49-F238E27FC236}">
                <a16:creationId xmlns:a16="http://schemas.microsoft.com/office/drawing/2014/main" id="{6DAE7581-F35A-44DA-9311-A5AEE24E132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9270" y="1199002"/>
            <a:ext cx="303569" cy="30356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8D37A03-0BA9-9A10-B466-DCD4B0261539}"/>
              </a:ext>
            </a:extLst>
          </p:cNvPr>
          <p:cNvSpPr txBox="1"/>
          <p:nvPr/>
        </p:nvSpPr>
        <p:spPr>
          <a:xfrm>
            <a:off x="712212" y="1663589"/>
            <a:ext cx="1032711" cy="400110"/>
          </a:xfrm>
          <a:prstGeom prst="rect">
            <a:avLst/>
          </a:prstGeom>
          <a:noFill/>
        </p:spPr>
        <p:txBody>
          <a:bodyPr wrap="square">
            <a:spAutoFit/>
          </a:bodyPr>
          <a:lstStyle/>
          <a:p>
            <a:pPr algn="ctr"/>
            <a:r>
              <a:rPr lang="en-US" sz="1000" i="1">
                <a:solidFill>
                  <a:srgbClr val="323457"/>
                </a:solidFill>
              </a:rPr>
              <a:t>Process data</a:t>
            </a:r>
            <a:endParaRPr lang="hu-HU" sz="1000" i="1">
              <a:solidFill>
                <a:srgbClr val="323457"/>
              </a:solidFill>
            </a:endParaRPr>
          </a:p>
          <a:p>
            <a:pPr algn="ctr"/>
            <a:r>
              <a:rPr lang="hu-HU" sz="1000" i="1">
                <a:solidFill>
                  <a:srgbClr val="323457"/>
                </a:solidFill>
              </a:rPr>
              <a:t> ~</a:t>
            </a:r>
            <a:r>
              <a:rPr lang="hu-HU" sz="1000" b="1" i="1">
                <a:solidFill>
                  <a:srgbClr val="323457"/>
                </a:solidFill>
              </a:rPr>
              <a:t>90</a:t>
            </a:r>
            <a:r>
              <a:rPr lang="hu-HU" sz="1000" i="1">
                <a:solidFill>
                  <a:srgbClr val="323457"/>
                </a:solidFill>
              </a:rPr>
              <a:t> </a:t>
            </a:r>
            <a:r>
              <a:rPr lang="hu-HU" sz="1000" i="1" err="1">
                <a:solidFill>
                  <a:srgbClr val="323457"/>
                </a:solidFill>
              </a:rPr>
              <a:t>parameter</a:t>
            </a:r>
            <a:endParaRPr lang="en-US" sz="1000" i="1">
              <a:solidFill>
                <a:srgbClr val="323457"/>
              </a:solidFill>
            </a:endParaRPr>
          </a:p>
        </p:txBody>
      </p:sp>
      <p:sp>
        <p:nvSpPr>
          <p:cNvPr id="28" name="TextBox 27">
            <a:extLst>
              <a:ext uri="{FF2B5EF4-FFF2-40B4-BE49-F238E27FC236}">
                <a16:creationId xmlns:a16="http://schemas.microsoft.com/office/drawing/2014/main" id="{FA266342-D17D-3DC7-9E9A-94B542E98848}"/>
              </a:ext>
            </a:extLst>
          </p:cNvPr>
          <p:cNvSpPr txBox="1"/>
          <p:nvPr/>
        </p:nvSpPr>
        <p:spPr>
          <a:xfrm>
            <a:off x="3819569" y="1564486"/>
            <a:ext cx="952994" cy="400110"/>
          </a:xfrm>
          <a:prstGeom prst="rect">
            <a:avLst/>
          </a:prstGeom>
          <a:noFill/>
        </p:spPr>
        <p:txBody>
          <a:bodyPr wrap="square">
            <a:spAutoFit/>
          </a:bodyPr>
          <a:lstStyle/>
          <a:p>
            <a:pPr algn="ctr"/>
            <a:r>
              <a:rPr lang="en-US" sz="1000" b="1" i="1">
                <a:solidFill>
                  <a:srgbClr val="323457"/>
                </a:solidFill>
              </a:rPr>
              <a:t>90</a:t>
            </a:r>
            <a:r>
              <a:rPr lang="en-US" sz="1000" i="1">
                <a:solidFill>
                  <a:srgbClr val="323457"/>
                </a:solidFill>
              </a:rPr>
              <a:t> model </a:t>
            </a:r>
            <a:br>
              <a:rPr lang="hu-HU" sz="1000" i="1">
                <a:solidFill>
                  <a:srgbClr val="323457"/>
                </a:solidFill>
              </a:rPr>
            </a:br>
            <a:r>
              <a:rPr lang="en-US" sz="1000" i="1">
                <a:solidFill>
                  <a:srgbClr val="323457"/>
                </a:solidFill>
              </a:rPr>
              <a:t>input</a:t>
            </a:r>
          </a:p>
        </p:txBody>
      </p:sp>
      <p:sp>
        <p:nvSpPr>
          <p:cNvPr id="29" name="TextBox 28">
            <a:extLst>
              <a:ext uri="{FF2B5EF4-FFF2-40B4-BE49-F238E27FC236}">
                <a16:creationId xmlns:a16="http://schemas.microsoft.com/office/drawing/2014/main" id="{2146127A-DF22-2BE4-CE37-9F4604A93DF9}"/>
              </a:ext>
            </a:extLst>
          </p:cNvPr>
          <p:cNvSpPr txBox="1"/>
          <p:nvPr/>
        </p:nvSpPr>
        <p:spPr>
          <a:xfrm>
            <a:off x="3838426" y="2348110"/>
            <a:ext cx="990473" cy="400110"/>
          </a:xfrm>
          <a:prstGeom prst="rect">
            <a:avLst/>
          </a:prstGeom>
          <a:noFill/>
        </p:spPr>
        <p:txBody>
          <a:bodyPr wrap="square">
            <a:spAutoFit/>
          </a:bodyPr>
          <a:lstStyle/>
          <a:p>
            <a:pPr algn="ctr"/>
            <a:r>
              <a:rPr lang="en-US" sz="1000" b="1" i="1">
                <a:solidFill>
                  <a:srgbClr val="323457"/>
                </a:solidFill>
              </a:rPr>
              <a:t>498</a:t>
            </a:r>
            <a:r>
              <a:rPr lang="en-US" sz="1000" i="1">
                <a:solidFill>
                  <a:srgbClr val="323457"/>
                </a:solidFill>
              </a:rPr>
              <a:t> model output</a:t>
            </a:r>
          </a:p>
        </p:txBody>
      </p:sp>
      <p:sp>
        <p:nvSpPr>
          <p:cNvPr id="30" name="Arrow: Right 29">
            <a:extLst>
              <a:ext uri="{FF2B5EF4-FFF2-40B4-BE49-F238E27FC236}">
                <a16:creationId xmlns:a16="http://schemas.microsoft.com/office/drawing/2014/main" id="{0C30C73F-0D08-21E6-5AF2-54A86284BB09}"/>
              </a:ext>
            </a:extLst>
          </p:cNvPr>
          <p:cNvSpPr/>
          <p:nvPr/>
        </p:nvSpPr>
        <p:spPr>
          <a:xfrm>
            <a:off x="3337634" y="1888649"/>
            <a:ext cx="1337543" cy="1923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25"/>
          </a:p>
        </p:txBody>
      </p:sp>
      <p:sp>
        <p:nvSpPr>
          <p:cNvPr id="31" name="Arrow: Right 30">
            <a:extLst>
              <a:ext uri="{FF2B5EF4-FFF2-40B4-BE49-F238E27FC236}">
                <a16:creationId xmlns:a16="http://schemas.microsoft.com/office/drawing/2014/main" id="{AD9B5C9A-15A8-90FF-782D-9E8727055933}"/>
              </a:ext>
            </a:extLst>
          </p:cNvPr>
          <p:cNvSpPr/>
          <p:nvPr/>
        </p:nvSpPr>
        <p:spPr>
          <a:xfrm flipH="1">
            <a:off x="3337634" y="2189139"/>
            <a:ext cx="1337543" cy="1923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25"/>
          </a:p>
        </p:txBody>
      </p:sp>
      <p:sp>
        <p:nvSpPr>
          <p:cNvPr id="32" name="Arrow: Down 31">
            <a:extLst>
              <a:ext uri="{FF2B5EF4-FFF2-40B4-BE49-F238E27FC236}">
                <a16:creationId xmlns:a16="http://schemas.microsoft.com/office/drawing/2014/main" id="{7BA6548D-E49A-DABC-FE8D-8CC611537E9F}"/>
              </a:ext>
            </a:extLst>
          </p:cNvPr>
          <p:cNvSpPr/>
          <p:nvPr/>
        </p:nvSpPr>
        <p:spPr>
          <a:xfrm>
            <a:off x="2043994" y="3310463"/>
            <a:ext cx="183508" cy="48474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25"/>
          </a:p>
        </p:txBody>
      </p:sp>
      <p:sp>
        <p:nvSpPr>
          <p:cNvPr id="33" name="Arrow: Down 32">
            <a:extLst>
              <a:ext uri="{FF2B5EF4-FFF2-40B4-BE49-F238E27FC236}">
                <a16:creationId xmlns:a16="http://schemas.microsoft.com/office/drawing/2014/main" id="{E58ABEDD-69F5-0ACB-B00C-ED464FB6E4E1}"/>
              </a:ext>
            </a:extLst>
          </p:cNvPr>
          <p:cNvSpPr/>
          <p:nvPr/>
        </p:nvSpPr>
        <p:spPr>
          <a:xfrm flipV="1">
            <a:off x="2646939" y="3302898"/>
            <a:ext cx="183508" cy="48474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25"/>
          </a:p>
        </p:txBody>
      </p:sp>
      <p:sp>
        <p:nvSpPr>
          <p:cNvPr id="34" name="Arrow: Right 33">
            <a:extLst>
              <a:ext uri="{FF2B5EF4-FFF2-40B4-BE49-F238E27FC236}">
                <a16:creationId xmlns:a16="http://schemas.microsoft.com/office/drawing/2014/main" id="{6EA0F841-59E1-D991-0A91-DB11F38F5678}"/>
              </a:ext>
            </a:extLst>
          </p:cNvPr>
          <p:cNvSpPr/>
          <p:nvPr/>
        </p:nvSpPr>
        <p:spPr>
          <a:xfrm>
            <a:off x="867866" y="2068110"/>
            <a:ext cx="779227" cy="1923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25"/>
          </a:p>
        </p:txBody>
      </p:sp>
      <p:sp>
        <p:nvSpPr>
          <p:cNvPr id="35" name="Arrow: Right 34">
            <a:extLst>
              <a:ext uri="{FF2B5EF4-FFF2-40B4-BE49-F238E27FC236}">
                <a16:creationId xmlns:a16="http://schemas.microsoft.com/office/drawing/2014/main" id="{57571A4B-38FB-CBE1-9F58-CE89529DCD28}"/>
              </a:ext>
            </a:extLst>
          </p:cNvPr>
          <p:cNvSpPr/>
          <p:nvPr/>
        </p:nvSpPr>
        <p:spPr>
          <a:xfrm flipH="1">
            <a:off x="850393" y="2589816"/>
            <a:ext cx="779227" cy="1923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25"/>
          </a:p>
        </p:txBody>
      </p:sp>
      <p:sp>
        <p:nvSpPr>
          <p:cNvPr id="36" name="TextBox 35">
            <a:extLst>
              <a:ext uri="{FF2B5EF4-FFF2-40B4-BE49-F238E27FC236}">
                <a16:creationId xmlns:a16="http://schemas.microsoft.com/office/drawing/2014/main" id="{F4622747-F2CD-DFCE-AFD8-75580B4CB871}"/>
              </a:ext>
            </a:extLst>
          </p:cNvPr>
          <p:cNvSpPr txBox="1"/>
          <p:nvPr/>
        </p:nvSpPr>
        <p:spPr>
          <a:xfrm>
            <a:off x="835147" y="2782614"/>
            <a:ext cx="826939" cy="553998"/>
          </a:xfrm>
          <a:prstGeom prst="rect">
            <a:avLst/>
          </a:prstGeom>
          <a:noFill/>
        </p:spPr>
        <p:txBody>
          <a:bodyPr wrap="square">
            <a:spAutoFit/>
          </a:bodyPr>
          <a:lstStyle/>
          <a:p>
            <a:pPr algn="ctr"/>
            <a:r>
              <a:rPr lang="en-US" sz="1000" b="1" i="1">
                <a:solidFill>
                  <a:srgbClr val="323457"/>
                </a:solidFill>
              </a:rPr>
              <a:t>25</a:t>
            </a:r>
            <a:r>
              <a:rPr lang="en-US" sz="1000" i="1">
                <a:solidFill>
                  <a:srgbClr val="323457"/>
                </a:solidFill>
              </a:rPr>
              <a:t> Setpoint</a:t>
            </a:r>
            <a:endParaRPr lang="hu-HU" sz="1000" i="1">
              <a:solidFill>
                <a:srgbClr val="323457"/>
              </a:solidFill>
            </a:endParaRPr>
          </a:p>
          <a:p>
            <a:pPr algn="ctr"/>
            <a:r>
              <a:rPr lang="hu-HU" sz="1000" i="1">
                <a:solidFill>
                  <a:srgbClr val="323457"/>
                </a:solidFill>
              </a:rPr>
              <a:t>+ </a:t>
            </a:r>
            <a:r>
              <a:rPr lang="hu-HU" sz="1000" i="1" err="1">
                <a:solidFill>
                  <a:srgbClr val="323457"/>
                </a:solidFill>
              </a:rPr>
              <a:t>parameters</a:t>
            </a:r>
            <a:endParaRPr lang="en-US" sz="1000" i="1">
              <a:solidFill>
                <a:srgbClr val="323457"/>
              </a:solidFill>
            </a:endParaRPr>
          </a:p>
        </p:txBody>
      </p:sp>
      <p:sp>
        <p:nvSpPr>
          <p:cNvPr id="37" name="TextBox 36">
            <a:extLst>
              <a:ext uri="{FF2B5EF4-FFF2-40B4-BE49-F238E27FC236}">
                <a16:creationId xmlns:a16="http://schemas.microsoft.com/office/drawing/2014/main" id="{C381B8D6-C25A-D85B-3D0B-641475BBB562}"/>
              </a:ext>
            </a:extLst>
          </p:cNvPr>
          <p:cNvSpPr txBox="1"/>
          <p:nvPr/>
        </p:nvSpPr>
        <p:spPr>
          <a:xfrm>
            <a:off x="3982786" y="2914558"/>
            <a:ext cx="5180606" cy="1823576"/>
          </a:xfrm>
          <a:prstGeom prst="rect">
            <a:avLst/>
          </a:prstGeom>
          <a:noFill/>
        </p:spPr>
        <p:txBody>
          <a:bodyPr wrap="square" rtlCol="0">
            <a:spAutoFit/>
          </a:bodyPr>
          <a:lstStyle/>
          <a:p>
            <a:pPr marL="178594" indent="-178594">
              <a:buFont typeface="Arial" panose="020B0604020202020204" pitchFamily="34" charset="0"/>
              <a:buChar char="•"/>
            </a:pPr>
            <a:r>
              <a:rPr lang="en-US" sz="1250" b="1" i="1" dirty="0">
                <a:solidFill>
                  <a:srgbClr val="3A3A3A"/>
                </a:solidFill>
              </a:rPr>
              <a:t>Dynamic Model Testing: </a:t>
            </a:r>
            <a:r>
              <a:rPr lang="en-US" sz="1250" dirty="0">
                <a:solidFill>
                  <a:srgbClr val="3A3A3A"/>
                </a:solidFill>
              </a:rPr>
              <a:t>optimal operating state testing in a dynamic model system.</a:t>
            </a:r>
          </a:p>
          <a:p>
            <a:pPr marL="178594" indent="-178594">
              <a:buFont typeface="Arial" panose="020B0604020202020204" pitchFamily="34" charset="0"/>
              <a:buChar char="•"/>
            </a:pPr>
            <a:r>
              <a:rPr lang="en-US" sz="1250" b="1" i="1" dirty="0">
                <a:solidFill>
                  <a:srgbClr val="3A3A3A"/>
                </a:solidFill>
              </a:rPr>
              <a:t>Setpoint Change Analysis: </a:t>
            </a:r>
            <a:r>
              <a:rPr lang="en-US" sz="1250" dirty="0">
                <a:solidFill>
                  <a:srgbClr val="3A3A3A"/>
                </a:solidFill>
              </a:rPr>
              <a:t>setpoint change analytics and understanding.</a:t>
            </a:r>
          </a:p>
          <a:p>
            <a:pPr marL="178594" indent="-178594">
              <a:buFont typeface="Arial" panose="020B0604020202020204" pitchFamily="34" charset="0"/>
              <a:buChar char="•"/>
            </a:pPr>
            <a:r>
              <a:rPr lang="en-US" sz="1250" b="1" i="1" dirty="0">
                <a:solidFill>
                  <a:srgbClr val="3A3A3A"/>
                </a:solidFill>
              </a:rPr>
              <a:t>Optimal Strategy Development: </a:t>
            </a:r>
            <a:r>
              <a:rPr lang="en-US" sz="1250" dirty="0">
                <a:solidFill>
                  <a:srgbClr val="3A3A3A"/>
                </a:solidFill>
              </a:rPr>
              <a:t>strategy development for setpoint adjustment.</a:t>
            </a:r>
          </a:p>
          <a:p>
            <a:pPr marL="178594" indent="-178594">
              <a:buFont typeface="Arial" panose="020B0604020202020204" pitchFamily="34" charset="0"/>
              <a:buChar char="•"/>
            </a:pPr>
            <a:r>
              <a:rPr lang="en-US" sz="1250" b="1" i="1" dirty="0">
                <a:solidFill>
                  <a:srgbClr val="3A3A3A"/>
                </a:solidFill>
              </a:rPr>
              <a:t>Noise and Trip Prevention: </a:t>
            </a:r>
            <a:r>
              <a:rPr lang="en-US" sz="1250" dirty="0">
                <a:solidFill>
                  <a:srgbClr val="3A3A3A"/>
                </a:solidFill>
              </a:rPr>
              <a:t>noise and trip avoidance in the real system.</a:t>
            </a:r>
          </a:p>
          <a:p>
            <a:pPr marL="178594" indent="-178594">
              <a:buFont typeface="Arial" panose="020B0604020202020204" pitchFamily="34" charset="0"/>
              <a:buChar char="•"/>
            </a:pPr>
            <a:endParaRPr lang="en-US" sz="1250" dirty="0">
              <a:solidFill>
                <a:srgbClr val="3A3A3A"/>
              </a:solidFill>
            </a:endParaRPr>
          </a:p>
          <a:p>
            <a:r>
              <a:rPr lang="en-US" sz="1250" b="1" i="1" dirty="0">
                <a:solidFill>
                  <a:srgbClr val="3A3A3A"/>
                </a:solidFill>
              </a:rPr>
              <a:t>*EDC</a:t>
            </a:r>
            <a:r>
              <a:rPr lang="en-US" sz="1250" i="1" dirty="0">
                <a:solidFill>
                  <a:srgbClr val="3A3A3A"/>
                </a:solidFill>
              </a:rPr>
              <a:t>: practically OTS and include offline </a:t>
            </a:r>
            <a:r>
              <a:rPr lang="en-US" sz="1250" i="1" dirty="0" err="1">
                <a:solidFill>
                  <a:srgbClr val="3A3A3A"/>
                </a:solidFill>
              </a:rPr>
              <a:t>DeltaV</a:t>
            </a:r>
            <a:r>
              <a:rPr lang="en-US" sz="1250" i="1" dirty="0">
                <a:solidFill>
                  <a:srgbClr val="3A3A3A"/>
                </a:solidFill>
              </a:rPr>
              <a:t> and dynamic </a:t>
            </a:r>
            <a:r>
              <a:rPr lang="en-US" sz="1250" i="1" dirty="0" err="1">
                <a:solidFill>
                  <a:srgbClr val="3A3A3A"/>
                </a:solidFill>
              </a:rPr>
              <a:t>AspenTech</a:t>
            </a:r>
            <a:r>
              <a:rPr lang="en-US" sz="1250" i="1" dirty="0">
                <a:solidFill>
                  <a:srgbClr val="3A3A3A"/>
                </a:solidFill>
              </a:rPr>
              <a:t> </a:t>
            </a:r>
            <a:r>
              <a:rPr lang="en-US" sz="1250" i="1" dirty="0" err="1">
                <a:solidFill>
                  <a:srgbClr val="3A3A3A"/>
                </a:solidFill>
              </a:rPr>
              <a:t>Hysys</a:t>
            </a:r>
            <a:r>
              <a:rPr lang="en-US" sz="1250" i="1" dirty="0">
                <a:solidFill>
                  <a:srgbClr val="3A3A3A"/>
                </a:solidFill>
              </a:rPr>
              <a:t> model</a:t>
            </a:r>
          </a:p>
        </p:txBody>
      </p:sp>
      <p:pic>
        <p:nvPicPr>
          <p:cNvPr id="38" name="Picture 4" descr="Digital twin - Free technology icons">
            <a:extLst>
              <a:ext uri="{FF2B5EF4-FFF2-40B4-BE49-F238E27FC236}">
                <a16:creationId xmlns:a16="http://schemas.microsoft.com/office/drawing/2014/main" id="{FFBA2632-4BA0-D44A-38AB-ECDA5DE529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9539" y="1528950"/>
            <a:ext cx="323723" cy="32372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E9A1F873-A9ED-48E7-3202-F43D7F8A3885}"/>
              </a:ext>
            </a:extLst>
          </p:cNvPr>
          <p:cNvSpPr txBox="1"/>
          <p:nvPr/>
        </p:nvSpPr>
        <p:spPr>
          <a:xfrm>
            <a:off x="1285521" y="3390684"/>
            <a:ext cx="826939" cy="400110"/>
          </a:xfrm>
          <a:prstGeom prst="rect">
            <a:avLst/>
          </a:prstGeom>
          <a:noFill/>
        </p:spPr>
        <p:txBody>
          <a:bodyPr wrap="square">
            <a:spAutoFit/>
          </a:bodyPr>
          <a:lstStyle/>
          <a:p>
            <a:pPr algn="ctr"/>
            <a:r>
              <a:rPr lang="hu-HU" sz="1000" b="1" i="1">
                <a:solidFill>
                  <a:srgbClr val="323457"/>
                </a:solidFill>
              </a:rPr>
              <a:t>90</a:t>
            </a:r>
            <a:r>
              <a:rPr lang="en-US" sz="1000" i="1">
                <a:solidFill>
                  <a:srgbClr val="323457"/>
                </a:solidFill>
              </a:rPr>
              <a:t> </a:t>
            </a:r>
            <a:r>
              <a:rPr lang="hu-HU" sz="1000" i="1">
                <a:solidFill>
                  <a:srgbClr val="323457"/>
                </a:solidFill>
              </a:rPr>
              <a:t>input </a:t>
            </a:r>
            <a:br>
              <a:rPr lang="hu-HU" sz="1000" i="1">
                <a:solidFill>
                  <a:srgbClr val="323457"/>
                </a:solidFill>
              </a:rPr>
            </a:br>
            <a:r>
              <a:rPr lang="hu-HU" sz="1000" i="1" err="1">
                <a:solidFill>
                  <a:srgbClr val="323457"/>
                </a:solidFill>
              </a:rPr>
              <a:t>data</a:t>
            </a:r>
            <a:r>
              <a:rPr lang="hu-HU" sz="1000" i="1">
                <a:solidFill>
                  <a:srgbClr val="323457"/>
                </a:solidFill>
              </a:rPr>
              <a:t>/</a:t>
            </a:r>
            <a:r>
              <a:rPr lang="hu-HU" sz="1000" i="1" err="1">
                <a:solidFill>
                  <a:srgbClr val="323457"/>
                </a:solidFill>
              </a:rPr>
              <a:t>iter</a:t>
            </a:r>
            <a:endParaRPr lang="en-US" sz="1000" i="1">
              <a:solidFill>
                <a:srgbClr val="323457"/>
              </a:solidFill>
            </a:endParaRPr>
          </a:p>
        </p:txBody>
      </p:sp>
      <p:sp>
        <p:nvSpPr>
          <p:cNvPr id="40" name="TextBox 39">
            <a:extLst>
              <a:ext uri="{FF2B5EF4-FFF2-40B4-BE49-F238E27FC236}">
                <a16:creationId xmlns:a16="http://schemas.microsoft.com/office/drawing/2014/main" id="{EBFA83FA-CA7B-4B99-CDF7-447F94FAD007}"/>
              </a:ext>
            </a:extLst>
          </p:cNvPr>
          <p:cNvSpPr txBox="1"/>
          <p:nvPr/>
        </p:nvSpPr>
        <p:spPr>
          <a:xfrm>
            <a:off x="2769792" y="3343887"/>
            <a:ext cx="826939" cy="553998"/>
          </a:xfrm>
          <a:prstGeom prst="rect">
            <a:avLst/>
          </a:prstGeom>
          <a:noFill/>
        </p:spPr>
        <p:txBody>
          <a:bodyPr wrap="square">
            <a:spAutoFit/>
          </a:bodyPr>
          <a:lstStyle/>
          <a:p>
            <a:pPr algn="ctr"/>
            <a:r>
              <a:rPr lang="hu-HU" sz="1000" b="1" i="1">
                <a:solidFill>
                  <a:srgbClr val="323457"/>
                </a:solidFill>
              </a:rPr>
              <a:t>3000+</a:t>
            </a:r>
            <a:r>
              <a:rPr lang="en-US" sz="1000" i="1">
                <a:solidFill>
                  <a:srgbClr val="323457"/>
                </a:solidFill>
              </a:rPr>
              <a:t> </a:t>
            </a:r>
            <a:r>
              <a:rPr lang="hu-HU" sz="1000" i="1">
                <a:solidFill>
                  <a:srgbClr val="323457"/>
                </a:solidFill>
              </a:rPr>
              <a:t>output </a:t>
            </a:r>
            <a:r>
              <a:rPr lang="hu-HU" sz="1000" i="1" err="1">
                <a:solidFill>
                  <a:srgbClr val="323457"/>
                </a:solidFill>
              </a:rPr>
              <a:t>data</a:t>
            </a:r>
            <a:r>
              <a:rPr lang="hu-HU" sz="1000" i="1">
                <a:solidFill>
                  <a:srgbClr val="323457"/>
                </a:solidFill>
              </a:rPr>
              <a:t>/</a:t>
            </a:r>
            <a:r>
              <a:rPr lang="hu-HU" sz="1000" i="1" err="1">
                <a:solidFill>
                  <a:srgbClr val="323457"/>
                </a:solidFill>
              </a:rPr>
              <a:t>iter</a:t>
            </a:r>
            <a:endParaRPr lang="en-US" sz="1000" i="1">
              <a:solidFill>
                <a:srgbClr val="323457"/>
              </a:solidFill>
            </a:endParaRPr>
          </a:p>
        </p:txBody>
      </p:sp>
      <p:sp>
        <p:nvSpPr>
          <p:cNvPr id="2" name="Rectangle 1">
            <a:extLst>
              <a:ext uri="{FF2B5EF4-FFF2-40B4-BE49-F238E27FC236}">
                <a16:creationId xmlns:a16="http://schemas.microsoft.com/office/drawing/2014/main" id="{CBB0710A-8CEB-BE1D-7711-A0AB0FD6458E}"/>
              </a:ext>
            </a:extLst>
          </p:cNvPr>
          <p:cNvSpPr/>
          <p:nvPr/>
        </p:nvSpPr>
        <p:spPr bwMode="auto">
          <a:xfrm>
            <a:off x="1285522" y="3309270"/>
            <a:ext cx="2311209" cy="1380060"/>
          </a:xfrm>
          <a:prstGeom prst="rect">
            <a:avLst/>
          </a:prstGeom>
          <a:noFill/>
          <a:ln w="28575">
            <a:solidFill>
              <a:schemeClr val="accent3"/>
            </a:solidFill>
            <a:prstDash val="dash"/>
            <a:headEnd/>
            <a:tailEnd/>
          </a:ln>
        </p:spPr>
        <p:style>
          <a:lnRef idx="2">
            <a:schemeClr val="accent2"/>
          </a:lnRef>
          <a:fillRef idx="1">
            <a:schemeClr val="lt1"/>
          </a:fillRef>
          <a:effectRef idx="0">
            <a:schemeClr val="accent2"/>
          </a:effectRef>
          <a:fontRef idx="minor">
            <a:schemeClr val="dk1"/>
          </a:fontRef>
        </p:style>
        <p:txBody>
          <a:bodyPr wrap="square" rtlCol="0" anchor="ctr"/>
          <a:lstStyle/>
          <a:p>
            <a:pPr algn="ctr" eaLnBrk="0" fontAlgn="base" hangingPunct="0">
              <a:spcBef>
                <a:spcPct val="0"/>
              </a:spcBef>
              <a:spcAft>
                <a:spcPct val="0"/>
              </a:spcAft>
            </a:pPr>
            <a:endParaRPr lang="hu-HU" sz="1125" b="1">
              <a:solidFill>
                <a:srgbClr val="FFFFFF"/>
              </a:solidFill>
            </a:endParaRPr>
          </a:p>
        </p:txBody>
      </p:sp>
      <p:sp>
        <p:nvSpPr>
          <p:cNvPr id="42" name="Rectangle: Rounded Corners 41">
            <a:extLst>
              <a:ext uri="{FF2B5EF4-FFF2-40B4-BE49-F238E27FC236}">
                <a16:creationId xmlns:a16="http://schemas.microsoft.com/office/drawing/2014/main" id="{DABAE048-4315-7A60-FAE3-F8D9935558BC}"/>
              </a:ext>
            </a:extLst>
          </p:cNvPr>
          <p:cNvSpPr/>
          <p:nvPr/>
        </p:nvSpPr>
        <p:spPr>
          <a:xfrm>
            <a:off x="6194524" y="1566872"/>
            <a:ext cx="2868850" cy="1052406"/>
          </a:xfrm>
          <a:prstGeom prst="round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50" b="1" dirty="0">
                <a:solidFill>
                  <a:srgbClr val="323457"/>
                </a:solidFill>
              </a:rPr>
              <a:t>Paramount importance of Emerson </a:t>
            </a:r>
            <a:r>
              <a:rPr lang="hu-HU" sz="1250" b="1" dirty="0">
                <a:solidFill>
                  <a:srgbClr val="323457"/>
                </a:solidFill>
              </a:rPr>
              <a:t>D</a:t>
            </a:r>
            <a:r>
              <a:rPr lang="en-US" sz="1250" b="1" dirty="0" err="1">
                <a:solidFill>
                  <a:srgbClr val="323457"/>
                </a:solidFill>
              </a:rPr>
              <a:t>ynamic</a:t>
            </a:r>
            <a:r>
              <a:rPr lang="en-US" sz="1250" b="1" dirty="0">
                <a:solidFill>
                  <a:srgbClr val="323457"/>
                </a:solidFill>
              </a:rPr>
              <a:t> </a:t>
            </a:r>
            <a:r>
              <a:rPr lang="hu-HU" sz="1250" b="1" dirty="0">
                <a:solidFill>
                  <a:srgbClr val="323457"/>
                </a:solidFill>
              </a:rPr>
              <a:t>C</a:t>
            </a:r>
            <a:r>
              <a:rPr lang="en-US" sz="1250" b="1" dirty="0">
                <a:solidFill>
                  <a:srgbClr val="323457"/>
                </a:solidFill>
              </a:rPr>
              <a:t>heck</a:t>
            </a:r>
            <a:r>
              <a:rPr lang="hu-HU" sz="1250" b="1" dirty="0">
                <a:solidFill>
                  <a:srgbClr val="323457"/>
                </a:solidFill>
              </a:rPr>
              <a:t> (EDC)</a:t>
            </a:r>
            <a:r>
              <a:rPr lang="en-US" sz="1250" b="1" dirty="0">
                <a:solidFill>
                  <a:srgbClr val="323457"/>
                </a:solidFill>
              </a:rPr>
              <a:t> is to avoid tripping the physical system and/or not losing money and credibility</a:t>
            </a:r>
          </a:p>
        </p:txBody>
      </p:sp>
    </p:spTree>
    <p:extLst>
      <p:ext uri="{BB962C8B-B14F-4D97-AF65-F5344CB8AC3E}">
        <p14:creationId xmlns:p14="http://schemas.microsoft.com/office/powerpoint/2010/main" val="536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P spid="16" grpId="0" animBg="1"/>
      <p:bldP spid="17" grpId="0" animBg="1"/>
      <p:bldP spid="18" grpId="0" animBg="1"/>
      <p:bldP spid="19" grpId="0" animBg="1"/>
      <p:bldP spid="20" grpId="0"/>
      <p:bldP spid="21" grpId="0" animBg="1"/>
      <p:bldP spid="22" grpId="0" animBg="1"/>
      <p:bldP spid="23" grpId="0" animBg="1"/>
      <p:bldP spid="24" grpId="0"/>
      <p:bldP spid="25" grpId="0"/>
      <p:bldP spid="28" grpId="0"/>
      <p:bldP spid="29" grpId="0"/>
      <p:bldP spid="30" grpId="0" animBg="1"/>
      <p:bldP spid="31" grpId="0" animBg="1"/>
      <p:bldP spid="32" grpId="0" animBg="1"/>
      <p:bldP spid="33" grpId="0" animBg="1"/>
      <p:bldP spid="35" grpId="0" animBg="1"/>
      <p:bldP spid="36" grpId="0"/>
      <p:bldP spid="37" grpId="0"/>
      <p:bldP spid="39" grpId="0"/>
      <p:bldP spid="40" grpId="0"/>
      <p:bldP spid="2"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956CA6-1F3E-3F3F-AEB0-1730C4F020B0}"/>
              </a:ext>
            </a:extLst>
          </p:cNvPr>
          <p:cNvSpPr>
            <a:spLocks noGrp="1"/>
          </p:cNvSpPr>
          <p:nvPr>
            <p:ph type="body" sz="quarter" idx="25"/>
          </p:nvPr>
        </p:nvSpPr>
        <p:spPr/>
        <p:txBody>
          <a:bodyPr>
            <a:normAutofit/>
          </a:bodyPr>
          <a:lstStyle/>
          <a:p>
            <a:r>
              <a:rPr lang="hu-HU" sz="2200" dirty="0" err="1"/>
              <a:t>Summary</a:t>
            </a:r>
            <a:endParaRPr lang="hu-HU" sz="2200" dirty="0"/>
          </a:p>
        </p:txBody>
      </p:sp>
      <p:sp>
        <p:nvSpPr>
          <p:cNvPr id="7" name="TextBox 6">
            <a:extLst>
              <a:ext uri="{FF2B5EF4-FFF2-40B4-BE49-F238E27FC236}">
                <a16:creationId xmlns:a16="http://schemas.microsoft.com/office/drawing/2014/main" id="{63D874FD-A403-8F9E-B3F6-8A5B35C6286A}"/>
              </a:ext>
            </a:extLst>
          </p:cNvPr>
          <p:cNvSpPr txBox="1"/>
          <p:nvPr/>
        </p:nvSpPr>
        <p:spPr>
          <a:xfrm>
            <a:off x="477310" y="987574"/>
            <a:ext cx="6409240" cy="1384995"/>
          </a:xfrm>
          <a:prstGeom prst="rect">
            <a:avLst/>
          </a:prstGeom>
          <a:noFill/>
        </p:spPr>
        <p:txBody>
          <a:bodyPr wrap="square">
            <a:spAutoFit/>
          </a:bodyPr>
          <a:lstStyle/>
          <a:p>
            <a:pPr algn="just"/>
            <a:r>
              <a:rPr lang="en-US" sz="1400" dirty="0">
                <a:solidFill>
                  <a:srgbClr val="3A3A3A"/>
                </a:solidFill>
              </a:rPr>
              <a:t>Clarity and explainability make </a:t>
            </a:r>
            <a:r>
              <a:rPr lang="en-US" sz="1400" b="1" dirty="0">
                <a:solidFill>
                  <a:srgbClr val="3A3A3A"/>
                </a:solidFill>
              </a:rPr>
              <a:t>digital twins </a:t>
            </a:r>
            <a:r>
              <a:rPr lang="en-US" sz="1400" dirty="0">
                <a:solidFill>
                  <a:srgbClr val="3A3A3A"/>
                </a:solidFill>
              </a:rPr>
              <a:t>trusted tools in refinery operations:</a:t>
            </a:r>
            <a:endParaRPr lang="hu-HU" sz="1400" dirty="0">
              <a:solidFill>
                <a:srgbClr val="3A3A3A"/>
              </a:solidFill>
            </a:endParaRPr>
          </a:p>
          <a:p>
            <a:pPr marL="285750" indent="-285750" algn="just">
              <a:buFont typeface="Arial" panose="020B0604020202020204" pitchFamily="34" charset="0"/>
              <a:buChar char="•"/>
            </a:pPr>
            <a:r>
              <a:rPr lang="en-US" sz="1400" b="1" noProof="0" dirty="0">
                <a:solidFill>
                  <a:srgbClr val="3A3A3A"/>
                </a:solidFill>
              </a:rPr>
              <a:t>Clear blocks </a:t>
            </a:r>
            <a:r>
              <a:rPr lang="en-US" sz="1400" noProof="0" dirty="0">
                <a:solidFill>
                  <a:srgbClr val="3A3A3A"/>
                </a:solidFill>
              </a:rPr>
              <a:t>– show how each part works and connects.</a:t>
            </a:r>
            <a:endParaRPr lang="hu-HU" sz="1400" noProof="0" dirty="0">
              <a:solidFill>
                <a:srgbClr val="3A3A3A"/>
              </a:solidFill>
            </a:endParaRPr>
          </a:p>
          <a:p>
            <a:pPr marL="285750" indent="-285750" algn="just">
              <a:buFont typeface="Arial" panose="020B0604020202020204" pitchFamily="34" charset="0"/>
              <a:buChar char="•"/>
            </a:pPr>
            <a:r>
              <a:rPr lang="en-US" sz="1400" b="1" noProof="0" dirty="0">
                <a:solidFill>
                  <a:srgbClr val="3A3A3A"/>
                </a:solidFill>
              </a:rPr>
              <a:t>Explained decisions</a:t>
            </a:r>
            <a:r>
              <a:rPr lang="en-US" sz="1400" noProof="0" dirty="0">
                <a:solidFill>
                  <a:srgbClr val="3A3A3A"/>
                </a:solidFill>
              </a:rPr>
              <a:t> – why data/models are valid, why optimizers choose a point.</a:t>
            </a:r>
            <a:endParaRPr lang="hu-HU" sz="1400" noProof="0" dirty="0">
              <a:solidFill>
                <a:srgbClr val="3A3A3A"/>
              </a:solidFill>
            </a:endParaRPr>
          </a:p>
          <a:p>
            <a:pPr marL="285750" indent="-285750" algn="just">
              <a:buFont typeface="Arial" panose="020B0604020202020204" pitchFamily="34" charset="0"/>
              <a:buChar char="•"/>
            </a:pPr>
            <a:r>
              <a:rPr lang="en-US" sz="1400" b="1" noProof="0" dirty="0">
                <a:solidFill>
                  <a:srgbClr val="3A3A3A"/>
                </a:solidFill>
              </a:rPr>
              <a:t>Robust validation</a:t>
            </a:r>
            <a:r>
              <a:rPr lang="en-US" sz="1400" noProof="0" dirty="0">
                <a:solidFill>
                  <a:srgbClr val="3A3A3A"/>
                </a:solidFill>
              </a:rPr>
              <a:t> – ensure safety and operational feasibility.</a:t>
            </a:r>
            <a:endParaRPr lang="hu-HU" sz="1400" noProof="0" dirty="0">
              <a:solidFill>
                <a:srgbClr val="3A3A3A"/>
              </a:solidFill>
            </a:endParaRPr>
          </a:p>
          <a:p>
            <a:pPr marL="285750" indent="-285750" algn="just">
              <a:buFont typeface="Arial" panose="020B0604020202020204" pitchFamily="34" charset="0"/>
              <a:buChar char="•"/>
            </a:pPr>
            <a:r>
              <a:rPr lang="en-US" sz="1400" b="1" noProof="0" dirty="0">
                <a:solidFill>
                  <a:srgbClr val="3A3A3A"/>
                </a:solidFill>
              </a:rPr>
              <a:t>Flexible use</a:t>
            </a:r>
            <a:r>
              <a:rPr lang="en-US" sz="1400" noProof="0" dirty="0">
                <a:solidFill>
                  <a:srgbClr val="3A3A3A"/>
                </a:solidFill>
              </a:rPr>
              <a:t> – optimization, ad-hoc analysis, advanced insights.</a:t>
            </a:r>
            <a:endParaRPr lang="hu-HU" sz="1400" noProof="0" dirty="0">
              <a:solidFill>
                <a:srgbClr val="3A3A3A"/>
              </a:solidFill>
            </a:endParaRPr>
          </a:p>
          <a:p>
            <a:pPr marL="285750" indent="-285750" algn="just">
              <a:buFont typeface="Arial" panose="020B0604020202020204" pitchFamily="34" charset="0"/>
              <a:buChar char="•"/>
            </a:pPr>
            <a:r>
              <a:rPr lang="en-US" sz="1400" b="1" noProof="0" dirty="0">
                <a:solidFill>
                  <a:srgbClr val="3A3A3A"/>
                </a:solidFill>
              </a:rPr>
              <a:t>User trust </a:t>
            </a:r>
            <a:r>
              <a:rPr lang="en-US" sz="1400" noProof="0" dirty="0">
                <a:solidFill>
                  <a:srgbClr val="3A3A3A"/>
                </a:solidFill>
              </a:rPr>
              <a:t>– built through clarity, visualization, and realistic testing.</a:t>
            </a:r>
            <a:endParaRPr lang="hu-HU" sz="1400" noProof="0" dirty="0">
              <a:solidFill>
                <a:srgbClr val="3A3A3A"/>
              </a:solidFill>
            </a:endParaRPr>
          </a:p>
        </p:txBody>
      </p:sp>
      <p:pic>
        <p:nvPicPr>
          <p:cNvPr id="9" name="Picture 8" descr="A screenshot of a computer&#10;&#10;AI-generated content may be incorrect.">
            <a:extLst>
              <a:ext uri="{FF2B5EF4-FFF2-40B4-BE49-F238E27FC236}">
                <a16:creationId xmlns:a16="http://schemas.microsoft.com/office/drawing/2014/main" id="{4D7D33CF-E314-002E-9425-A12FB3695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037" y="2283718"/>
            <a:ext cx="5940152" cy="2739061"/>
          </a:xfrm>
          <a:prstGeom prst="rect">
            <a:avLst/>
          </a:prstGeom>
        </p:spPr>
      </p:pic>
    </p:spTree>
    <p:extLst>
      <p:ext uri="{BB962C8B-B14F-4D97-AF65-F5344CB8AC3E}">
        <p14:creationId xmlns:p14="http://schemas.microsoft.com/office/powerpoint/2010/main" val="421629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helye 6"/>
          <p:cNvPicPr>
            <a:picLocks noGrp="1" noChangeAspect="1"/>
          </p:cNvPicPr>
          <p:nvPr>
            <p:ph type="pic" sz="quarter" idx="40"/>
          </p:nvPr>
        </p:nvPicPr>
        <p:blipFill>
          <a:blip r:embed="rId2">
            <a:extLst>
              <a:ext uri="{28A0092B-C50C-407E-A947-70E740481C1C}">
                <a14:useLocalDpi xmlns:a14="http://schemas.microsoft.com/office/drawing/2010/main" val="0"/>
              </a:ext>
            </a:extLst>
          </a:blip>
          <a:srcRect t="7812" b="7812"/>
          <a:stretch>
            <a:fillRect/>
          </a:stretch>
        </p:blipFill>
        <p:spPr/>
      </p:pic>
      <p:sp>
        <p:nvSpPr>
          <p:cNvPr id="6" name="Kép helye 5"/>
          <p:cNvSpPr>
            <a:spLocks noGrp="1"/>
          </p:cNvSpPr>
          <p:nvPr>
            <p:ph type="pic" sz="quarter" idx="41"/>
          </p:nvPr>
        </p:nvSpPr>
        <p:spPr>
          <a:solidFill>
            <a:schemeClr val="bg1"/>
          </a:solidFill>
        </p:spPr>
        <p:txBody>
          <a:bodyPr/>
          <a:lstStyle/>
          <a:p>
            <a:endParaRPr lang="hu-HU"/>
          </a:p>
        </p:txBody>
      </p:sp>
      <p:sp>
        <p:nvSpPr>
          <p:cNvPr id="3" name="Kép helye 2"/>
          <p:cNvSpPr>
            <a:spLocks noGrp="1"/>
          </p:cNvSpPr>
          <p:nvPr>
            <p:ph type="pic" sz="quarter" idx="39"/>
          </p:nvPr>
        </p:nvSpPr>
        <p:spPr/>
        <p:txBody>
          <a:bodyPr/>
          <a:lstStyle/>
          <a:p>
            <a:endParaRPr lang="hu-HU" dirty="0"/>
          </a:p>
        </p:txBody>
      </p:sp>
      <p:sp>
        <p:nvSpPr>
          <p:cNvPr id="4" name="Szöveg helye 3"/>
          <p:cNvSpPr>
            <a:spLocks noGrp="1"/>
          </p:cNvSpPr>
          <p:nvPr>
            <p:ph type="body" sz="quarter" idx="25"/>
          </p:nvPr>
        </p:nvSpPr>
        <p:spPr>
          <a:xfrm>
            <a:off x="6650880" y="1912875"/>
            <a:ext cx="2493120" cy="1368152"/>
          </a:xfrm>
        </p:spPr>
        <p:txBody>
          <a:bodyPr anchor="ctr"/>
          <a:lstStyle/>
          <a:p>
            <a:pPr algn="ctr"/>
            <a:r>
              <a:rPr lang="hu-HU" sz="2800" dirty="0" err="1"/>
              <a:t>Thank</a:t>
            </a:r>
            <a:r>
              <a:rPr lang="hu-HU" dirty="0"/>
              <a:t> </a:t>
            </a:r>
            <a:r>
              <a:rPr lang="hu-HU" sz="2800" dirty="0" err="1"/>
              <a:t>You</a:t>
            </a:r>
            <a:endParaRPr lang="en-GB" dirty="0"/>
          </a:p>
        </p:txBody>
      </p:sp>
      <p:pic>
        <p:nvPicPr>
          <p:cNvPr id="8" name="Picture 2" descr="Z:\grafika\_PROJECTS\Roxer\MOL\Prezi Pimp\MOL Group General Prezi\Sources\MOL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59982"/>
            <a:ext cx="1136469" cy="15095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A5685848-CB75-45A0-C768-178AAA008B89}"/>
              </a:ext>
            </a:extLst>
          </p:cNvPr>
          <p:cNvSpPr>
            <a:spLocks noGrp="1"/>
          </p:cNvSpPr>
          <p:nvPr>
            <p:ph type="body" sz="quarter" idx="26"/>
          </p:nvPr>
        </p:nvSpPr>
        <p:spPr/>
        <p:txBody>
          <a:bodyPr/>
          <a:lstStyle/>
          <a:p>
            <a:endParaRPr lang="hu-HU"/>
          </a:p>
        </p:txBody>
      </p:sp>
    </p:spTree>
    <p:extLst>
      <p:ext uri="{BB962C8B-B14F-4D97-AF65-F5344CB8AC3E}">
        <p14:creationId xmlns:p14="http://schemas.microsoft.com/office/powerpoint/2010/main" val="11886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A5644-1CE1-B650-C01A-2F9802C5484C}"/>
              </a:ext>
            </a:extLst>
          </p:cNvPr>
          <p:cNvSpPr>
            <a:spLocks noGrp="1"/>
          </p:cNvSpPr>
          <p:nvPr>
            <p:ph type="body" sz="quarter" idx="25"/>
          </p:nvPr>
        </p:nvSpPr>
        <p:spPr/>
        <p:txBody>
          <a:bodyPr>
            <a:normAutofit/>
          </a:bodyPr>
          <a:lstStyle/>
          <a:p>
            <a:r>
              <a:rPr lang="hu-HU" sz="2200" dirty="0"/>
              <a:t>MOL Group in </a:t>
            </a:r>
            <a:r>
              <a:rPr lang="hu-HU" sz="2200" dirty="0" err="1"/>
              <a:t>Brief</a:t>
            </a:r>
            <a:endParaRPr lang="hu-HU" sz="2200" dirty="0"/>
          </a:p>
        </p:txBody>
      </p:sp>
      <p:sp>
        <p:nvSpPr>
          <p:cNvPr id="3" name="Text Placeholder 2">
            <a:extLst>
              <a:ext uri="{FF2B5EF4-FFF2-40B4-BE49-F238E27FC236}">
                <a16:creationId xmlns:a16="http://schemas.microsoft.com/office/drawing/2014/main" id="{BBDFFE61-8D3D-AFD4-5140-46C827964B5E}"/>
              </a:ext>
            </a:extLst>
          </p:cNvPr>
          <p:cNvSpPr>
            <a:spLocks noGrp="1"/>
          </p:cNvSpPr>
          <p:nvPr>
            <p:ph type="body" sz="quarter" idx="26"/>
          </p:nvPr>
        </p:nvSpPr>
        <p:spPr/>
        <p:txBody>
          <a:bodyPr/>
          <a:lstStyle/>
          <a:p>
            <a:r>
              <a:rPr lang="hu-HU" dirty="0" err="1"/>
              <a:t>Integrated</a:t>
            </a:r>
            <a:r>
              <a:rPr lang="hu-HU" dirty="0"/>
              <a:t> </a:t>
            </a:r>
            <a:r>
              <a:rPr lang="hu-HU" dirty="0" err="1"/>
              <a:t>Downstream</a:t>
            </a:r>
            <a:r>
              <a:rPr lang="hu-HU" dirty="0"/>
              <a:t> in CEE</a:t>
            </a:r>
          </a:p>
          <a:p>
            <a:endParaRPr lang="hu-HU" dirty="0"/>
          </a:p>
        </p:txBody>
      </p:sp>
      <p:pic>
        <p:nvPicPr>
          <p:cNvPr id="16" name="Picture 1" descr="image001">
            <a:extLst>
              <a:ext uri="{FF2B5EF4-FFF2-40B4-BE49-F238E27FC236}">
                <a16:creationId xmlns:a16="http://schemas.microsoft.com/office/drawing/2014/main" id="{7836E95F-9272-C7D9-172C-D865A645EF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17" t="13627" r="2683" b="21608"/>
          <a:stretch/>
        </p:blipFill>
        <p:spPr bwMode="auto">
          <a:xfrm>
            <a:off x="179512" y="2316828"/>
            <a:ext cx="3600400" cy="243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0474CC63-0692-5B3A-6EE9-D7CE4D4C1C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61836" y="2139702"/>
            <a:ext cx="5282164" cy="2725980"/>
          </a:xfrm>
          <a:prstGeom prst="rect">
            <a:avLst/>
          </a:prstGeom>
        </p:spPr>
      </p:pic>
      <p:pic>
        <p:nvPicPr>
          <p:cNvPr id="18" name="Picture 17">
            <a:extLst>
              <a:ext uri="{FF2B5EF4-FFF2-40B4-BE49-F238E27FC236}">
                <a16:creationId xmlns:a16="http://schemas.microsoft.com/office/drawing/2014/main" id="{90672856-E295-1843-8BAD-CACB24EC674C}"/>
              </a:ext>
            </a:extLst>
          </p:cNvPr>
          <p:cNvPicPr>
            <a:picLocks noChangeAspect="1"/>
          </p:cNvPicPr>
          <p:nvPr/>
        </p:nvPicPr>
        <p:blipFill>
          <a:blip r:embed="rId5"/>
          <a:stretch>
            <a:fillRect/>
          </a:stretch>
        </p:blipFill>
        <p:spPr>
          <a:xfrm>
            <a:off x="441196" y="1205664"/>
            <a:ext cx="1566620" cy="787247"/>
          </a:xfrm>
          <a:prstGeom prst="rect">
            <a:avLst/>
          </a:prstGeom>
        </p:spPr>
      </p:pic>
      <p:sp>
        <p:nvSpPr>
          <p:cNvPr id="19" name="TextBox 2">
            <a:extLst>
              <a:ext uri="{FF2B5EF4-FFF2-40B4-BE49-F238E27FC236}">
                <a16:creationId xmlns:a16="http://schemas.microsoft.com/office/drawing/2014/main" id="{0E8590A8-9130-CD68-1754-F67460193263}"/>
              </a:ext>
            </a:extLst>
          </p:cNvPr>
          <p:cNvSpPr txBox="1"/>
          <p:nvPr/>
        </p:nvSpPr>
        <p:spPr>
          <a:xfrm>
            <a:off x="1547664" y="1263481"/>
            <a:ext cx="400248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E0001E"/>
                </a:solidFill>
                <a:latin typeface="Molgroup Black" pitchFamily="2" charset="0"/>
              </a:rPr>
              <a:t>20.9 </a:t>
            </a:r>
            <a:r>
              <a:rPr lang="en-US" sz="1600" dirty="0" err="1">
                <a:solidFill>
                  <a:srgbClr val="E0001E"/>
                </a:solidFill>
                <a:latin typeface="Molgroup Black" pitchFamily="2" charset="0"/>
              </a:rPr>
              <a:t>mtpa</a:t>
            </a:r>
            <a:r>
              <a:rPr lang="en-US" sz="1600" dirty="0">
                <a:solidFill>
                  <a:prstClr val="black"/>
                </a:solidFill>
              </a:rPr>
              <a:t> </a:t>
            </a:r>
            <a:r>
              <a:rPr lang="en-US" sz="1600" cap="small" dirty="0">
                <a:solidFill>
                  <a:srgbClr val="292929"/>
                </a:solidFill>
                <a:latin typeface="Molgroup Regular" pitchFamily="2" charset="0"/>
              </a:rPr>
              <a:t>refining and </a:t>
            </a:r>
          </a:p>
          <a:p>
            <a:pPr algn="ctr"/>
            <a:r>
              <a:rPr lang="en-US" sz="1600" dirty="0">
                <a:solidFill>
                  <a:srgbClr val="E0001E"/>
                </a:solidFill>
                <a:latin typeface="Molgroup Black" pitchFamily="2" charset="0"/>
              </a:rPr>
              <a:t>2.2 </a:t>
            </a:r>
            <a:r>
              <a:rPr lang="en-US" sz="1600" dirty="0" err="1">
                <a:solidFill>
                  <a:srgbClr val="E0001E"/>
                </a:solidFill>
                <a:latin typeface="Molgroup Black" pitchFamily="2" charset="0"/>
              </a:rPr>
              <a:t>mtpa</a:t>
            </a:r>
            <a:r>
              <a:rPr lang="en-US" sz="1600" dirty="0">
                <a:solidFill>
                  <a:prstClr val="black"/>
                </a:solidFill>
              </a:rPr>
              <a:t> </a:t>
            </a:r>
            <a:r>
              <a:rPr lang="en-US" sz="1600" cap="small" dirty="0">
                <a:solidFill>
                  <a:srgbClr val="292929"/>
                </a:solidFill>
                <a:latin typeface="Molgroup Regular" pitchFamily="2" charset="0"/>
              </a:rPr>
              <a:t>petrochemicals </a:t>
            </a:r>
          </a:p>
          <a:p>
            <a:pPr algn="ctr"/>
            <a:r>
              <a:rPr lang="en-US" sz="1600" cap="small" dirty="0">
                <a:solidFill>
                  <a:srgbClr val="292929"/>
                </a:solidFill>
                <a:latin typeface="Molgroup Regular" pitchFamily="2" charset="0"/>
              </a:rPr>
              <a:t>capacity</a:t>
            </a:r>
          </a:p>
        </p:txBody>
      </p:sp>
      <p:pic>
        <p:nvPicPr>
          <p:cNvPr id="20" name="Picture 19">
            <a:extLst>
              <a:ext uri="{FF2B5EF4-FFF2-40B4-BE49-F238E27FC236}">
                <a16:creationId xmlns:a16="http://schemas.microsoft.com/office/drawing/2014/main" id="{AC2FCF7A-F2DA-15ED-5C1D-C9C7A3A72ECC}"/>
              </a:ext>
            </a:extLst>
          </p:cNvPr>
          <p:cNvPicPr>
            <a:picLocks noChangeAspect="1"/>
          </p:cNvPicPr>
          <p:nvPr/>
        </p:nvPicPr>
        <p:blipFill>
          <a:blip r:embed="rId6"/>
          <a:stretch>
            <a:fillRect/>
          </a:stretch>
        </p:blipFill>
        <p:spPr>
          <a:xfrm>
            <a:off x="5145747" y="1205664"/>
            <a:ext cx="1566000" cy="495293"/>
          </a:xfrm>
          <a:prstGeom prst="rect">
            <a:avLst/>
          </a:prstGeom>
        </p:spPr>
      </p:pic>
      <p:grpSp>
        <p:nvGrpSpPr>
          <p:cNvPr id="21" name="Group 20">
            <a:extLst>
              <a:ext uri="{FF2B5EF4-FFF2-40B4-BE49-F238E27FC236}">
                <a16:creationId xmlns:a16="http://schemas.microsoft.com/office/drawing/2014/main" id="{F3E47AF2-5DC8-9DD7-0D33-65FEC618BDF8}"/>
              </a:ext>
            </a:extLst>
          </p:cNvPr>
          <p:cNvGrpSpPr/>
          <p:nvPr/>
        </p:nvGrpSpPr>
        <p:grpSpPr>
          <a:xfrm>
            <a:off x="6961141" y="1205664"/>
            <a:ext cx="2075355" cy="1018814"/>
            <a:chOff x="1634700" y="4080599"/>
            <a:chExt cx="2377765" cy="957574"/>
          </a:xfrm>
        </p:grpSpPr>
        <p:sp>
          <p:nvSpPr>
            <p:cNvPr id="22" name="TextBox 2">
              <a:extLst>
                <a:ext uri="{FF2B5EF4-FFF2-40B4-BE49-F238E27FC236}">
                  <a16:creationId xmlns:a16="http://schemas.microsoft.com/office/drawing/2014/main" id="{A96F817F-2684-64F0-2635-7561A4AF8F13}"/>
                </a:ext>
              </a:extLst>
            </p:cNvPr>
            <p:cNvSpPr txBox="1"/>
            <p:nvPr/>
          </p:nvSpPr>
          <p:spPr>
            <a:xfrm>
              <a:off x="1663052" y="4719969"/>
              <a:ext cx="2349413" cy="3182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cap="small" dirty="0">
                  <a:solidFill>
                    <a:srgbClr val="292929"/>
                  </a:solidFill>
                  <a:latin typeface="Molgroup Regular" pitchFamily="2" charset="0"/>
                </a:rPr>
                <a:t>in</a:t>
              </a:r>
              <a:r>
                <a:rPr lang="en-US" sz="1600" dirty="0">
                  <a:solidFill>
                    <a:srgbClr val="E0001E"/>
                  </a:solidFill>
                  <a:latin typeface="Molgroup Black" pitchFamily="2" charset="0"/>
                </a:rPr>
                <a:t> 10</a:t>
              </a:r>
              <a:r>
                <a:rPr lang="en-US" sz="1600" dirty="0">
                  <a:solidFill>
                    <a:prstClr val="black"/>
                  </a:solidFill>
                </a:rPr>
                <a:t> </a:t>
              </a:r>
              <a:r>
                <a:rPr lang="en-US" sz="1600" cap="small" dirty="0">
                  <a:solidFill>
                    <a:srgbClr val="292929"/>
                  </a:solidFill>
                  <a:latin typeface="Molgroup Regular" pitchFamily="2" charset="0"/>
                </a:rPr>
                <a:t>countries</a:t>
              </a:r>
            </a:p>
          </p:txBody>
        </p:sp>
        <p:sp>
          <p:nvSpPr>
            <p:cNvPr id="23" name="TextBox 17">
              <a:extLst>
                <a:ext uri="{FF2B5EF4-FFF2-40B4-BE49-F238E27FC236}">
                  <a16:creationId xmlns:a16="http://schemas.microsoft.com/office/drawing/2014/main" id="{BE3E1D07-4883-C141-A974-DD3D39E73796}"/>
                </a:ext>
              </a:extLst>
            </p:cNvPr>
            <p:cNvSpPr txBox="1"/>
            <p:nvPr/>
          </p:nvSpPr>
          <p:spPr>
            <a:xfrm>
              <a:off x="1634700" y="4282808"/>
              <a:ext cx="1818042" cy="4339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E0001E"/>
                  </a:solidFill>
                  <a:latin typeface="Molgroup Black" pitchFamily="2" charset="0"/>
                </a:rPr>
                <a:t>~1.900</a:t>
              </a:r>
              <a:endParaRPr lang="en-US" sz="2400" cap="small" dirty="0">
                <a:solidFill>
                  <a:prstClr val="black"/>
                </a:solidFill>
                <a:latin typeface="Molgroup Regular" pitchFamily="2" charset="0"/>
              </a:endParaRPr>
            </a:p>
          </p:txBody>
        </p:sp>
        <p:sp>
          <p:nvSpPr>
            <p:cNvPr id="24" name="TextBox 18">
              <a:extLst>
                <a:ext uri="{FF2B5EF4-FFF2-40B4-BE49-F238E27FC236}">
                  <a16:creationId xmlns:a16="http://schemas.microsoft.com/office/drawing/2014/main" id="{145475F3-F3A9-CAA9-08F8-AFDC860AEB9F}"/>
                </a:ext>
              </a:extLst>
            </p:cNvPr>
            <p:cNvSpPr txBox="1"/>
            <p:nvPr/>
          </p:nvSpPr>
          <p:spPr>
            <a:xfrm>
              <a:off x="1634700" y="4080599"/>
              <a:ext cx="1818042" cy="2603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cap="small" dirty="0">
                  <a:solidFill>
                    <a:srgbClr val="191919"/>
                  </a:solidFill>
                  <a:latin typeface="Molgroup Black" pitchFamily="2" charset="0"/>
                </a:rPr>
                <a:t>Service stations</a:t>
              </a:r>
            </a:p>
          </p:txBody>
        </p:sp>
        <p:cxnSp>
          <p:nvCxnSpPr>
            <p:cNvPr id="25" name="Straight Connector 24">
              <a:extLst>
                <a:ext uri="{FF2B5EF4-FFF2-40B4-BE49-F238E27FC236}">
                  <a16:creationId xmlns:a16="http://schemas.microsoft.com/office/drawing/2014/main" id="{FC4DDEA2-23F9-86A2-98F7-F25129331843}"/>
                </a:ext>
              </a:extLst>
            </p:cNvPr>
            <p:cNvCxnSpPr/>
            <p:nvPr/>
          </p:nvCxnSpPr>
          <p:spPr>
            <a:xfrm>
              <a:off x="1703968" y="4365153"/>
              <a:ext cx="1463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34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D13D1D-C573-54D6-7805-263946851EFF}"/>
              </a:ext>
            </a:extLst>
          </p:cNvPr>
          <p:cNvSpPr>
            <a:spLocks noGrp="1"/>
          </p:cNvSpPr>
          <p:nvPr>
            <p:ph type="body" sz="quarter" idx="25"/>
          </p:nvPr>
        </p:nvSpPr>
        <p:spPr/>
        <p:txBody>
          <a:bodyPr/>
          <a:lstStyle/>
          <a:p>
            <a:r>
              <a:rPr lang="hu-HU" sz="2200" dirty="0" err="1"/>
              <a:t>Why</a:t>
            </a:r>
            <a:r>
              <a:rPr lang="hu-HU" sz="2200" dirty="0"/>
              <a:t> - Digital </a:t>
            </a:r>
            <a:r>
              <a:rPr lang="hu-HU" sz="2200" dirty="0" err="1"/>
              <a:t>Twin</a:t>
            </a:r>
            <a:r>
              <a:rPr lang="hu-HU" sz="2200" dirty="0"/>
              <a:t> (DT)</a:t>
            </a:r>
          </a:p>
          <a:p>
            <a:endParaRPr lang="hu-HU" dirty="0"/>
          </a:p>
        </p:txBody>
      </p:sp>
      <p:sp>
        <p:nvSpPr>
          <p:cNvPr id="4" name="Slide Number Placeholder 3">
            <a:extLst>
              <a:ext uri="{FF2B5EF4-FFF2-40B4-BE49-F238E27FC236}">
                <a16:creationId xmlns:a16="http://schemas.microsoft.com/office/drawing/2014/main" id="{631B006D-1B1D-A719-F8CD-7CAA92D8E1D3}"/>
              </a:ext>
            </a:extLst>
          </p:cNvPr>
          <p:cNvSpPr>
            <a:spLocks noGrp="1"/>
          </p:cNvSpPr>
          <p:nvPr>
            <p:ph type="sldNum" sz="quarter" idx="4294967295"/>
          </p:nvPr>
        </p:nvSpPr>
        <p:spPr>
          <a:xfrm>
            <a:off x="7086600" y="4440238"/>
            <a:ext cx="2057400" cy="273050"/>
          </a:xfrm>
        </p:spPr>
        <p:txBody>
          <a:bodyPr/>
          <a:lstStyle/>
          <a:p>
            <a:fld id="{03C4967E-1E65-4354-8809-2C921ACD1143}" type="slidenum">
              <a:rPr lang="hu-HU" smtClean="0"/>
              <a:t>3</a:t>
            </a:fld>
            <a:endParaRPr lang="hu-HU"/>
          </a:p>
        </p:txBody>
      </p:sp>
      <p:sp>
        <p:nvSpPr>
          <p:cNvPr id="7" name="TextBox 6">
            <a:extLst>
              <a:ext uri="{FF2B5EF4-FFF2-40B4-BE49-F238E27FC236}">
                <a16:creationId xmlns:a16="http://schemas.microsoft.com/office/drawing/2014/main" id="{1359B459-24DF-48DB-756D-9F4265154A2A}"/>
              </a:ext>
            </a:extLst>
          </p:cNvPr>
          <p:cNvSpPr txBox="1"/>
          <p:nvPr/>
        </p:nvSpPr>
        <p:spPr>
          <a:xfrm>
            <a:off x="360239" y="776049"/>
            <a:ext cx="6369410" cy="715581"/>
          </a:xfrm>
          <a:prstGeom prst="rect">
            <a:avLst/>
          </a:prstGeom>
          <a:noFill/>
        </p:spPr>
        <p:txBody>
          <a:bodyPr wrap="square">
            <a:spAutoFit/>
          </a:bodyPr>
          <a:lstStyle/>
          <a:p>
            <a:pPr algn="just" defTabSz="685800">
              <a:defRPr/>
            </a:pPr>
            <a:r>
              <a:rPr lang="en-US" sz="1350" kern="0" dirty="0">
                <a:solidFill>
                  <a:srgbClr val="3A3A3A"/>
                </a:solidFill>
              </a:rPr>
              <a:t>A Digital Twin</a:t>
            </a:r>
            <a:r>
              <a:rPr lang="hu-HU" sz="1350" kern="0" dirty="0">
                <a:solidFill>
                  <a:srgbClr val="3A3A3A"/>
                </a:solidFill>
              </a:rPr>
              <a:t>: </a:t>
            </a:r>
          </a:p>
          <a:p>
            <a:pPr marL="214313" indent="-214313" algn="just" defTabSz="685800">
              <a:buFont typeface="Arial" panose="020B0604020202020204" pitchFamily="34" charset="0"/>
              <a:buChar char="•"/>
              <a:defRPr/>
            </a:pPr>
            <a:r>
              <a:rPr lang="en-US" sz="1350" b="1" kern="0" dirty="0">
                <a:solidFill>
                  <a:srgbClr val="3A3A3A"/>
                </a:solidFill>
              </a:rPr>
              <a:t>cyber-physical integration</a:t>
            </a:r>
            <a:r>
              <a:rPr lang="en-US" sz="1350" kern="0" dirty="0">
                <a:solidFill>
                  <a:srgbClr val="3A3A3A"/>
                </a:solidFill>
              </a:rPr>
              <a:t> by which data can be</a:t>
            </a:r>
            <a:r>
              <a:rPr lang="hu-HU" sz="1350" kern="0" dirty="0">
                <a:solidFill>
                  <a:srgbClr val="3A3A3A"/>
                </a:solidFill>
              </a:rPr>
              <a:t> </a:t>
            </a:r>
            <a:r>
              <a:rPr lang="en-US" sz="1350" kern="0" dirty="0">
                <a:solidFill>
                  <a:srgbClr val="3A3A3A"/>
                </a:solidFill>
              </a:rPr>
              <a:t>collected, analyzed, and visualized</a:t>
            </a:r>
            <a:r>
              <a:rPr lang="hu-HU" sz="1350" kern="0" dirty="0">
                <a:solidFill>
                  <a:srgbClr val="3A3A3A"/>
                </a:solidFill>
              </a:rPr>
              <a:t> </a:t>
            </a:r>
          </a:p>
          <a:p>
            <a:pPr marL="214313" indent="-214313" algn="just" defTabSz="685800">
              <a:buFont typeface="Arial" panose="020B0604020202020204" pitchFamily="34" charset="0"/>
              <a:buChar char="•"/>
              <a:defRPr/>
            </a:pPr>
            <a:r>
              <a:rPr lang="en-US" sz="1350" kern="0" dirty="0">
                <a:solidFill>
                  <a:srgbClr val="3A3A3A"/>
                </a:solidFill>
              </a:rPr>
              <a:t>to </a:t>
            </a:r>
            <a:r>
              <a:rPr lang="en-US" sz="1350" b="1" kern="0" dirty="0">
                <a:solidFill>
                  <a:srgbClr val="3A3A3A"/>
                </a:solidFill>
              </a:rPr>
              <a:t>make more</a:t>
            </a:r>
            <a:r>
              <a:rPr lang="hu-HU" sz="1350" b="1" kern="0" dirty="0">
                <a:solidFill>
                  <a:srgbClr val="3A3A3A"/>
                </a:solidFill>
              </a:rPr>
              <a:t> </a:t>
            </a:r>
            <a:r>
              <a:rPr lang="en-US" sz="1350" b="1" kern="0" dirty="0">
                <a:solidFill>
                  <a:srgbClr val="3A3A3A"/>
                </a:solidFill>
              </a:rPr>
              <a:t>informed decisions</a:t>
            </a:r>
            <a:endParaRPr lang="hu-HU" sz="1350" kern="0" dirty="0">
              <a:solidFill>
                <a:srgbClr val="3A3A3A"/>
              </a:solidFill>
            </a:endParaRPr>
          </a:p>
        </p:txBody>
      </p:sp>
      <p:grpSp>
        <p:nvGrpSpPr>
          <p:cNvPr id="9" name="Group 8">
            <a:extLst>
              <a:ext uri="{FF2B5EF4-FFF2-40B4-BE49-F238E27FC236}">
                <a16:creationId xmlns:a16="http://schemas.microsoft.com/office/drawing/2014/main" id="{AB32109F-FEF6-A5B4-5798-29B0F58CB782}"/>
              </a:ext>
            </a:extLst>
          </p:cNvPr>
          <p:cNvGrpSpPr/>
          <p:nvPr/>
        </p:nvGrpSpPr>
        <p:grpSpPr>
          <a:xfrm>
            <a:off x="181467" y="1712127"/>
            <a:ext cx="1849772" cy="1390106"/>
            <a:chOff x="724574" y="2680754"/>
            <a:chExt cx="2466363" cy="1853474"/>
          </a:xfrm>
        </p:grpSpPr>
        <p:sp>
          <p:nvSpPr>
            <p:cNvPr id="10" name="Cube 9">
              <a:extLst>
                <a:ext uri="{FF2B5EF4-FFF2-40B4-BE49-F238E27FC236}">
                  <a16:creationId xmlns:a16="http://schemas.microsoft.com/office/drawing/2014/main" id="{18470076-A617-BE67-5A8A-4809843BC5B6}"/>
                </a:ext>
              </a:extLst>
            </p:cNvPr>
            <p:cNvSpPr/>
            <p:nvPr/>
          </p:nvSpPr>
          <p:spPr>
            <a:xfrm>
              <a:off x="978408" y="2680754"/>
              <a:ext cx="777240" cy="777240"/>
            </a:xfrm>
            <a:prstGeom prst="cub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endParaRPr lang="hu-HU" sz="675" kern="0" dirty="0">
                <a:solidFill>
                  <a:prstClr val="black"/>
                </a:solidFill>
                <a:latin typeface="Calibri" panose="020F0502020204030204"/>
              </a:endParaRPr>
            </a:p>
            <a:p>
              <a:pPr algn="ctr" defTabSz="685800">
                <a:defRPr/>
              </a:pPr>
              <a:endParaRPr lang="en-US" sz="675" kern="0" dirty="0">
                <a:solidFill>
                  <a:prstClr val="black"/>
                </a:solidFill>
                <a:latin typeface="Calibri" panose="020F0502020204030204"/>
              </a:endParaRPr>
            </a:p>
          </p:txBody>
        </p:sp>
        <p:sp>
          <p:nvSpPr>
            <p:cNvPr id="11" name="Cube 10">
              <a:extLst>
                <a:ext uri="{FF2B5EF4-FFF2-40B4-BE49-F238E27FC236}">
                  <a16:creationId xmlns:a16="http://schemas.microsoft.com/office/drawing/2014/main" id="{52C15BD2-BC41-ED5B-1A4B-DE9A05999D0F}"/>
                </a:ext>
              </a:extLst>
            </p:cNvPr>
            <p:cNvSpPr/>
            <p:nvPr/>
          </p:nvSpPr>
          <p:spPr>
            <a:xfrm>
              <a:off x="2216834" y="3040380"/>
              <a:ext cx="777240" cy="777240"/>
            </a:xfrm>
            <a:prstGeom prst="cub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defRPr/>
              </a:pPr>
              <a:endParaRPr lang="en-US" sz="1350" kern="0">
                <a:solidFill>
                  <a:prstClr val="white"/>
                </a:solidFill>
                <a:latin typeface="Calibri" panose="020F0502020204030204"/>
              </a:endParaRPr>
            </a:p>
          </p:txBody>
        </p:sp>
        <p:cxnSp>
          <p:nvCxnSpPr>
            <p:cNvPr id="12" name="Connector: Elbow 11">
              <a:extLst>
                <a:ext uri="{FF2B5EF4-FFF2-40B4-BE49-F238E27FC236}">
                  <a16:creationId xmlns:a16="http://schemas.microsoft.com/office/drawing/2014/main" id="{3B66437F-ACAE-C660-7191-C64F4BF9D5F9}"/>
                </a:ext>
              </a:extLst>
            </p:cNvPr>
            <p:cNvCxnSpPr>
              <a:cxnSpLocks/>
              <a:stCxn id="10" idx="0"/>
              <a:endCxn id="11" idx="0"/>
            </p:cNvCxnSpPr>
            <p:nvPr/>
          </p:nvCxnSpPr>
          <p:spPr>
            <a:xfrm rot="16200000" flipH="1">
              <a:off x="1903583" y="2241354"/>
              <a:ext cx="359626" cy="1238426"/>
            </a:xfrm>
            <a:prstGeom prst="bentConnector3">
              <a:avLst>
                <a:gd name="adj1" fmla="val -21811"/>
              </a:avLst>
            </a:prstGeom>
            <a:noFill/>
            <a:ln w="19050" cap="flat" cmpd="sng" algn="ctr">
              <a:solidFill>
                <a:srgbClr val="000000"/>
              </a:solidFill>
              <a:prstDash val="dash"/>
              <a:miter lim="800000"/>
              <a:tailEnd type="triangle"/>
            </a:ln>
            <a:effectLst/>
          </p:spPr>
        </p:cxnSp>
        <p:cxnSp>
          <p:nvCxnSpPr>
            <p:cNvPr id="13" name="Connector: Elbow 12">
              <a:extLst>
                <a:ext uri="{FF2B5EF4-FFF2-40B4-BE49-F238E27FC236}">
                  <a16:creationId xmlns:a16="http://schemas.microsoft.com/office/drawing/2014/main" id="{A3F769C8-BD8A-F9A5-6B05-D53319C71D04}"/>
                </a:ext>
              </a:extLst>
            </p:cNvPr>
            <p:cNvCxnSpPr>
              <a:stCxn id="11" idx="3"/>
              <a:endCxn id="10" idx="3"/>
            </p:cNvCxnSpPr>
            <p:nvPr/>
          </p:nvCxnSpPr>
          <p:spPr>
            <a:xfrm rot="5400000" flipH="1">
              <a:off x="1709273" y="3018594"/>
              <a:ext cx="359626" cy="1238426"/>
            </a:xfrm>
            <a:prstGeom prst="bentConnector3">
              <a:avLst>
                <a:gd name="adj1" fmla="val -32191"/>
              </a:avLst>
            </a:prstGeom>
            <a:noFill/>
            <a:ln w="19050" cap="flat" cmpd="sng" algn="ctr">
              <a:solidFill>
                <a:srgbClr val="000000"/>
              </a:solidFill>
              <a:prstDash val="dash"/>
              <a:miter lim="800000"/>
              <a:tailEnd type="triangle"/>
            </a:ln>
            <a:effectLst/>
          </p:spPr>
        </p:cxnSp>
        <p:sp>
          <p:nvSpPr>
            <p:cNvPr id="14" name="TextBox 13">
              <a:extLst>
                <a:ext uri="{FF2B5EF4-FFF2-40B4-BE49-F238E27FC236}">
                  <a16:creationId xmlns:a16="http://schemas.microsoft.com/office/drawing/2014/main" id="{E38358E3-DACB-816B-EC59-2F528B372A7C}"/>
                </a:ext>
              </a:extLst>
            </p:cNvPr>
            <p:cNvSpPr txBox="1"/>
            <p:nvPr/>
          </p:nvSpPr>
          <p:spPr>
            <a:xfrm>
              <a:off x="744093" y="2913869"/>
              <a:ext cx="1051560" cy="492443"/>
            </a:xfrm>
            <a:prstGeom prst="rect">
              <a:avLst/>
            </a:prstGeom>
            <a:noFill/>
          </p:spPr>
          <p:txBody>
            <a:bodyPr wrap="square" rtlCol="0">
              <a:spAutoFit/>
            </a:bodyPr>
            <a:lstStyle/>
            <a:p>
              <a:pPr algn="ctr" defTabSz="685800">
                <a:defRPr/>
              </a:pPr>
              <a:r>
                <a:rPr lang="hu-HU" sz="900" kern="0" dirty="0" err="1"/>
                <a:t>Physical</a:t>
              </a:r>
              <a:r>
                <a:rPr lang="hu-HU" sz="900" kern="0" dirty="0"/>
                <a:t> </a:t>
              </a:r>
              <a:r>
                <a:rPr lang="hu-HU" sz="900" kern="0" dirty="0" err="1"/>
                <a:t>object</a:t>
              </a:r>
              <a:endParaRPr lang="en-US" sz="900" kern="0" dirty="0"/>
            </a:p>
          </p:txBody>
        </p:sp>
        <p:sp>
          <p:nvSpPr>
            <p:cNvPr id="15" name="TextBox 14">
              <a:extLst>
                <a:ext uri="{FF2B5EF4-FFF2-40B4-BE49-F238E27FC236}">
                  <a16:creationId xmlns:a16="http://schemas.microsoft.com/office/drawing/2014/main" id="{6EEFB025-A550-5518-D4BA-58DED650A9B3}"/>
                </a:ext>
              </a:extLst>
            </p:cNvPr>
            <p:cNvSpPr txBox="1"/>
            <p:nvPr/>
          </p:nvSpPr>
          <p:spPr>
            <a:xfrm>
              <a:off x="1982520" y="3278873"/>
              <a:ext cx="1051560" cy="492443"/>
            </a:xfrm>
            <a:prstGeom prst="rect">
              <a:avLst/>
            </a:prstGeom>
            <a:noFill/>
          </p:spPr>
          <p:txBody>
            <a:bodyPr wrap="square" rtlCol="0">
              <a:spAutoFit/>
            </a:bodyPr>
            <a:lstStyle/>
            <a:p>
              <a:pPr algn="ctr" defTabSz="685800">
                <a:defRPr/>
              </a:pPr>
              <a:r>
                <a:rPr lang="hu-HU" sz="900" kern="0" dirty="0" err="1">
                  <a:solidFill>
                    <a:prstClr val="white"/>
                  </a:solidFill>
                </a:rPr>
                <a:t>Digtial</a:t>
              </a:r>
              <a:br>
                <a:rPr lang="hu-HU" sz="900" kern="0" dirty="0">
                  <a:solidFill>
                    <a:prstClr val="white"/>
                  </a:solidFill>
                </a:rPr>
              </a:br>
              <a:r>
                <a:rPr lang="hu-HU" sz="900" kern="0" dirty="0" err="1">
                  <a:solidFill>
                    <a:prstClr val="white"/>
                  </a:solidFill>
                </a:rPr>
                <a:t>object</a:t>
              </a:r>
              <a:endParaRPr lang="en-US" sz="900" kern="0" dirty="0">
                <a:solidFill>
                  <a:prstClr val="white"/>
                </a:solidFill>
              </a:endParaRPr>
            </a:p>
          </p:txBody>
        </p:sp>
        <p:sp>
          <p:nvSpPr>
            <p:cNvPr id="16" name="TextBox 15">
              <a:extLst>
                <a:ext uri="{FF2B5EF4-FFF2-40B4-BE49-F238E27FC236}">
                  <a16:creationId xmlns:a16="http://schemas.microsoft.com/office/drawing/2014/main" id="{1B0FC5AF-CBD7-19FE-8260-EE557704731C}"/>
                </a:ext>
              </a:extLst>
            </p:cNvPr>
            <p:cNvSpPr txBox="1"/>
            <p:nvPr/>
          </p:nvSpPr>
          <p:spPr>
            <a:xfrm>
              <a:off x="724574" y="3949452"/>
              <a:ext cx="2466363" cy="584776"/>
            </a:xfrm>
            <a:prstGeom prst="rect">
              <a:avLst/>
            </a:prstGeom>
            <a:noFill/>
          </p:spPr>
          <p:txBody>
            <a:bodyPr wrap="square" rtlCol="0">
              <a:spAutoFit/>
            </a:bodyPr>
            <a:lstStyle/>
            <a:p>
              <a:pPr algn="ctr" defTabSz="685800">
                <a:defRPr/>
              </a:pPr>
              <a:r>
                <a:rPr lang="hu-HU" sz="1200" b="1" kern="0" dirty="0">
                  <a:solidFill>
                    <a:prstClr val="black"/>
                  </a:solidFill>
                </a:rPr>
                <a:t>Digital </a:t>
              </a:r>
              <a:r>
                <a:rPr lang="hu-HU" sz="1200" b="1" kern="0" dirty="0" err="1">
                  <a:solidFill>
                    <a:prstClr val="black"/>
                  </a:solidFill>
                </a:rPr>
                <a:t>model</a:t>
              </a:r>
              <a:endParaRPr lang="hu-HU" sz="1200" b="1" kern="0" dirty="0">
                <a:solidFill>
                  <a:prstClr val="black"/>
                </a:solidFill>
              </a:endParaRPr>
            </a:p>
            <a:p>
              <a:pPr algn="ctr" defTabSz="685800">
                <a:defRPr/>
              </a:pPr>
              <a:r>
                <a:rPr lang="hu-HU" sz="1050" kern="0" dirty="0" err="1">
                  <a:solidFill>
                    <a:prstClr val="black"/>
                  </a:solidFill>
                </a:rPr>
                <a:t>Not</a:t>
              </a:r>
              <a:r>
                <a:rPr lang="hu-HU" sz="1050" kern="0" dirty="0">
                  <a:solidFill>
                    <a:prstClr val="black"/>
                  </a:solidFill>
                </a:rPr>
                <a:t> </a:t>
              </a:r>
              <a:r>
                <a:rPr lang="hu-HU" sz="1050" kern="0" dirty="0" err="1">
                  <a:solidFill>
                    <a:prstClr val="black"/>
                  </a:solidFill>
                </a:rPr>
                <a:t>automated</a:t>
              </a:r>
              <a:r>
                <a:rPr lang="hu-HU" sz="1050" kern="0" dirty="0">
                  <a:solidFill>
                    <a:prstClr val="black"/>
                  </a:solidFill>
                </a:rPr>
                <a:t> (</a:t>
              </a:r>
              <a:r>
                <a:rPr lang="hu-HU" sz="1050" kern="0" dirty="0" err="1">
                  <a:solidFill>
                    <a:prstClr val="black"/>
                  </a:solidFill>
                </a:rPr>
                <a:t>Silo</a:t>
              </a:r>
              <a:r>
                <a:rPr lang="hu-HU" sz="1050" kern="0" dirty="0">
                  <a:solidFill>
                    <a:prstClr val="black"/>
                  </a:solidFill>
                </a:rPr>
                <a:t>) </a:t>
              </a:r>
              <a:endParaRPr lang="en-US" sz="1050" kern="0" dirty="0">
                <a:solidFill>
                  <a:prstClr val="black"/>
                </a:solidFill>
              </a:endParaRPr>
            </a:p>
          </p:txBody>
        </p:sp>
      </p:grpSp>
      <p:sp>
        <p:nvSpPr>
          <p:cNvPr id="17" name="TextBox 16">
            <a:extLst>
              <a:ext uri="{FF2B5EF4-FFF2-40B4-BE49-F238E27FC236}">
                <a16:creationId xmlns:a16="http://schemas.microsoft.com/office/drawing/2014/main" id="{E6DBDE63-531D-814A-7C51-D8084C93666A}"/>
              </a:ext>
            </a:extLst>
          </p:cNvPr>
          <p:cNvSpPr txBox="1"/>
          <p:nvPr/>
        </p:nvSpPr>
        <p:spPr>
          <a:xfrm>
            <a:off x="6830949" y="921086"/>
            <a:ext cx="2184373" cy="307777"/>
          </a:xfrm>
          <a:prstGeom prst="rect">
            <a:avLst/>
          </a:prstGeom>
          <a:noFill/>
        </p:spPr>
        <p:txBody>
          <a:bodyPr wrap="square">
            <a:spAutoFit/>
          </a:bodyPr>
          <a:lstStyle/>
          <a:p>
            <a:pPr algn="just" defTabSz="685800">
              <a:defRPr/>
            </a:pPr>
            <a:r>
              <a:rPr lang="en-US" sz="1400" kern="0" dirty="0">
                <a:solidFill>
                  <a:prstClr val="black"/>
                </a:solidFill>
              </a:rPr>
              <a:t>to</a:t>
            </a:r>
            <a:r>
              <a:rPr lang="en-US" sz="1400" b="1" kern="0" dirty="0">
                <a:solidFill>
                  <a:prstClr val="black"/>
                </a:solidFill>
              </a:rPr>
              <a:t> optimize operations</a:t>
            </a:r>
            <a:endParaRPr lang="hu-HU" sz="1400" kern="0" dirty="0">
              <a:solidFill>
                <a:prstClr val="black"/>
              </a:solidFill>
            </a:endParaRPr>
          </a:p>
        </p:txBody>
      </p:sp>
      <p:sp>
        <p:nvSpPr>
          <p:cNvPr id="18" name="Right Brace 17">
            <a:extLst>
              <a:ext uri="{FF2B5EF4-FFF2-40B4-BE49-F238E27FC236}">
                <a16:creationId xmlns:a16="http://schemas.microsoft.com/office/drawing/2014/main" id="{C4ADDABE-1576-ED63-55B2-9411973FCB6A}"/>
              </a:ext>
            </a:extLst>
          </p:cNvPr>
          <p:cNvSpPr/>
          <p:nvPr/>
        </p:nvSpPr>
        <p:spPr>
          <a:xfrm>
            <a:off x="6707014" y="874955"/>
            <a:ext cx="169242" cy="412468"/>
          </a:xfrm>
          <a:prstGeom prst="rightBrace">
            <a:avLst/>
          </a:prstGeom>
          <a:noFill/>
          <a:ln w="19050" cap="flat" cmpd="sng" algn="ctr">
            <a:solidFill>
              <a:srgbClr val="ED7D31"/>
            </a:solidFill>
            <a:prstDash val="solid"/>
            <a:miter lim="800000"/>
          </a:ln>
          <a:effectLst/>
        </p:spPr>
        <p:txBody>
          <a:bodyPr rtlCol="0" anchor="ctr"/>
          <a:lstStyle/>
          <a:p>
            <a:pPr algn="ctr" defTabSz="685800">
              <a:defRPr/>
            </a:pPr>
            <a:endParaRPr lang="en-US" sz="1350" kern="0">
              <a:solidFill>
                <a:prstClr val="black"/>
              </a:solidFill>
              <a:latin typeface="Calibri" panose="020F0502020204030204"/>
            </a:endParaRPr>
          </a:p>
        </p:txBody>
      </p:sp>
      <p:pic>
        <p:nvPicPr>
          <p:cNvPr id="19" name="Picture 2" descr="the silo mentality - Marketoonist | Tom Fishburne">
            <a:extLst>
              <a:ext uri="{FF2B5EF4-FFF2-40B4-BE49-F238E27FC236}">
                <a16:creationId xmlns:a16="http://schemas.microsoft.com/office/drawing/2014/main" id="{81AF359C-8110-2860-645A-0D389AA366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724" y="1566101"/>
            <a:ext cx="3057508" cy="21988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59A63A8-97D1-5475-24D2-40705ADEA5A1}"/>
              </a:ext>
            </a:extLst>
          </p:cNvPr>
          <p:cNvSpPr txBox="1"/>
          <p:nvPr/>
        </p:nvSpPr>
        <p:spPr>
          <a:xfrm>
            <a:off x="2369019" y="1505580"/>
            <a:ext cx="4207908" cy="2893100"/>
          </a:xfrm>
          <a:prstGeom prst="rect">
            <a:avLst/>
          </a:prstGeom>
          <a:noFill/>
        </p:spPr>
        <p:txBody>
          <a:bodyPr wrap="square">
            <a:spAutoFit/>
          </a:bodyPr>
          <a:lstStyle/>
          <a:p>
            <a:pPr marL="128588" indent="-128588" defTabSz="685800">
              <a:buFont typeface="Arial" panose="020B0604020202020204" pitchFamily="34" charset="0"/>
              <a:buChar char="•"/>
              <a:defRPr/>
            </a:pPr>
            <a:r>
              <a:rPr lang="en-US" sz="1400" kern="0" dirty="0">
                <a:solidFill>
                  <a:srgbClr val="3A3A3A"/>
                </a:solidFill>
              </a:rPr>
              <a:t>Separate </a:t>
            </a:r>
            <a:r>
              <a:rPr lang="en-US" sz="1400" b="1" kern="0" dirty="0">
                <a:solidFill>
                  <a:srgbClr val="3A3A3A"/>
                </a:solidFill>
              </a:rPr>
              <a:t>models</a:t>
            </a:r>
            <a:r>
              <a:rPr lang="en-US" sz="1400" kern="0" dirty="0">
                <a:solidFill>
                  <a:srgbClr val="3A3A3A"/>
                </a:solidFill>
              </a:rPr>
              <a:t> with </a:t>
            </a:r>
            <a:r>
              <a:rPr lang="en-US" sz="1400" b="1" kern="0" dirty="0">
                <a:solidFill>
                  <a:srgbClr val="3A3A3A"/>
                </a:solidFill>
              </a:rPr>
              <a:t>different scope</a:t>
            </a:r>
            <a:r>
              <a:rPr lang="en-US" sz="1400" kern="0" dirty="0">
                <a:solidFill>
                  <a:srgbClr val="3A3A3A"/>
                </a:solidFill>
              </a:rPr>
              <a:t> </a:t>
            </a:r>
          </a:p>
          <a:p>
            <a:pPr marL="471488" lvl="1" indent="-128588" defTabSz="685800">
              <a:buFont typeface="Arial" panose="020B0604020202020204" pitchFamily="34" charset="0"/>
              <a:buChar char="•"/>
              <a:defRPr/>
            </a:pPr>
            <a:r>
              <a:rPr lang="en-US" sz="1400" i="1" kern="0" dirty="0">
                <a:solidFill>
                  <a:srgbClr val="3A3A3A"/>
                </a:solidFill>
              </a:rPr>
              <a:t>Simulation models, </a:t>
            </a:r>
          </a:p>
          <a:p>
            <a:pPr marL="471488" lvl="1" indent="-128588" defTabSz="685800">
              <a:buFont typeface="Arial" panose="020B0604020202020204" pitchFamily="34" charset="0"/>
              <a:buChar char="•"/>
              <a:defRPr/>
            </a:pPr>
            <a:r>
              <a:rPr lang="en-US" sz="1400" i="1" kern="0" dirty="0">
                <a:solidFill>
                  <a:srgbClr val="3A3A3A"/>
                </a:solidFill>
              </a:rPr>
              <a:t>Energy prediction, monitoring, </a:t>
            </a:r>
          </a:p>
          <a:p>
            <a:pPr marL="471488" lvl="1" indent="-128588" defTabSz="685800">
              <a:buFont typeface="Arial" panose="020B0604020202020204" pitchFamily="34" charset="0"/>
              <a:buChar char="•"/>
              <a:defRPr/>
            </a:pPr>
            <a:r>
              <a:rPr lang="en-US" sz="1400" i="1" kern="0" dirty="0">
                <a:solidFill>
                  <a:srgbClr val="3A3A3A"/>
                </a:solidFill>
              </a:rPr>
              <a:t>Quality prediction, </a:t>
            </a:r>
          </a:p>
          <a:p>
            <a:pPr marL="471488" lvl="1" indent="-128588" defTabSz="685800">
              <a:buFont typeface="Arial" panose="020B0604020202020204" pitchFamily="34" charset="0"/>
              <a:buChar char="•"/>
              <a:defRPr/>
            </a:pPr>
            <a:r>
              <a:rPr lang="en-US" sz="1400" i="1" kern="0" dirty="0">
                <a:solidFill>
                  <a:srgbClr val="3A3A3A"/>
                </a:solidFill>
              </a:rPr>
              <a:t>Crude selection,</a:t>
            </a:r>
          </a:p>
          <a:p>
            <a:pPr marL="471488" lvl="1" indent="-128588" defTabSz="685800">
              <a:buFont typeface="Arial" panose="020B0604020202020204" pitchFamily="34" charset="0"/>
              <a:buChar char="•"/>
              <a:defRPr/>
            </a:pPr>
            <a:r>
              <a:rPr lang="en-US" sz="1400" i="1" kern="0" dirty="0">
                <a:solidFill>
                  <a:srgbClr val="3A3A3A"/>
                </a:solidFill>
              </a:rPr>
              <a:t>Anomaly detection, etc..</a:t>
            </a:r>
          </a:p>
          <a:p>
            <a:pPr marL="128588" indent="-128588" defTabSz="685800">
              <a:buFont typeface="Arial" panose="020B0604020202020204" pitchFamily="34" charset="0"/>
              <a:buChar char="•"/>
              <a:defRPr/>
            </a:pPr>
            <a:r>
              <a:rPr lang="en-US" sz="1400" kern="0" dirty="0">
                <a:solidFill>
                  <a:srgbClr val="3A3A3A"/>
                </a:solidFill>
              </a:rPr>
              <a:t>Model generation ad-hoc, </a:t>
            </a:r>
            <a:r>
              <a:rPr lang="en-US" sz="1400" b="1" kern="0" dirty="0">
                <a:solidFill>
                  <a:srgbClr val="3A3A3A"/>
                </a:solidFill>
              </a:rPr>
              <a:t>problem driven</a:t>
            </a:r>
          </a:p>
          <a:p>
            <a:pPr marL="128588" indent="-128588" defTabSz="685800">
              <a:buFont typeface="Arial" panose="020B0604020202020204" pitchFamily="34" charset="0"/>
              <a:buChar char="•"/>
              <a:defRPr/>
            </a:pPr>
            <a:r>
              <a:rPr lang="en-US" sz="1400" kern="0" dirty="0">
                <a:solidFill>
                  <a:srgbClr val="3A3A3A"/>
                </a:solidFill>
              </a:rPr>
              <a:t>Models </a:t>
            </a:r>
            <a:r>
              <a:rPr lang="en-US" sz="1400" b="1" kern="0" dirty="0">
                <a:solidFill>
                  <a:srgbClr val="3A3A3A"/>
                </a:solidFill>
              </a:rPr>
              <a:t>not integrated </a:t>
            </a:r>
            <a:r>
              <a:rPr lang="en-US" sz="1400" kern="0" dirty="0">
                <a:solidFill>
                  <a:srgbClr val="3A3A3A"/>
                </a:solidFill>
              </a:rPr>
              <a:t>into one eco-system</a:t>
            </a:r>
          </a:p>
          <a:p>
            <a:pPr marL="128588" indent="-128588" defTabSz="685800">
              <a:buFont typeface="Arial" panose="020B0604020202020204" pitchFamily="34" charset="0"/>
              <a:buChar char="•"/>
              <a:defRPr/>
            </a:pPr>
            <a:r>
              <a:rPr lang="en-US" sz="1400" kern="0" dirty="0">
                <a:solidFill>
                  <a:srgbClr val="3A3A3A"/>
                </a:solidFill>
              </a:rPr>
              <a:t>Models' health are not monitored -&gt; </a:t>
            </a:r>
            <a:r>
              <a:rPr lang="en-US" sz="1400" b="1" kern="0" dirty="0">
                <a:solidFill>
                  <a:srgbClr val="3A3A3A"/>
                </a:solidFill>
              </a:rPr>
              <a:t>missing</a:t>
            </a:r>
            <a:r>
              <a:rPr lang="en-US" sz="1400" kern="0" dirty="0">
                <a:solidFill>
                  <a:srgbClr val="3A3A3A"/>
                </a:solidFill>
              </a:rPr>
              <a:t> continues </a:t>
            </a:r>
            <a:r>
              <a:rPr lang="en-US" sz="1400" b="1" kern="0" dirty="0">
                <a:solidFill>
                  <a:srgbClr val="3A3A3A"/>
                </a:solidFill>
              </a:rPr>
              <a:t>maintenance</a:t>
            </a:r>
            <a:r>
              <a:rPr lang="hu-HU" sz="1400" kern="0" dirty="0">
                <a:solidFill>
                  <a:srgbClr val="3A3A3A"/>
                </a:solidFill>
              </a:rPr>
              <a:t>, version control</a:t>
            </a:r>
            <a:endParaRPr lang="en-US" sz="1400" kern="0" dirty="0">
              <a:solidFill>
                <a:srgbClr val="3A3A3A"/>
              </a:solidFill>
            </a:endParaRPr>
          </a:p>
          <a:p>
            <a:pPr marL="128588" indent="-128588" defTabSz="685800">
              <a:buFont typeface="Arial" panose="020B0604020202020204" pitchFamily="34" charset="0"/>
              <a:buChar char="•"/>
              <a:defRPr/>
            </a:pPr>
            <a:r>
              <a:rPr lang="en-US" sz="1400" kern="0" dirty="0">
                <a:solidFill>
                  <a:srgbClr val="3A3A3A"/>
                </a:solidFill>
              </a:rPr>
              <a:t>Simulation models are available only for a </a:t>
            </a:r>
            <a:r>
              <a:rPr lang="en-US" sz="1400" b="1" kern="0" dirty="0">
                <a:solidFill>
                  <a:srgbClr val="3A3A3A"/>
                </a:solidFill>
              </a:rPr>
              <a:t>narrow group</a:t>
            </a:r>
            <a:endParaRPr lang="hu-HU" sz="1400" b="1" kern="0" dirty="0">
              <a:solidFill>
                <a:srgbClr val="3A3A3A"/>
              </a:solidFill>
            </a:endParaRPr>
          </a:p>
          <a:p>
            <a:pPr marL="128588" indent="-128588" defTabSz="685800">
              <a:buFont typeface="Arial" panose="020B0604020202020204" pitchFamily="34" charset="0"/>
              <a:buChar char="•"/>
              <a:defRPr/>
            </a:pPr>
            <a:endParaRPr lang="hu-HU" sz="1400" kern="0" dirty="0">
              <a:solidFill>
                <a:prstClr val="black"/>
              </a:solidFill>
            </a:endParaRPr>
          </a:p>
        </p:txBody>
      </p:sp>
      <p:sp>
        <p:nvSpPr>
          <p:cNvPr id="22" name="Arrow: Down 21">
            <a:extLst>
              <a:ext uri="{FF2B5EF4-FFF2-40B4-BE49-F238E27FC236}">
                <a16:creationId xmlns:a16="http://schemas.microsoft.com/office/drawing/2014/main" id="{627DFFF7-692F-459B-F31C-9B891FCD9F6E}"/>
              </a:ext>
            </a:extLst>
          </p:cNvPr>
          <p:cNvSpPr/>
          <p:nvPr/>
        </p:nvSpPr>
        <p:spPr>
          <a:xfrm>
            <a:off x="4468972" y="3909873"/>
            <a:ext cx="320879" cy="392721"/>
          </a:xfrm>
          <a:prstGeom prst="down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grpSp>
        <p:nvGrpSpPr>
          <p:cNvPr id="23" name="Group 22">
            <a:extLst>
              <a:ext uri="{FF2B5EF4-FFF2-40B4-BE49-F238E27FC236}">
                <a16:creationId xmlns:a16="http://schemas.microsoft.com/office/drawing/2014/main" id="{50356E7B-D8DE-7DFC-466C-88CA76AFB809}"/>
              </a:ext>
            </a:extLst>
          </p:cNvPr>
          <p:cNvGrpSpPr/>
          <p:nvPr/>
        </p:nvGrpSpPr>
        <p:grpSpPr>
          <a:xfrm>
            <a:off x="181467" y="3706082"/>
            <a:ext cx="1849772" cy="1385948"/>
            <a:chOff x="744093" y="2680754"/>
            <a:chExt cx="2466363" cy="1847930"/>
          </a:xfrm>
        </p:grpSpPr>
        <p:sp>
          <p:nvSpPr>
            <p:cNvPr id="24" name="Cube 23">
              <a:extLst>
                <a:ext uri="{FF2B5EF4-FFF2-40B4-BE49-F238E27FC236}">
                  <a16:creationId xmlns:a16="http://schemas.microsoft.com/office/drawing/2014/main" id="{2621302E-944C-1089-EC88-FF7E3AB272F3}"/>
                </a:ext>
              </a:extLst>
            </p:cNvPr>
            <p:cNvSpPr/>
            <p:nvPr/>
          </p:nvSpPr>
          <p:spPr>
            <a:xfrm>
              <a:off x="978408" y="2680754"/>
              <a:ext cx="777240" cy="777240"/>
            </a:xfrm>
            <a:prstGeom prst="cub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endParaRPr lang="hu-HU" sz="675" kern="0" dirty="0">
                <a:solidFill>
                  <a:prstClr val="black"/>
                </a:solidFill>
                <a:latin typeface="Calibri" panose="020F0502020204030204"/>
              </a:endParaRPr>
            </a:p>
            <a:p>
              <a:pPr algn="ctr" defTabSz="685800">
                <a:defRPr/>
              </a:pPr>
              <a:endParaRPr lang="en-US" sz="675" kern="0" dirty="0">
                <a:solidFill>
                  <a:prstClr val="black"/>
                </a:solidFill>
                <a:latin typeface="Calibri" panose="020F0502020204030204"/>
              </a:endParaRPr>
            </a:p>
          </p:txBody>
        </p:sp>
        <p:sp>
          <p:nvSpPr>
            <p:cNvPr id="25" name="Cube 24">
              <a:extLst>
                <a:ext uri="{FF2B5EF4-FFF2-40B4-BE49-F238E27FC236}">
                  <a16:creationId xmlns:a16="http://schemas.microsoft.com/office/drawing/2014/main" id="{CA0D1A04-71E3-CFF5-258B-7A49F1C0DD09}"/>
                </a:ext>
              </a:extLst>
            </p:cNvPr>
            <p:cNvSpPr/>
            <p:nvPr/>
          </p:nvSpPr>
          <p:spPr>
            <a:xfrm>
              <a:off x="2216834" y="3040380"/>
              <a:ext cx="777240" cy="777240"/>
            </a:xfrm>
            <a:prstGeom prst="cub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defRPr/>
              </a:pPr>
              <a:endParaRPr lang="en-US" sz="1350" kern="0">
                <a:solidFill>
                  <a:prstClr val="white"/>
                </a:solidFill>
                <a:latin typeface="Calibri" panose="020F0502020204030204"/>
              </a:endParaRPr>
            </a:p>
          </p:txBody>
        </p:sp>
        <p:cxnSp>
          <p:nvCxnSpPr>
            <p:cNvPr id="26" name="Connector: Elbow 25">
              <a:extLst>
                <a:ext uri="{FF2B5EF4-FFF2-40B4-BE49-F238E27FC236}">
                  <a16:creationId xmlns:a16="http://schemas.microsoft.com/office/drawing/2014/main" id="{585C32C1-5A58-C8F4-5355-522B5E0FDE7E}"/>
                </a:ext>
              </a:extLst>
            </p:cNvPr>
            <p:cNvCxnSpPr>
              <a:stCxn id="24" idx="0"/>
              <a:endCxn id="25" idx="0"/>
            </p:cNvCxnSpPr>
            <p:nvPr/>
          </p:nvCxnSpPr>
          <p:spPr>
            <a:xfrm rot="16200000" flipH="1">
              <a:off x="1903583" y="2241354"/>
              <a:ext cx="359626" cy="1238426"/>
            </a:xfrm>
            <a:prstGeom prst="bentConnector3">
              <a:avLst>
                <a:gd name="adj1" fmla="val -14813"/>
              </a:avLst>
            </a:prstGeom>
            <a:noFill/>
            <a:ln w="19050" cap="flat" cmpd="sng" algn="ctr">
              <a:solidFill>
                <a:srgbClr val="70AD47"/>
              </a:solidFill>
              <a:prstDash val="solid"/>
              <a:miter lim="800000"/>
              <a:tailEnd type="triangle"/>
            </a:ln>
            <a:effectLst/>
          </p:spPr>
        </p:cxnSp>
        <p:cxnSp>
          <p:nvCxnSpPr>
            <p:cNvPr id="27" name="Connector: Elbow 26">
              <a:extLst>
                <a:ext uri="{FF2B5EF4-FFF2-40B4-BE49-F238E27FC236}">
                  <a16:creationId xmlns:a16="http://schemas.microsoft.com/office/drawing/2014/main" id="{7514F389-658B-ED81-DC21-656F4F6B8359}"/>
                </a:ext>
              </a:extLst>
            </p:cNvPr>
            <p:cNvCxnSpPr>
              <a:stCxn id="25" idx="3"/>
              <a:endCxn id="24" idx="3"/>
            </p:cNvCxnSpPr>
            <p:nvPr/>
          </p:nvCxnSpPr>
          <p:spPr>
            <a:xfrm rot="5400000" flipH="1">
              <a:off x="1709273" y="3018594"/>
              <a:ext cx="359626" cy="1238426"/>
            </a:xfrm>
            <a:prstGeom prst="bentConnector3">
              <a:avLst>
                <a:gd name="adj1" fmla="val -25194"/>
              </a:avLst>
            </a:prstGeom>
            <a:noFill/>
            <a:ln w="19050" cap="flat" cmpd="sng" algn="ctr">
              <a:solidFill>
                <a:srgbClr val="70AD47"/>
              </a:solidFill>
              <a:prstDash val="solid"/>
              <a:miter lim="800000"/>
              <a:tailEnd type="triangle"/>
            </a:ln>
            <a:effectLst/>
          </p:spPr>
        </p:cxnSp>
        <p:sp>
          <p:nvSpPr>
            <p:cNvPr id="28" name="TextBox 27">
              <a:extLst>
                <a:ext uri="{FF2B5EF4-FFF2-40B4-BE49-F238E27FC236}">
                  <a16:creationId xmlns:a16="http://schemas.microsoft.com/office/drawing/2014/main" id="{F7A6886D-3C10-83AA-F48E-3587343E3D48}"/>
                </a:ext>
              </a:extLst>
            </p:cNvPr>
            <p:cNvSpPr txBox="1"/>
            <p:nvPr/>
          </p:nvSpPr>
          <p:spPr>
            <a:xfrm>
              <a:off x="744093" y="2913869"/>
              <a:ext cx="1051560" cy="492443"/>
            </a:xfrm>
            <a:prstGeom prst="rect">
              <a:avLst/>
            </a:prstGeom>
            <a:noFill/>
          </p:spPr>
          <p:txBody>
            <a:bodyPr wrap="square" rtlCol="0">
              <a:spAutoFit/>
            </a:bodyPr>
            <a:lstStyle/>
            <a:p>
              <a:pPr algn="ctr" defTabSz="685800">
                <a:defRPr/>
              </a:pPr>
              <a:r>
                <a:rPr lang="hu-HU" sz="900" kern="0" dirty="0" err="1"/>
                <a:t>Physical</a:t>
              </a:r>
              <a:r>
                <a:rPr lang="hu-HU" sz="900" kern="0" dirty="0"/>
                <a:t> </a:t>
              </a:r>
              <a:r>
                <a:rPr lang="hu-HU" sz="900" kern="0" dirty="0" err="1"/>
                <a:t>object</a:t>
              </a:r>
              <a:endParaRPr lang="en-US" sz="900" kern="0" dirty="0"/>
            </a:p>
          </p:txBody>
        </p:sp>
        <p:sp>
          <p:nvSpPr>
            <p:cNvPr id="29" name="TextBox 28">
              <a:extLst>
                <a:ext uri="{FF2B5EF4-FFF2-40B4-BE49-F238E27FC236}">
                  <a16:creationId xmlns:a16="http://schemas.microsoft.com/office/drawing/2014/main" id="{58359322-28BA-DC3F-A5DE-EA17D52568AD}"/>
                </a:ext>
              </a:extLst>
            </p:cNvPr>
            <p:cNvSpPr txBox="1"/>
            <p:nvPr/>
          </p:nvSpPr>
          <p:spPr>
            <a:xfrm>
              <a:off x="1982519" y="3278873"/>
              <a:ext cx="1051560" cy="492443"/>
            </a:xfrm>
            <a:prstGeom prst="rect">
              <a:avLst/>
            </a:prstGeom>
            <a:noFill/>
          </p:spPr>
          <p:txBody>
            <a:bodyPr wrap="square" rtlCol="0">
              <a:spAutoFit/>
            </a:bodyPr>
            <a:lstStyle/>
            <a:p>
              <a:pPr algn="ctr" defTabSz="685800">
                <a:defRPr/>
              </a:pPr>
              <a:r>
                <a:rPr lang="hu-HU" sz="900" kern="0" dirty="0" err="1">
                  <a:solidFill>
                    <a:prstClr val="white"/>
                  </a:solidFill>
                </a:rPr>
                <a:t>Digtial</a:t>
              </a:r>
              <a:br>
                <a:rPr lang="hu-HU" sz="900" kern="0" dirty="0">
                  <a:solidFill>
                    <a:prstClr val="white"/>
                  </a:solidFill>
                </a:rPr>
              </a:br>
              <a:r>
                <a:rPr lang="hu-HU" sz="900" kern="0" dirty="0" err="1">
                  <a:solidFill>
                    <a:prstClr val="white"/>
                  </a:solidFill>
                </a:rPr>
                <a:t>object</a:t>
              </a:r>
              <a:endParaRPr lang="en-US" sz="900" kern="0" dirty="0">
                <a:solidFill>
                  <a:prstClr val="white"/>
                </a:solidFill>
              </a:endParaRPr>
            </a:p>
          </p:txBody>
        </p:sp>
        <p:sp>
          <p:nvSpPr>
            <p:cNvPr id="30" name="TextBox 29">
              <a:extLst>
                <a:ext uri="{FF2B5EF4-FFF2-40B4-BE49-F238E27FC236}">
                  <a16:creationId xmlns:a16="http://schemas.microsoft.com/office/drawing/2014/main" id="{343257E5-85C9-62D8-7A3E-C39D8067FF23}"/>
                </a:ext>
              </a:extLst>
            </p:cNvPr>
            <p:cNvSpPr txBox="1"/>
            <p:nvPr/>
          </p:nvSpPr>
          <p:spPr>
            <a:xfrm>
              <a:off x="744093" y="3943908"/>
              <a:ext cx="2466363" cy="584776"/>
            </a:xfrm>
            <a:prstGeom prst="rect">
              <a:avLst/>
            </a:prstGeom>
            <a:noFill/>
          </p:spPr>
          <p:txBody>
            <a:bodyPr wrap="square" rtlCol="0">
              <a:spAutoFit/>
            </a:bodyPr>
            <a:lstStyle/>
            <a:p>
              <a:pPr algn="ctr" defTabSz="685800">
                <a:defRPr/>
              </a:pPr>
              <a:r>
                <a:rPr lang="hu-HU" sz="1200" b="1" kern="0" dirty="0">
                  <a:solidFill>
                    <a:prstClr val="black"/>
                  </a:solidFill>
                </a:rPr>
                <a:t>Digital </a:t>
              </a:r>
              <a:r>
                <a:rPr lang="hu-HU" sz="1200" b="1" kern="0" dirty="0" err="1">
                  <a:solidFill>
                    <a:prstClr val="black"/>
                  </a:solidFill>
                </a:rPr>
                <a:t>Twin</a:t>
              </a:r>
              <a:endParaRPr lang="hu-HU" sz="1200" b="1" kern="0" dirty="0">
                <a:solidFill>
                  <a:prstClr val="black"/>
                </a:solidFill>
              </a:endParaRPr>
            </a:p>
            <a:p>
              <a:pPr algn="ctr" defTabSz="685800">
                <a:defRPr/>
              </a:pPr>
              <a:r>
                <a:rPr lang="hu-HU" sz="1050" kern="0" dirty="0" err="1">
                  <a:solidFill>
                    <a:prstClr val="black"/>
                  </a:solidFill>
                </a:rPr>
                <a:t>Fully</a:t>
              </a:r>
              <a:r>
                <a:rPr lang="hu-HU" sz="1050" kern="0" dirty="0">
                  <a:solidFill>
                    <a:prstClr val="black"/>
                  </a:solidFill>
                </a:rPr>
                <a:t> </a:t>
              </a:r>
              <a:r>
                <a:rPr lang="hu-HU" sz="1050" kern="0" dirty="0" err="1">
                  <a:solidFill>
                    <a:prstClr val="black"/>
                  </a:solidFill>
                </a:rPr>
                <a:t>integrated</a:t>
              </a:r>
              <a:endParaRPr lang="hu-HU" sz="1050" kern="0" dirty="0">
                <a:solidFill>
                  <a:prstClr val="black"/>
                </a:solidFill>
              </a:endParaRPr>
            </a:p>
          </p:txBody>
        </p:sp>
      </p:grpSp>
      <p:sp>
        <p:nvSpPr>
          <p:cNvPr id="31" name="Arrow: Down 30">
            <a:extLst>
              <a:ext uri="{FF2B5EF4-FFF2-40B4-BE49-F238E27FC236}">
                <a16:creationId xmlns:a16="http://schemas.microsoft.com/office/drawing/2014/main" id="{B185DE23-27B9-8AEA-1935-811DDE84A793}"/>
              </a:ext>
            </a:extLst>
          </p:cNvPr>
          <p:cNvSpPr/>
          <p:nvPr/>
        </p:nvSpPr>
        <p:spPr>
          <a:xfrm>
            <a:off x="940132" y="3106394"/>
            <a:ext cx="345890" cy="504971"/>
          </a:xfrm>
          <a:prstGeom prst="down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685800">
              <a:defRPr/>
            </a:pPr>
            <a:endParaRPr lang="en-US" sz="1350" kern="0">
              <a:solidFill>
                <a:prstClr val="black"/>
              </a:solidFill>
              <a:latin typeface="Calibri" panose="020F0502020204030204"/>
            </a:endParaRPr>
          </a:p>
        </p:txBody>
      </p:sp>
      <p:sp>
        <p:nvSpPr>
          <p:cNvPr id="33" name="Rectangle: Rounded Corners 32">
            <a:extLst>
              <a:ext uri="{FF2B5EF4-FFF2-40B4-BE49-F238E27FC236}">
                <a16:creationId xmlns:a16="http://schemas.microsoft.com/office/drawing/2014/main" id="{A901A5CA-FDD0-C175-7597-90F3AD6825AD}"/>
              </a:ext>
            </a:extLst>
          </p:cNvPr>
          <p:cNvSpPr/>
          <p:nvPr/>
        </p:nvSpPr>
        <p:spPr>
          <a:xfrm>
            <a:off x="2168982" y="4365767"/>
            <a:ext cx="5275541" cy="674603"/>
          </a:xfrm>
          <a:prstGeom prst="roundRect">
            <a:avLst/>
          </a:prstGeom>
          <a:solidFill>
            <a:schemeClr val="bg2">
              <a:lumMod val="20000"/>
              <a:lumOff val="8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rgbClr val="323457"/>
                </a:solidFill>
              </a:rPr>
              <a:t>A faster and continuous response to business needs could increase profitability by transitioning from siloed digital models to an integrated Digital Twin</a:t>
            </a:r>
          </a:p>
        </p:txBody>
      </p:sp>
    </p:spTree>
    <p:extLst>
      <p:ext uri="{BB962C8B-B14F-4D97-AF65-F5344CB8AC3E}">
        <p14:creationId xmlns:p14="http://schemas.microsoft.com/office/powerpoint/2010/main" val="58591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iagram of a diagram&#10;&#10;Description automatically generated">
            <a:extLst>
              <a:ext uri="{FF2B5EF4-FFF2-40B4-BE49-F238E27FC236}">
                <a16:creationId xmlns:a16="http://schemas.microsoft.com/office/drawing/2014/main" id="{192E01A4-8C45-B835-6AE8-2340EC346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765" y="1172064"/>
            <a:ext cx="4378139" cy="3510148"/>
          </a:xfrm>
          <a:prstGeom prst="rect">
            <a:avLst/>
          </a:prstGeom>
        </p:spPr>
      </p:pic>
      <p:sp>
        <p:nvSpPr>
          <p:cNvPr id="13" name="TextBox 12">
            <a:extLst>
              <a:ext uri="{FF2B5EF4-FFF2-40B4-BE49-F238E27FC236}">
                <a16:creationId xmlns:a16="http://schemas.microsoft.com/office/drawing/2014/main" id="{C542E151-4E36-4226-4DDF-14B616EE17D6}"/>
              </a:ext>
            </a:extLst>
          </p:cNvPr>
          <p:cNvSpPr txBox="1"/>
          <p:nvPr/>
        </p:nvSpPr>
        <p:spPr>
          <a:xfrm>
            <a:off x="159078" y="1211926"/>
            <a:ext cx="4259736" cy="957955"/>
          </a:xfrm>
          <a:prstGeom prst="rect">
            <a:avLst/>
          </a:prstGeom>
          <a:noFill/>
        </p:spPr>
        <p:txBody>
          <a:bodyPr wrap="square">
            <a:spAutoFit/>
          </a:bodyPr>
          <a:lstStyle/>
          <a:p>
            <a:pPr algn="just" defTabSz="571500"/>
            <a:r>
              <a:rPr lang="en-US" sz="1125" b="1" u="sng" dirty="0">
                <a:solidFill>
                  <a:srgbClr val="3A3A3A"/>
                </a:solidFill>
                <a:ea typeface="Calibri" panose="020F0502020204030204" pitchFamily="34" charset="0"/>
                <a:cs typeface="Calibri" panose="020F0502020204030204" pitchFamily="34" charset="0"/>
              </a:rPr>
              <a:t>RTO</a:t>
            </a:r>
          </a:p>
          <a:p>
            <a:pPr marL="214313" indent="-214313" algn="just" defTabSz="571500">
              <a:buFont typeface="Arial" panose="020B0604020202020204" pitchFamily="34" charset="0"/>
              <a:buChar char="•"/>
            </a:pPr>
            <a:r>
              <a:rPr lang="en-US" sz="1125" b="1" dirty="0">
                <a:solidFill>
                  <a:srgbClr val="3A3A3A"/>
                </a:solidFill>
                <a:ea typeface="Calibri" panose="020F0502020204030204" pitchFamily="34" charset="0"/>
                <a:cs typeface="Calibri" panose="020F0502020204030204" pitchFamily="34" charset="0"/>
              </a:rPr>
              <a:t>Dynamic process control </a:t>
            </a:r>
            <a:r>
              <a:rPr lang="en-US" sz="1125" dirty="0">
                <a:solidFill>
                  <a:srgbClr val="3A3A3A"/>
                </a:solidFill>
                <a:ea typeface="Calibri" panose="020F0502020204030204" pitchFamily="34" charset="0"/>
                <a:cs typeface="Calibri" panose="020F0502020204030204" pitchFamily="34" charset="0"/>
              </a:rPr>
              <a:t>– Continuously adjusts operational parameters to optimize the performance </a:t>
            </a:r>
          </a:p>
          <a:p>
            <a:pPr marL="214313" indent="-214313" algn="just" defTabSz="571500">
              <a:buFont typeface="Arial" panose="020B0604020202020204" pitchFamily="34" charset="0"/>
              <a:buChar char="•"/>
            </a:pPr>
            <a:r>
              <a:rPr lang="en-US" sz="1125" b="1" dirty="0">
                <a:solidFill>
                  <a:srgbClr val="3A3A3A"/>
                </a:solidFill>
                <a:ea typeface="Calibri" panose="020F0502020204030204" pitchFamily="34" charset="0"/>
                <a:cs typeface="Calibri" panose="020F0502020204030204" pitchFamily="34" charset="0"/>
              </a:rPr>
              <a:t>Aim: </a:t>
            </a:r>
            <a:r>
              <a:rPr lang="en-US" sz="1125" dirty="0">
                <a:solidFill>
                  <a:srgbClr val="3A3A3A"/>
                </a:solidFill>
                <a:ea typeface="Calibri" panose="020F0502020204030204" pitchFamily="34" charset="0"/>
                <a:cs typeface="Calibri" panose="020F0502020204030204" pitchFamily="34" charset="0"/>
              </a:rPr>
              <a:t>move the </a:t>
            </a:r>
            <a:r>
              <a:rPr lang="en-US" sz="1125" b="1" dirty="0">
                <a:solidFill>
                  <a:srgbClr val="3A3A3A"/>
                </a:solidFill>
                <a:ea typeface="Calibri" panose="020F0502020204030204" pitchFamily="34" charset="0"/>
                <a:cs typeface="Calibri" panose="020F0502020204030204" pitchFamily="34" charset="0"/>
              </a:rPr>
              <a:t>system towards</a:t>
            </a:r>
            <a:r>
              <a:rPr lang="hu-HU" sz="1125" b="1" dirty="0">
                <a:solidFill>
                  <a:srgbClr val="3A3A3A"/>
                </a:solidFill>
                <a:ea typeface="Calibri" panose="020F0502020204030204" pitchFamily="34" charset="0"/>
                <a:cs typeface="Calibri" panose="020F0502020204030204" pitchFamily="34" charset="0"/>
              </a:rPr>
              <a:t> </a:t>
            </a:r>
            <a:r>
              <a:rPr lang="en-US" sz="1125" b="1" dirty="0">
                <a:solidFill>
                  <a:srgbClr val="3A3A3A"/>
                </a:solidFill>
                <a:ea typeface="Calibri" panose="020F0502020204030204" pitchFamily="34" charset="0"/>
                <a:cs typeface="Calibri" panose="020F0502020204030204" pitchFamily="34" charset="0"/>
              </a:rPr>
              <a:t>optimum</a:t>
            </a:r>
            <a:r>
              <a:rPr lang="en-US" sz="1125" dirty="0">
                <a:solidFill>
                  <a:srgbClr val="3A3A3A"/>
                </a:solidFill>
                <a:ea typeface="Calibri" panose="020F0502020204030204" pitchFamily="34" charset="0"/>
                <a:cs typeface="Calibri" panose="020F0502020204030204" pitchFamily="34" charset="0"/>
              </a:rPr>
              <a:t>, given current </a:t>
            </a:r>
            <a:r>
              <a:rPr lang="en-US" sz="1125" b="1" dirty="0">
                <a:solidFill>
                  <a:srgbClr val="3A3A3A"/>
                </a:solidFill>
                <a:ea typeface="Calibri" panose="020F0502020204030204" pitchFamily="34" charset="0"/>
                <a:cs typeface="Calibri" panose="020F0502020204030204" pitchFamily="34" charset="0"/>
              </a:rPr>
              <a:t>boundary conditions</a:t>
            </a:r>
            <a:endParaRPr lang="en-US" sz="1125" dirty="0">
              <a:solidFill>
                <a:srgbClr val="3A3A3A"/>
              </a:solidFill>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9BD6039-43F7-A876-7A31-F977B0220656}"/>
              </a:ext>
            </a:extLst>
          </p:cNvPr>
          <p:cNvSpPr txBox="1"/>
          <p:nvPr/>
        </p:nvSpPr>
        <p:spPr>
          <a:xfrm>
            <a:off x="159078" y="2154917"/>
            <a:ext cx="4032499" cy="1131079"/>
          </a:xfrm>
          <a:prstGeom prst="rect">
            <a:avLst/>
          </a:prstGeom>
          <a:noFill/>
        </p:spPr>
        <p:txBody>
          <a:bodyPr wrap="square">
            <a:spAutoFit/>
          </a:bodyPr>
          <a:lstStyle/>
          <a:p>
            <a:pPr algn="just" defTabSz="571500"/>
            <a:r>
              <a:rPr lang="en-US" sz="1125" b="1" u="sng" dirty="0">
                <a:solidFill>
                  <a:srgbClr val="3A3A3A"/>
                </a:solidFill>
                <a:ea typeface="Calibri" panose="020F0502020204030204" pitchFamily="34" charset="0"/>
                <a:cs typeface="Calibri" panose="020F0502020204030204" pitchFamily="34" charset="0"/>
              </a:rPr>
              <a:t>Digital Twin </a:t>
            </a:r>
          </a:p>
          <a:p>
            <a:pPr marL="178594" indent="-178594" algn="just" defTabSz="571500">
              <a:buFont typeface="Arial" panose="020B0604020202020204" pitchFamily="34" charset="0"/>
              <a:buChar char="•"/>
            </a:pPr>
            <a:r>
              <a:rPr lang="en-US" sz="1125" b="1" dirty="0">
                <a:solidFill>
                  <a:srgbClr val="3A3A3A"/>
                </a:solidFill>
                <a:ea typeface="Calibri" panose="020F0502020204030204" pitchFamily="34" charset="0"/>
                <a:cs typeface="Calibri" panose="020F0502020204030204" pitchFamily="34" charset="0"/>
              </a:rPr>
              <a:t>High-fidelity virtual model </a:t>
            </a:r>
            <a:r>
              <a:rPr lang="en-US" sz="1125" dirty="0">
                <a:solidFill>
                  <a:srgbClr val="3A3A3A"/>
                </a:solidFill>
                <a:ea typeface="Calibri" panose="020F0502020204030204" pitchFamily="34" charset="0"/>
                <a:cs typeface="Calibri" panose="020F0502020204030204" pitchFamily="34" charset="0"/>
              </a:rPr>
              <a:t>of a physical process</a:t>
            </a:r>
          </a:p>
          <a:p>
            <a:pPr marL="178594" indent="-178594" algn="just" defTabSz="571500">
              <a:buFont typeface="Arial" panose="020B0604020202020204" pitchFamily="34" charset="0"/>
              <a:buChar char="•"/>
            </a:pPr>
            <a:r>
              <a:rPr lang="en-US" sz="1125" dirty="0">
                <a:solidFill>
                  <a:srgbClr val="3A3A3A"/>
                </a:solidFill>
                <a:ea typeface="Calibri" panose="020F0502020204030204" pitchFamily="34" charset="0"/>
                <a:cs typeface="Calibri" panose="020F0502020204030204" pitchFamily="34" charset="0"/>
              </a:rPr>
              <a:t>Integrates</a:t>
            </a:r>
            <a:r>
              <a:rPr lang="hu-HU" sz="1125" dirty="0">
                <a:solidFill>
                  <a:srgbClr val="3A3A3A"/>
                </a:solidFill>
                <a:ea typeface="Calibri" panose="020F0502020204030204" pitchFamily="34" charset="0"/>
                <a:cs typeface="Calibri" panose="020F0502020204030204" pitchFamily="34" charset="0"/>
              </a:rPr>
              <a:t> </a:t>
            </a:r>
            <a:r>
              <a:rPr lang="en-US" sz="1125" dirty="0">
                <a:solidFill>
                  <a:srgbClr val="3A3A3A"/>
                </a:solidFill>
                <a:ea typeface="Calibri" panose="020F0502020204030204" pitchFamily="34" charset="0"/>
                <a:cs typeface="Calibri" panose="020F0502020204030204" pitchFamily="34" charset="0"/>
              </a:rPr>
              <a:t>available process information </a:t>
            </a:r>
            <a:r>
              <a:rPr lang="hu-HU" sz="1125" dirty="0">
                <a:solidFill>
                  <a:srgbClr val="3A3A3A"/>
                </a:solidFill>
                <a:ea typeface="Calibri" panose="020F0502020204030204" pitchFamily="34" charset="0"/>
                <a:cs typeface="Calibri" panose="020F0502020204030204" pitchFamily="34" charset="0"/>
              </a:rPr>
              <a:t>(„White </a:t>
            </a:r>
            <a:r>
              <a:rPr lang="hu-HU" sz="1125" dirty="0" err="1">
                <a:solidFill>
                  <a:srgbClr val="3A3A3A"/>
                </a:solidFill>
                <a:ea typeface="Calibri" panose="020F0502020204030204" pitchFamily="34" charset="0"/>
                <a:cs typeface="Calibri" panose="020F0502020204030204" pitchFamily="34" charset="0"/>
              </a:rPr>
              <a:t>Box</a:t>
            </a:r>
            <a:r>
              <a:rPr lang="hu-HU" sz="1125" dirty="0">
                <a:solidFill>
                  <a:srgbClr val="3A3A3A"/>
                </a:solidFill>
                <a:ea typeface="Calibri" panose="020F0502020204030204" pitchFamily="34" charset="0"/>
                <a:cs typeface="Calibri" panose="020F0502020204030204" pitchFamily="34" charset="0"/>
              </a:rPr>
              <a:t>”)</a:t>
            </a:r>
            <a:endParaRPr lang="en-US" sz="1125" dirty="0">
              <a:solidFill>
                <a:srgbClr val="3A3A3A"/>
              </a:solidFill>
              <a:ea typeface="Calibri" panose="020F0502020204030204" pitchFamily="34" charset="0"/>
              <a:cs typeface="Calibri" panose="020F0502020204030204" pitchFamily="34" charset="0"/>
            </a:endParaRPr>
          </a:p>
          <a:p>
            <a:pPr marL="178594" indent="-178594" algn="just" defTabSz="571500">
              <a:buFont typeface="Arial" panose="020B0604020202020204" pitchFamily="34" charset="0"/>
              <a:buChar char="•"/>
            </a:pPr>
            <a:r>
              <a:rPr lang="en-US" sz="1125" b="1" dirty="0">
                <a:solidFill>
                  <a:srgbClr val="3A3A3A"/>
                </a:solidFill>
                <a:ea typeface="Calibri" panose="020F0502020204030204" pitchFamily="34" charset="0"/>
                <a:cs typeface="Calibri" panose="020F0502020204030204" pitchFamily="34" charset="0"/>
              </a:rPr>
              <a:t>Can simulate various scenarios </a:t>
            </a:r>
            <a:r>
              <a:rPr lang="en-US" sz="1125" dirty="0">
                <a:solidFill>
                  <a:srgbClr val="3A3A3A"/>
                </a:solidFill>
                <a:ea typeface="Calibri" panose="020F0502020204030204" pitchFamily="34" charset="0"/>
                <a:cs typeface="Calibri" panose="020F0502020204030204" pitchFamily="34" charset="0"/>
              </a:rPr>
              <a:t>to </a:t>
            </a:r>
            <a:r>
              <a:rPr lang="en-US" sz="1125" b="1" dirty="0">
                <a:solidFill>
                  <a:srgbClr val="3A3A3A"/>
                </a:solidFill>
                <a:ea typeface="Calibri" panose="020F0502020204030204" pitchFamily="34" charset="0"/>
                <a:cs typeface="Calibri" panose="020F0502020204030204" pitchFamily="34" charset="0"/>
              </a:rPr>
              <a:t>analyze the impact of changes</a:t>
            </a:r>
            <a:r>
              <a:rPr lang="en-US" sz="1125" dirty="0">
                <a:solidFill>
                  <a:srgbClr val="3A3A3A"/>
                </a:solidFill>
                <a:ea typeface="Calibri" panose="020F0502020204030204" pitchFamily="34" charset="0"/>
                <a:cs typeface="Calibri" panose="020F0502020204030204" pitchFamily="34" charset="0"/>
              </a:rPr>
              <a:t>, such as variations in catalyst activity or feedstock quality.</a:t>
            </a:r>
          </a:p>
        </p:txBody>
      </p:sp>
      <p:sp>
        <p:nvSpPr>
          <p:cNvPr id="15" name="TextBox 14">
            <a:extLst>
              <a:ext uri="{FF2B5EF4-FFF2-40B4-BE49-F238E27FC236}">
                <a16:creationId xmlns:a16="http://schemas.microsoft.com/office/drawing/2014/main" id="{1C1E62BD-8EE9-726A-E2C1-91B59445CF56}"/>
              </a:ext>
            </a:extLst>
          </p:cNvPr>
          <p:cNvSpPr txBox="1"/>
          <p:nvPr/>
        </p:nvSpPr>
        <p:spPr>
          <a:xfrm>
            <a:off x="159078" y="3272287"/>
            <a:ext cx="4184093" cy="1477328"/>
          </a:xfrm>
          <a:prstGeom prst="rect">
            <a:avLst/>
          </a:prstGeom>
          <a:noFill/>
        </p:spPr>
        <p:txBody>
          <a:bodyPr wrap="square">
            <a:spAutoFit/>
          </a:bodyPr>
          <a:lstStyle/>
          <a:p>
            <a:pPr defTabSz="571500"/>
            <a:r>
              <a:rPr lang="en-US" sz="1125" b="1" u="sng" dirty="0">
                <a:solidFill>
                  <a:srgbClr val="3A3A3A"/>
                </a:solidFill>
                <a:ea typeface="Calibri" panose="020F0502020204030204" pitchFamily="34" charset="0"/>
                <a:cs typeface="Calibri" panose="020F0502020204030204" pitchFamily="34" charset="0"/>
              </a:rPr>
              <a:t>Objective:</a:t>
            </a:r>
            <a:endParaRPr lang="en-US" sz="1125" u="sng" dirty="0">
              <a:solidFill>
                <a:srgbClr val="3A3A3A"/>
              </a:solidFill>
              <a:ea typeface="Calibri" panose="020F0502020204030204" pitchFamily="34" charset="0"/>
              <a:cs typeface="Calibri" panose="020F0502020204030204" pitchFamily="34" charset="0"/>
            </a:endParaRPr>
          </a:p>
          <a:p>
            <a:pPr marL="178594" indent="-178594" algn="just" defTabSz="571500">
              <a:buFont typeface="Arial" panose="020B0604020202020204" pitchFamily="34" charset="0"/>
              <a:buChar char="•"/>
            </a:pPr>
            <a:r>
              <a:rPr lang="en-US" sz="1125" b="1" i="1" dirty="0">
                <a:solidFill>
                  <a:srgbClr val="3A3A3A"/>
                </a:solidFill>
                <a:ea typeface="Calibri" panose="020F0502020204030204" pitchFamily="34" charset="0"/>
                <a:cs typeface="Calibri" panose="020F0502020204030204" pitchFamily="34" charset="0"/>
              </a:rPr>
              <a:t>RTO:</a:t>
            </a:r>
            <a:r>
              <a:rPr lang="en-US" sz="1125" i="1" dirty="0">
                <a:solidFill>
                  <a:srgbClr val="3A3A3A"/>
                </a:solidFill>
                <a:ea typeface="Calibri" panose="020F0502020204030204" pitchFamily="34" charset="0"/>
                <a:cs typeface="Calibri" panose="020F0502020204030204" pitchFamily="34" charset="0"/>
              </a:rPr>
              <a:t> </a:t>
            </a:r>
            <a:r>
              <a:rPr lang="en-US" sz="1125" dirty="0">
                <a:solidFill>
                  <a:srgbClr val="3A3A3A"/>
                </a:solidFill>
                <a:ea typeface="Calibri" panose="020F0502020204030204" pitchFamily="34" charset="0"/>
                <a:cs typeface="Calibri" panose="020F0502020204030204" pitchFamily="34" charset="0"/>
              </a:rPr>
              <a:t>Focuses on </a:t>
            </a:r>
            <a:r>
              <a:rPr lang="en-US" sz="1125" b="1" dirty="0">
                <a:solidFill>
                  <a:srgbClr val="3A3A3A"/>
                </a:solidFill>
                <a:ea typeface="Calibri" panose="020F0502020204030204" pitchFamily="34" charset="0"/>
                <a:cs typeface="Calibri" panose="020F0502020204030204" pitchFamily="34" charset="0"/>
              </a:rPr>
              <a:t>continuously optimizing the current process in real-time</a:t>
            </a:r>
            <a:r>
              <a:rPr lang="en-US" sz="1125" dirty="0">
                <a:solidFill>
                  <a:srgbClr val="3A3A3A"/>
                </a:solidFill>
                <a:ea typeface="Calibri" panose="020F0502020204030204" pitchFamily="34" charset="0"/>
                <a:cs typeface="Calibri" panose="020F0502020204030204" pitchFamily="34" charset="0"/>
              </a:rPr>
              <a:t> to achieve the best performance under existing conditions.</a:t>
            </a:r>
          </a:p>
          <a:p>
            <a:pPr marL="178594" indent="-178594" algn="just" defTabSz="571500">
              <a:buFont typeface="Arial" panose="020B0604020202020204" pitchFamily="34" charset="0"/>
              <a:buChar char="•"/>
            </a:pPr>
            <a:endParaRPr lang="en-US" sz="1125" dirty="0">
              <a:solidFill>
                <a:srgbClr val="3A3A3A"/>
              </a:solidFill>
              <a:ea typeface="Calibri" panose="020F0502020204030204" pitchFamily="34" charset="0"/>
              <a:cs typeface="Calibri" panose="020F0502020204030204" pitchFamily="34" charset="0"/>
            </a:endParaRPr>
          </a:p>
          <a:p>
            <a:pPr marL="178594" indent="-178594" algn="just" defTabSz="571500">
              <a:buFont typeface="Arial" panose="020B0604020202020204" pitchFamily="34" charset="0"/>
              <a:buChar char="•"/>
            </a:pPr>
            <a:r>
              <a:rPr lang="en-US" sz="1125" b="1" i="1" dirty="0">
                <a:solidFill>
                  <a:srgbClr val="3A3A3A"/>
                </a:solidFill>
                <a:ea typeface="Calibri" panose="020F0502020204030204" pitchFamily="34" charset="0"/>
                <a:cs typeface="Calibri" panose="020F0502020204030204" pitchFamily="34" charset="0"/>
              </a:rPr>
              <a:t>Digital Twin:</a:t>
            </a:r>
            <a:r>
              <a:rPr lang="en-US" sz="1125" i="1" dirty="0">
                <a:solidFill>
                  <a:srgbClr val="3A3A3A"/>
                </a:solidFill>
                <a:ea typeface="Calibri" panose="020F0502020204030204" pitchFamily="34" charset="0"/>
                <a:cs typeface="Calibri" panose="020F0502020204030204" pitchFamily="34" charset="0"/>
              </a:rPr>
              <a:t> </a:t>
            </a:r>
            <a:r>
              <a:rPr lang="en-US" sz="1125" dirty="0">
                <a:solidFill>
                  <a:srgbClr val="3A3A3A"/>
                </a:solidFill>
                <a:ea typeface="Calibri" panose="020F0502020204030204" pitchFamily="34" charset="0"/>
                <a:cs typeface="Calibri" panose="020F0502020204030204" pitchFamily="34" charset="0"/>
              </a:rPr>
              <a:t>Aims to </a:t>
            </a:r>
            <a:r>
              <a:rPr lang="en-US" sz="1125" b="1" dirty="0">
                <a:solidFill>
                  <a:srgbClr val="3A3A3A"/>
                </a:solidFill>
                <a:ea typeface="Calibri" panose="020F0502020204030204" pitchFamily="34" charset="0"/>
                <a:cs typeface="Calibri" panose="020F0502020204030204" pitchFamily="34" charset="0"/>
              </a:rPr>
              <a:t>provide a virtual environment for testing and analysis</a:t>
            </a:r>
            <a:r>
              <a:rPr lang="en-US" sz="1125" dirty="0">
                <a:solidFill>
                  <a:srgbClr val="3A3A3A"/>
                </a:solidFill>
                <a:ea typeface="Calibri" panose="020F0502020204030204" pitchFamily="34" charset="0"/>
                <a:cs typeface="Calibri" panose="020F0502020204030204" pitchFamily="34" charset="0"/>
              </a:rPr>
              <a:t>, allowing for the exploration of various scenarios and their impacts without disturbing the actual process.</a:t>
            </a:r>
          </a:p>
        </p:txBody>
      </p:sp>
      <p:sp>
        <p:nvSpPr>
          <p:cNvPr id="5" name="Text Placeholder 4">
            <a:extLst>
              <a:ext uri="{FF2B5EF4-FFF2-40B4-BE49-F238E27FC236}">
                <a16:creationId xmlns:a16="http://schemas.microsoft.com/office/drawing/2014/main" id="{14933B00-B4F3-7093-9F86-DD8743130BBA}"/>
              </a:ext>
            </a:extLst>
          </p:cNvPr>
          <p:cNvSpPr>
            <a:spLocks noGrp="1"/>
          </p:cNvSpPr>
          <p:nvPr>
            <p:ph type="body" sz="quarter" idx="25"/>
          </p:nvPr>
        </p:nvSpPr>
        <p:spPr/>
        <p:txBody>
          <a:bodyPr>
            <a:normAutofit/>
          </a:bodyPr>
          <a:lstStyle/>
          <a:p>
            <a:r>
              <a:rPr lang="en-US" sz="2200" dirty="0"/>
              <a:t>RTO or Digital Twin? What’s the difference?</a:t>
            </a:r>
            <a:endParaRPr lang="hu-HU" sz="2200" dirty="0"/>
          </a:p>
        </p:txBody>
      </p:sp>
    </p:spTree>
    <p:extLst>
      <p:ext uri="{BB962C8B-B14F-4D97-AF65-F5344CB8AC3E}">
        <p14:creationId xmlns:p14="http://schemas.microsoft.com/office/powerpoint/2010/main" val="237002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ED056-D21A-7A91-1CD1-39EF0544B0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FABC94-52D9-4EFF-CA4F-0DEBEE2152B8}"/>
              </a:ext>
            </a:extLst>
          </p:cNvPr>
          <p:cNvSpPr>
            <a:spLocks noGrp="1"/>
          </p:cNvSpPr>
          <p:nvPr>
            <p:ph type="body" sz="quarter" idx="25"/>
          </p:nvPr>
        </p:nvSpPr>
        <p:spPr/>
        <p:txBody>
          <a:bodyPr>
            <a:normAutofit/>
          </a:bodyPr>
          <a:lstStyle/>
          <a:p>
            <a:r>
              <a:rPr lang="hu-HU" sz="2200" dirty="0" err="1"/>
              <a:t>Use-Case</a:t>
            </a:r>
            <a:r>
              <a:rPr lang="hu-HU" sz="2200" dirty="0"/>
              <a:t> Olefin Conversion Unit (OCU) </a:t>
            </a:r>
          </a:p>
        </p:txBody>
      </p:sp>
      <p:pic>
        <p:nvPicPr>
          <p:cNvPr id="32" name="Picture 31">
            <a:extLst>
              <a:ext uri="{FF2B5EF4-FFF2-40B4-BE49-F238E27FC236}">
                <a16:creationId xmlns:a16="http://schemas.microsoft.com/office/drawing/2014/main" id="{B1A8D38E-978C-B28B-A4B6-D73A0ED85798}"/>
              </a:ext>
            </a:extLst>
          </p:cNvPr>
          <p:cNvPicPr>
            <a:picLocks noChangeAspect="1"/>
          </p:cNvPicPr>
          <p:nvPr/>
        </p:nvPicPr>
        <p:blipFill>
          <a:blip r:embed="rId3"/>
          <a:stretch>
            <a:fillRect/>
          </a:stretch>
        </p:blipFill>
        <p:spPr>
          <a:xfrm>
            <a:off x="323528" y="1110431"/>
            <a:ext cx="6059061" cy="3166489"/>
          </a:xfrm>
          <a:prstGeom prst="rect">
            <a:avLst/>
          </a:prstGeom>
        </p:spPr>
      </p:pic>
      <p:pic>
        <p:nvPicPr>
          <p:cNvPr id="33" name="Picture 32">
            <a:extLst>
              <a:ext uri="{FF2B5EF4-FFF2-40B4-BE49-F238E27FC236}">
                <a16:creationId xmlns:a16="http://schemas.microsoft.com/office/drawing/2014/main" id="{9898D660-1CAF-B5D6-B8B9-E21D7E8E2257}"/>
              </a:ext>
            </a:extLst>
          </p:cNvPr>
          <p:cNvPicPr>
            <a:picLocks noChangeAspect="1"/>
          </p:cNvPicPr>
          <p:nvPr/>
        </p:nvPicPr>
        <p:blipFill>
          <a:blip r:embed="rId4"/>
          <a:stretch>
            <a:fillRect/>
          </a:stretch>
        </p:blipFill>
        <p:spPr>
          <a:xfrm>
            <a:off x="6588224" y="1347614"/>
            <a:ext cx="2035702" cy="1605335"/>
          </a:xfrm>
          <a:prstGeom prst="rect">
            <a:avLst/>
          </a:prstGeom>
        </p:spPr>
      </p:pic>
      <p:pic>
        <p:nvPicPr>
          <p:cNvPr id="34" name="Picture 33">
            <a:extLst>
              <a:ext uri="{FF2B5EF4-FFF2-40B4-BE49-F238E27FC236}">
                <a16:creationId xmlns:a16="http://schemas.microsoft.com/office/drawing/2014/main" id="{50146256-99AF-373B-D92A-780DEC82DE3F}"/>
              </a:ext>
            </a:extLst>
          </p:cNvPr>
          <p:cNvPicPr>
            <a:picLocks noChangeAspect="1"/>
          </p:cNvPicPr>
          <p:nvPr/>
        </p:nvPicPr>
        <p:blipFill>
          <a:blip r:embed="rId5"/>
          <a:srcRect l="27207" r="17084" b="44251"/>
          <a:stretch>
            <a:fillRect/>
          </a:stretch>
        </p:blipFill>
        <p:spPr>
          <a:xfrm>
            <a:off x="6988634" y="2952949"/>
            <a:ext cx="1463041" cy="1633162"/>
          </a:xfrm>
          <a:prstGeom prst="rect">
            <a:avLst/>
          </a:prstGeom>
        </p:spPr>
      </p:pic>
    </p:spTree>
    <p:extLst>
      <p:ext uri="{BB962C8B-B14F-4D97-AF65-F5344CB8AC3E}">
        <p14:creationId xmlns:p14="http://schemas.microsoft.com/office/powerpoint/2010/main" val="198826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6C68-6478-A1D8-DF62-134B5F95F6AF}"/>
            </a:ext>
          </a:extLst>
        </p:cNvPr>
        <p:cNvGrpSpPr/>
        <p:nvPr/>
      </p:nvGrpSpPr>
      <p:grpSpPr>
        <a:xfrm>
          <a:off x="0" y="0"/>
          <a:ext cx="0" cy="0"/>
          <a:chOff x="0" y="0"/>
          <a:chExt cx="0" cy="0"/>
        </a:xfrm>
      </p:grpSpPr>
      <p:pic>
        <p:nvPicPr>
          <p:cNvPr id="4" name="Picture 2" descr="Complexity cartoon">
            <a:extLst>
              <a:ext uri="{FF2B5EF4-FFF2-40B4-BE49-F238E27FC236}">
                <a16:creationId xmlns:a16="http://schemas.microsoft.com/office/drawing/2014/main" id="{5D019E80-30A6-5C03-E354-0E17B9A41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34" y="2616467"/>
            <a:ext cx="4248098" cy="23902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2FDC63A-A5F7-0B9A-6EBA-3CFBE9EE288A}"/>
              </a:ext>
            </a:extLst>
          </p:cNvPr>
          <p:cNvGrpSpPr/>
          <p:nvPr/>
        </p:nvGrpSpPr>
        <p:grpSpPr>
          <a:xfrm>
            <a:off x="395536" y="1165535"/>
            <a:ext cx="1414501" cy="1453234"/>
            <a:chOff x="817632" y="2680752"/>
            <a:chExt cx="2263202" cy="2325175"/>
          </a:xfrm>
        </p:grpSpPr>
        <p:sp>
          <p:nvSpPr>
            <p:cNvPr id="6" name="Cube 5">
              <a:extLst>
                <a:ext uri="{FF2B5EF4-FFF2-40B4-BE49-F238E27FC236}">
                  <a16:creationId xmlns:a16="http://schemas.microsoft.com/office/drawing/2014/main" id="{6A6F11EC-68C5-EF45-EDC4-51A2CAB86FF5}"/>
                </a:ext>
              </a:extLst>
            </p:cNvPr>
            <p:cNvSpPr/>
            <p:nvPr/>
          </p:nvSpPr>
          <p:spPr>
            <a:xfrm>
              <a:off x="978407" y="2680753"/>
              <a:ext cx="865461" cy="865461"/>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hu-HU" sz="563"/>
            </a:p>
            <a:p>
              <a:pPr algn="ctr"/>
              <a:endParaRPr lang="en-US" sz="563"/>
            </a:p>
          </p:txBody>
        </p:sp>
        <p:sp>
          <p:nvSpPr>
            <p:cNvPr id="7" name="Cube 6">
              <a:extLst>
                <a:ext uri="{FF2B5EF4-FFF2-40B4-BE49-F238E27FC236}">
                  <a16:creationId xmlns:a16="http://schemas.microsoft.com/office/drawing/2014/main" id="{D312C8F4-E67D-F60F-B6F8-B2EB106358BB}"/>
                </a:ext>
              </a:extLst>
            </p:cNvPr>
            <p:cNvSpPr/>
            <p:nvPr/>
          </p:nvSpPr>
          <p:spPr>
            <a:xfrm>
              <a:off x="2216834" y="3040380"/>
              <a:ext cx="864000" cy="864000"/>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125"/>
            </a:p>
          </p:txBody>
        </p:sp>
        <p:cxnSp>
          <p:nvCxnSpPr>
            <p:cNvPr id="8" name="Connector: Elbow 7">
              <a:extLst>
                <a:ext uri="{FF2B5EF4-FFF2-40B4-BE49-F238E27FC236}">
                  <a16:creationId xmlns:a16="http://schemas.microsoft.com/office/drawing/2014/main" id="{5601B6CC-4255-468B-95CA-9FF3379B6064}"/>
                </a:ext>
              </a:extLst>
            </p:cNvPr>
            <p:cNvCxnSpPr>
              <a:cxnSpLocks/>
              <a:stCxn id="6" idx="0"/>
              <a:endCxn id="7" idx="0"/>
            </p:cNvCxnSpPr>
            <p:nvPr/>
          </p:nvCxnSpPr>
          <p:spPr>
            <a:xfrm rot="16200000" flipH="1">
              <a:off x="1958263" y="2241809"/>
              <a:ext cx="359627" cy="1237514"/>
            </a:xfrm>
            <a:prstGeom prst="bentConnector3">
              <a:avLst>
                <a:gd name="adj1" fmla="val -63566"/>
              </a:avLst>
            </a:prstGeom>
            <a:ln w="190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A4B3E860-DDC6-E970-8B6C-39E0A7DA3A90}"/>
                </a:ext>
              </a:extLst>
            </p:cNvPr>
            <p:cNvCxnSpPr>
              <a:cxnSpLocks/>
              <a:stCxn id="7" idx="3"/>
              <a:endCxn id="6" idx="3"/>
            </p:cNvCxnSpPr>
            <p:nvPr/>
          </p:nvCxnSpPr>
          <p:spPr>
            <a:xfrm rot="5400000" flipH="1">
              <a:off x="1742812" y="3106358"/>
              <a:ext cx="358166" cy="1237879"/>
            </a:xfrm>
            <a:prstGeom prst="bentConnector3">
              <a:avLst>
                <a:gd name="adj1" fmla="val -63825"/>
              </a:avLst>
            </a:prstGeom>
            <a:ln w="190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59488B2-8A77-AABC-3083-3334919ECEBE}"/>
                </a:ext>
              </a:extLst>
            </p:cNvPr>
            <p:cNvSpPr txBox="1"/>
            <p:nvPr/>
          </p:nvSpPr>
          <p:spPr>
            <a:xfrm>
              <a:off x="817632" y="2935115"/>
              <a:ext cx="1051560" cy="640176"/>
            </a:xfrm>
            <a:prstGeom prst="rect">
              <a:avLst/>
            </a:prstGeom>
            <a:noFill/>
          </p:spPr>
          <p:txBody>
            <a:bodyPr wrap="square" rtlCol="0">
              <a:spAutoFit/>
            </a:bodyPr>
            <a:lstStyle/>
            <a:p>
              <a:pPr algn="ctr"/>
              <a:r>
                <a:rPr lang="hu-HU" sz="1000" dirty="0" err="1">
                  <a:solidFill>
                    <a:srgbClr val="323457"/>
                  </a:solidFill>
                </a:rPr>
                <a:t>Physical</a:t>
              </a:r>
              <a:r>
                <a:rPr lang="hu-HU" sz="1000" dirty="0">
                  <a:solidFill>
                    <a:srgbClr val="323457"/>
                  </a:solidFill>
                </a:rPr>
                <a:t> </a:t>
              </a:r>
              <a:r>
                <a:rPr lang="hu-HU" sz="1000" dirty="0" err="1">
                  <a:solidFill>
                    <a:srgbClr val="323457"/>
                  </a:solidFill>
                </a:rPr>
                <a:t>object</a:t>
              </a:r>
              <a:endParaRPr lang="en-US" sz="1000" dirty="0">
                <a:solidFill>
                  <a:srgbClr val="323457"/>
                </a:solidFill>
              </a:endParaRPr>
            </a:p>
          </p:txBody>
        </p:sp>
        <p:sp>
          <p:nvSpPr>
            <p:cNvPr id="11" name="TextBox 10">
              <a:extLst>
                <a:ext uri="{FF2B5EF4-FFF2-40B4-BE49-F238E27FC236}">
                  <a16:creationId xmlns:a16="http://schemas.microsoft.com/office/drawing/2014/main" id="{CE3C11A7-7C24-9FB3-0416-3BCB1A936C9B}"/>
                </a:ext>
              </a:extLst>
            </p:cNvPr>
            <p:cNvSpPr txBox="1"/>
            <p:nvPr/>
          </p:nvSpPr>
          <p:spPr>
            <a:xfrm>
              <a:off x="2015055" y="3278872"/>
              <a:ext cx="1051560" cy="640176"/>
            </a:xfrm>
            <a:prstGeom prst="rect">
              <a:avLst/>
            </a:prstGeom>
            <a:noFill/>
          </p:spPr>
          <p:txBody>
            <a:bodyPr wrap="square" rtlCol="0">
              <a:spAutoFit/>
            </a:bodyPr>
            <a:lstStyle/>
            <a:p>
              <a:pPr algn="ctr"/>
              <a:r>
                <a:rPr lang="hu-HU" sz="1000" err="1">
                  <a:solidFill>
                    <a:schemeClr val="bg1"/>
                  </a:solidFill>
                </a:rPr>
                <a:t>Digtial</a:t>
              </a:r>
              <a:br>
                <a:rPr lang="hu-HU" sz="1000">
                  <a:solidFill>
                    <a:schemeClr val="bg1"/>
                  </a:solidFill>
                </a:rPr>
              </a:br>
              <a:r>
                <a:rPr lang="hu-HU" sz="1000" err="1">
                  <a:solidFill>
                    <a:schemeClr val="bg1"/>
                  </a:solidFill>
                </a:rPr>
                <a:t>object</a:t>
              </a:r>
              <a:endParaRPr lang="en-US" sz="1000">
                <a:solidFill>
                  <a:schemeClr val="bg1"/>
                </a:solidFill>
              </a:endParaRPr>
            </a:p>
          </p:txBody>
        </p:sp>
        <p:sp>
          <p:nvSpPr>
            <p:cNvPr id="12" name="TextBox 11">
              <a:extLst>
                <a:ext uri="{FF2B5EF4-FFF2-40B4-BE49-F238E27FC236}">
                  <a16:creationId xmlns:a16="http://schemas.microsoft.com/office/drawing/2014/main" id="{47F500A5-E09C-3FE2-AD2B-83F9B6796650}"/>
                </a:ext>
              </a:extLst>
            </p:cNvPr>
            <p:cNvSpPr txBox="1"/>
            <p:nvPr/>
          </p:nvSpPr>
          <p:spPr>
            <a:xfrm>
              <a:off x="864939" y="4119530"/>
              <a:ext cx="2113914" cy="886397"/>
            </a:xfrm>
            <a:prstGeom prst="rect">
              <a:avLst/>
            </a:prstGeom>
            <a:noFill/>
          </p:spPr>
          <p:txBody>
            <a:bodyPr wrap="none" rtlCol="0">
              <a:spAutoFit/>
            </a:bodyPr>
            <a:lstStyle/>
            <a:p>
              <a:pPr algn="ctr"/>
              <a:r>
                <a:rPr lang="hu-HU" sz="1000" b="1">
                  <a:solidFill>
                    <a:srgbClr val="323457"/>
                  </a:solidFill>
                </a:rPr>
                <a:t>Digital </a:t>
              </a:r>
              <a:r>
                <a:rPr lang="hu-HU" sz="1000" b="1" err="1">
                  <a:solidFill>
                    <a:srgbClr val="323457"/>
                  </a:solidFill>
                </a:rPr>
                <a:t>model</a:t>
              </a:r>
              <a:endParaRPr lang="hu-HU" sz="1000" b="1">
                <a:solidFill>
                  <a:srgbClr val="323457"/>
                </a:solidFill>
              </a:endParaRPr>
            </a:p>
            <a:p>
              <a:pPr algn="ctr"/>
              <a:r>
                <a:rPr lang="hu-HU" sz="1000">
                  <a:solidFill>
                    <a:srgbClr val="323457"/>
                  </a:solidFill>
                </a:rPr>
                <a:t>Digital </a:t>
              </a:r>
              <a:r>
                <a:rPr lang="hu-HU" sz="1000" err="1">
                  <a:solidFill>
                    <a:srgbClr val="323457"/>
                  </a:solidFill>
                </a:rPr>
                <a:t>representation</a:t>
              </a:r>
              <a:endParaRPr lang="hu-HU" sz="1000">
                <a:solidFill>
                  <a:srgbClr val="323457"/>
                </a:solidFill>
              </a:endParaRPr>
            </a:p>
            <a:p>
              <a:pPr algn="ctr"/>
              <a:r>
                <a:rPr lang="hu-HU" sz="1000" err="1">
                  <a:solidFill>
                    <a:srgbClr val="323457"/>
                  </a:solidFill>
                </a:rPr>
                <a:t>Not</a:t>
              </a:r>
              <a:r>
                <a:rPr lang="hu-HU" sz="1000">
                  <a:solidFill>
                    <a:srgbClr val="323457"/>
                  </a:solidFill>
                </a:rPr>
                <a:t> </a:t>
              </a:r>
              <a:r>
                <a:rPr lang="hu-HU" sz="1000" err="1">
                  <a:solidFill>
                    <a:srgbClr val="323457"/>
                  </a:solidFill>
                </a:rPr>
                <a:t>automated</a:t>
              </a:r>
              <a:r>
                <a:rPr lang="hu-HU" sz="1000">
                  <a:solidFill>
                    <a:srgbClr val="323457"/>
                  </a:solidFill>
                </a:rPr>
                <a:t> </a:t>
              </a:r>
              <a:endParaRPr lang="en-US" sz="1000">
                <a:solidFill>
                  <a:srgbClr val="323457"/>
                </a:solidFill>
              </a:endParaRPr>
            </a:p>
          </p:txBody>
        </p:sp>
      </p:grpSp>
      <p:grpSp>
        <p:nvGrpSpPr>
          <p:cNvPr id="13" name="Group 12">
            <a:extLst>
              <a:ext uri="{FF2B5EF4-FFF2-40B4-BE49-F238E27FC236}">
                <a16:creationId xmlns:a16="http://schemas.microsoft.com/office/drawing/2014/main" id="{138E9E10-FF7B-E4AA-6CB1-8B986601100A}"/>
              </a:ext>
            </a:extLst>
          </p:cNvPr>
          <p:cNvGrpSpPr/>
          <p:nvPr/>
        </p:nvGrpSpPr>
        <p:grpSpPr>
          <a:xfrm>
            <a:off x="2233567" y="1165536"/>
            <a:ext cx="1737976" cy="1378034"/>
            <a:chOff x="4415403" y="2669146"/>
            <a:chExt cx="2780761" cy="2204855"/>
          </a:xfrm>
        </p:grpSpPr>
        <p:sp>
          <p:nvSpPr>
            <p:cNvPr id="14" name="Cube 13">
              <a:extLst>
                <a:ext uri="{FF2B5EF4-FFF2-40B4-BE49-F238E27FC236}">
                  <a16:creationId xmlns:a16="http://schemas.microsoft.com/office/drawing/2014/main" id="{AF59626A-3C39-A99E-0F8B-7D3AB75EA46D}"/>
                </a:ext>
              </a:extLst>
            </p:cNvPr>
            <p:cNvSpPr/>
            <p:nvPr/>
          </p:nvSpPr>
          <p:spPr>
            <a:xfrm>
              <a:off x="4627591" y="2669146"/>
              <a:ext cx="864000" cy="864000"/>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hu-HU" sz="563"/>
            </a:p>
            <a:p>
              <a:pPr algn="ctr"/>
              <a:endParaRPr lang="en-US" sz="563"/>
            </a:p>
          </p:txBody>
        </p:sp>
        <p:sp>
          <p:nvSpPr>
            <p:cNvPr id="15" name="Cube 14">
              <a:extLst>
                <a:ext uri="{FF2B5EF4-FFF2-40B4-BE49-F238E27FC236}">
                  <a16:creationId xmlns:a16="http://schemas.microsoft.com/office/drawing/2014/main" id="{56A0BDE7-537D-CFE4-E80F-71873BBA4294}"/>
                </a:ext>
              </a:extLst>
            </p:cNvPr>
            <p:cNvSpPr/>
            <p:nvPr/>
          </p:nvSpPr>
          <p:spPr>
            <a:xfrm>
              <a:off x="5866017" y="3028772"/>
              <a:ext cx="864000" cy="864000"/>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125"/>
            </a:p>
          </p:txBody>
        </p:sp>
        <p:cxnSp>
          <p:nvCxnSpPr>
            <p:cNvPr id="16" name="Connector: Elbow 15">
              <a:extLst>
                <a:ext uri="{FF2B5EF4-FFF2-40B4-BE49-F238E27FC236}">
                  <a16:creationId xmlns:a16="http://schemas.microsoft.com/office/drawing/2014/main" id="{4D9DFFA9-350A-C4BC-C1B0-54E74F55655D}"/>
                </a:ext>
              </a:extLst>
            </p:cNvPr>
            <p:cNvCxnSpPr>
              <a:stCxn id="14" idx="0"/>
              <a:endCxn id="15" idx="0"/>
            </p:cNvCxnSpPr>
            <p:nvPr/>
          </p:nvCxnSpPr>
          <p:spPr>
            <a:xfrm rot="16200000" flipH="1">
              <a:off x="5606991" y="2229746"/>
              <a:ext cx="359626" cy="1238426"/>
            </a:xfrm>
            <a:prstGeom prst="bentConnector3">
              <a:avLst>
                <a:gd name="adj1" fmla="val -63566"/>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nector: Elbow 16">
              <a:extLst>
                <a:ext uri="{FF2B5EF4-FFF2-40B4-BE49-F238E27FC236}">
                  <a16:creationId xmlns:a16="http://schemas.microsoft.com/office/drawing/2014/main" id="{6D82072A-F60C-0A22-1EA5-8A518F96719F}"/>
                </a:ext>
              </a:extLst>
            </p:cNvPr>
            <p:cNvCxnSpPr>
              <a:stCxn id="15" idx="3"/>
              <a:endCxn id="14" idx="3"/>
            </p:cNvCxnSpPr>
            <p:nvPr/>
          </p:nvCxnSpPr>
          <p:spPr>
            <a:xfrm rot="5400000" flipH="1">
              <a:off x="5390991" y="3093746"/>
              <a:ext cx="359626" cy="1238426"/>
            </a:xfrm>
            <a:prstGeom prst="bentConnector3">
              <a:avLst>
                <a:gd name="adj1" fmla="val -63566"/>
              </a:avLst>
            </a:prstGeom>
            <a:ln w="190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0F016D-A63D-DEFE-0EC9-E8E79D3C3651}"/>
                </a:ext>
              </a:extLst>
            </p:cNvPr>
            <p:cNvSpPr txBox="1"/>
            <p:nvPr/>
          </p:nvSpPr>
          <p:spPr>
            <a:xfrm>
              <a:off x="4470429" y="2902260"/>
              <a:ext cx="1051560" cy="640176"/>
            </a:xfrm>
            <a:prstGeom prst="rect">
              <a:avLst/>
            </a:prstGeom>
            <a:noFill/>
          </p:spPr>
          <p:txBody>
            <a:bodyPr wrap="square" rtlCol="0">
              <a:spAutoFit/>
            </a:bodyPr>
            <a:lstStyle/>
            <a:p>
              <a:pPr algn="ctr"/>
              <a:r>
                <a:rPr lang="hu-HU" sz="1000" err="1">
                  <a:solidFill>
                    <a:srgbClr val="323457"/>
                  </a:solidFill>
                </a:rPr>
                <a:t>Physical</a:t>
              </a:r>
              <a:r>
                <a:rPr lang="hu-HU" sz="1000">
                  <a:solidFill>
                    <a:srgbClr val="323457"/>
                  </a:solidFill>
                </a:rPr>
                <a:t> </a:t>
              </a:r>
              <a:r>
                <a:rPr lang="hu-HU" sz="1000" err="1">
                  <a:solidFill>
                    <a:srgbClr val="323457"/>
                  </a:solidFill>
                </a:rPr>
                <a:t>object</a:t>
              </a:r>
              <a:endParaRPr lang="en-US" sz="1000">
                <a:solidFill>
                  <a:srgbClr val="323457"/>
                </a:solidFill>
              </a:endParaRPr>
            </a:p>
          </p:txBody>
        </p:sp>
        <p:sp>
          <p:nvSpPr>
            <p:cNvPr id="19" name="TextBox 18">
              <a:extLst>
                <a:ext uri="{FF2B5EF4-FFF2-40B4-BE49-F238E27FC236}">
                  <a16:creationId xmlns:a16="http://schemas.microsoft.com/office/drawing/2014/main" id="{0F12EE90-CC05-E444-28A1-0ED03B567049}"/>
                </a:ext>
              </a:extLst>
            </p:cNvPr>
            <p:cNvSpPr txBox="1"/>
            <p:nvPr/>
          </p:nvSpPr>
          <p:spPr>
            <a:xfrm>
              <a:off x="5652358" y="3288511"/>
              <a:ext cx="1051560" cy="640176"/>
            </a:xfrm>
            <a:prstGeom prst="rect">
              <a:avLst/>
            </a:prstGeom>
            <a:noFill/>
          </p:spPr>
          <p:txBody>
            <a:bodyPr wrap="square" rtlCol="0">
              <a:spAutoFit/>
            </a:bodyPr>
            <a:lstStyle/>
            <a:p>
              <a:pPr algn="ctr"/>
              <a:r>
                <a:rPr lang="hu-HU" sz="1000" err="1">
                  <a:solidFill>
                    <a:schemeClr val="bg1"/>
                  </a:solidFill>
                </a:rPr>
                <a:t>Digtial</a:t>
              </a:r>
              <a:br>
                <a:rPr lang="hu-HU" sz="1000">
                  <a:solidFill>
                    <a:schemeClr val="bg1"/>
                  </a:solidFill>
                </a:rPr>
              </a:br>
              <a:r>
                <a:rPr lang="hu-HU" sz="1000" err="1">
                  <a:solidFill>
                    <a:schemeClr val="bg1"/>
                  </a:solidFill>
                </a:rPr>
                <a:t>object</a:t>
              </a:r>
              <a:endParaRPr lang="en-US" sz="1000">
                <a:solidFill>
                  <a:schemeClr val="bg1"/>
                </a:solidFill>
              </a:endParaRPr>
            </a:p>
          </p:txBody>
        </p:sp>
        <p:sp>
          <p:nvSpPr>
            <p:cNvPr id="20" name="TextBox 19">
              <a:extLst>
                <a:ext uri="{FF2B5EF4-FFF2-40B4-BE49-F238E27FC236}">
                  <a16:creationId xmlns:a16="http://schemas.microsoft.com/office/drawing/2014/main" id="{B5B0EC0D-86DD-11C5-497E-F15E5F3F132C}"/>
                </a:ext>
              </a:extLst>
            </p:cNvPr>
            <p:cNvSpPr txBox="1"/>
            <p:nvPr/>
          </p:nvSpPr>
          <p:spPr>
            <a:xfrm>
              <a:off x="4415403" y="4233825"/>
              <a:ext cx="2780761" cy="640176"/>
            </a:xfrm>
            <a:prstGeom prst="rect">
              <a:avLst/>
            </a:prstGeom>
            <a:noFill/>
          </p:spPr>
          <p:txBody>
            <a:bodyPr wrap="none" rtlCol="0">
              <a:spAutoFit/>
            </a:bodyPr>
            <a:lstStyle/>
            <a:p>
              <a:pPr algn="ctr"/>
              <a:r>
                <a:rPr lang="hu-HU" sz="1000" b="1">
                  <a:solidFill>
                    <a:srgbClr val="323457"/>
                  </a:solidFill>
                </a:rPr>
                <a:t>Digital </a:t>
              </a:r>
              <a:r>
                <a:rPr lang="hu-HU" sz="1000" b="1" err="1">
                  <a:solidFill>
                    <a:srgbClr val="323457"/>
                  </a:solidFill>
                </a:rPr>
                <a:t>shadow</a:t>
              </a:r>
              <a:endParaRPr lang="hu-HU" sz="1000" b="1">
                <a:solidFill>
                  <a:srgbClr val="323457"/>
                </a:solidFill>
              </a:endParaRPr>
            </a:p>
            <a:p>
              <a:pPr algn="ctr"/>
              <a:r>
                <a:rPr lang="hu-HU" sz="1000" err="1">
                  <a:solidFill>
                    <a:srgbClr val="323457"/>
                  </a:solidFill>
                </a:rPr>
                <a:t>Automated</a:t>
              </a:r>
              <a:r>
                <a:rPr lang="hu-HU" sz="1000">
                  <a:solidFill>
                    <a:srgbClr val="323457"/>
                  </a:solidFill>
                </a:rPr>
                <a:t> </a:t>
              </a:r>
              <a:r>
                <a:rPr lang="hu-HU" sz="1000" err="1">
                  <a:solidFill>
                    <a:srgbClr val="323457"/>
                  </a:solidFill>
                </a:rPr>
                <a:t>one-way</a:t>
              </a:r>
              <a:r>
                <a:rPr lang="hu-HU" sz="1000">
                  <a:solidFill>
                    <a:srgbClr val="323457"/>
                  </a:solidFill>
                </a:rPr>
                <a:t> </a:t>
              </a:r>
              <a:r>
                <a:rPr lang="hu-HU" sz="1000" err="1">
                  <a:solidFill>
                    <a:srgbClr val="323457"/>
                  </a:solidFill>
                </a:rPr>
                <a:t>dataflow</a:t>
              </a:r>
              <a:endParaRPr lang="hu-HU" sz="1000">
                <a:solidFill>
                  <a:srgbClr val="323457"/>
                </a:solidFill>
              </a:endParaRPr>
            </a:p>
          </p:txBody>
        </p:sp>
      </p:grpSp>
      <p:grpSp>
        <p:nvGrpSpPr>
          <p:cNvPr id="21" name="Group 20">
            <a:extLst>
              <a:ext uri="{FF2B5EF4-FFF2-40B4-BE49-F238E27FC236}">
                <a16:creationId xmlns:a16="http://schemas.microsoft.com/office/drawing/2014/main" id="{09B3DF33-9CFF-C35A-A89C-A7EE0AFA8AB7}"/>
              </a:ext>
            </a:extLst>
          </p:cNvPr>
          <p:cNvGrpSpPr/>
          <p:nvPr/>
        </p:nvGrpSpPr>
        <p:grpSpPr>
          <a:xfrm>
            <a:off x="4139952" y="1165536"/>
            <a:ext cx="1399725" cy="1380198"/>
            <a:chOff x="8221590" y="2564831"/>
            <a:chExt cx="2239560" cy="2208317"/>
          </a:xfrm>
        </p:grpSpPr>
        <p:sp>
          <p:nvSpPr>
            <p:cNvPr id="22" name="Cube 21">
              <a:extLst>
                <a:ext uri="{FF2B5EF4-FFF2-40B4-BE49-F238E27FC236}">
                  <a16:creationId xmlns:a16="http://schemas.microsoft.com/office/drawing/2014/main" id="{B99AD491-B3AB-7219-FDEB-DE86DBD07A6C}"/>
                </a:ext>
              </a:extLst>
            </p:cNvPr>
            <p:cNvSpPr/>
            <p:nvPr/>
          </p:nvSpPr>
          <p:spPr>
            <a:xfrm>
              <a:off x="8358724" y="2564831"/>
              <a:ext cx="864000" cy="864000"/>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hu-HU" sz="563"/>
            </a:p>
            <a:p>
              <a:pPr algn="ctr"/>
              <a:endParaRPr lang="en-US" sz="563"/>
            </a:p>
          </p:txBody>
        </p:sp>
        <p:sp>
          <p:nvSpPr>
            <p:cNvPr id="23" name="Cube 22">
              <a:extLst>
                <a:ext uri="{FF2B5EF4-FFF2-40B4-BE49-F238E27FC236}">
                  <a16:creationId xmlns:a16="http://schemas.microsoft.com/office/drawing/2014/main" id="{C98B4599-A363-1469-C14A-6BCF419077DD}"/>
                </a:ext>
              </a:extLst>
            </p:cNvPr>
            <p:cNvSpPr/>
            <p:nvPr/>
          </p:nvSpPr>
          <p:spPr>
            <a:xfrm>
              <a:off x="9597150" y="2924457"/>
              <a:ext cx="864000" cy="864000"/>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125"/>
            </a:p>
          </p:txBody>
        </p:sp>
        <p:cxnSp>
          <p:nvCxnSpPr>
            <p:cNvPr id="24" name="Connector: Elbow 23">
              <a:extLst>
                <a:ext uri="{FF2B5EF4-FFF2-40B4-BE49-F238E27FC236}">
                  <a16:creationId xmlns:a16="http://schemas.microsoft.com/office/drawing/2014/main" id="{959FAD78-23DD-4E29-AFCF-A01A868D2F9A}"/>
                </a:ext>
              </a:extLst>
            </p:cNvPr>
            <p:cNvCxnSpPr>
              <a:stCxn id="22" idx="0"/>
              <a:endCxn id="23" idx="0"/>
            </p:cNvCxnSpPr>
            <p:nvPr/>
          </p:nvCxnSpPr>
          <p:spPr>
            <a:xfrm rot="16200000" flipH="1">
              <a:off x="9338124" y="2125431"/>
              <a:ext cx="359626" cy="1238426"/>
            </a:xfrm>
            <a:prstGeom prst="bentConnector3">
              <a:avLst>
                <a:gd name="adj1" fmla="val -63566"/>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nector: Elbow 24">
              <a:extLst>
                <a:ext uri="{FF2B5EF4-FFF2-40B4-BE49-F238E27FC236}">
                  <a16:creationId xmlns:a16="http://schemas.microsoft.com/office/drawing/2014/main" id="{D238C1C7-CEBC-184A-3882-274FA992B6FE}"/>
                </a:ext>
              </a:extLst>
            </p:cNvPr>
            <p:cNvCxnSpPr>
              <a:stCxn id="23" idx="3"/>
              <a:endCxn id="22" idx="3"/>
            </p:cNvCxnSpPr>
            <p:nvPr/>
          </p:nvCxnSpPr>
          <p:spPr>
            <a:xfrm rot="5400000" flipH="1">
              <a:off x="9122124" y="2989431"/>
              <a:ext cx="359626" cy="1238426"/>
            </a:xfrm>
            <a:prstGeom prst="bentConnector3">
              <a:avLst>
                <a:gd name="adj1" fmla="val -63566"/>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75063A24-ADA4-EAEA-AB87-ED4A49F4C828}"/>
                </a:ext>
              </a:extLst>
            </p:cNvPr>
            <p:cNvSpPr txBox="1"/>
            <p:nvPr/>
          </p:nvSpPr>
          <p:spPr>
            <a:xfrm>
              <a:off x="8221590" y="2831473"/>
              <a:ext cx="1051560" cy="640176"/>
            </a:xfrm>
            <a:prstGeom prst="rect">
              <a:avLst/>
            </a:prstGeom>
            <a:noFill/>
          </p:spPr>
          <p:txBody>
            <a:bodyPr wrap="square" rtlCol="0">
              <a:spAutoFit/>
            </a:bodyPr>
            <a:lstStyle/>
            <a:p>
              <a:pPr algn="ctr"/>
              <a:r>
                <a:rPr lang="hu-HU" sz="1000" err="1">
                  <a:solidFill>
                    <a:srgbClr val="323457"/>
                  </a:solidFill>
                </a:rPr>
                <a:t>Physical</a:t>
              </a:r>
              <a:r>
                <a:rPr lang="hu-HU" sz="1000">
                  <a:solidFill>
                    <a:srgbClr val="323457"/>
                  </a:solidFill>
                </a:rPr>
                <a:t> </a:t>
              </a:r>
              <a:r>
                <a:rPr lang="hu-HU" sz="1000" err="1">
                  <a:solidFill>
                    <a:srgbClr val="323457"/>
                  </a:solidFill>
                </a:rPr>
                <a:t>object</a:t>
              </a:r>
              <a:endParaRPr lang="en-US" sz="1000">
                <a:solidFill>
                  <a:srgbClr val="323457"/>
                </a:solidFill>
              </a:endParaRPr>
            </a:p>
          </p:txBody>
        </p:sp>
        <p:sp>
          <p:nvSpPr>
            <p:cNvPr id="27" name="TextBox 26">
              <a:extLst>
                <a:ext uri="{FF2B5EF4-FFF2-40B4-BE49-F238E27FC236}">
                  <a16:creationId xmlns:a16="http://schemas.microsoft.com/office/drawing/2014/main" id="{128D5B4C-2271-E125-FFA1-742EAB5738EC}"/>
                </a:ext>
              </a:extLst>
            </p:cNvPr>
            <p:cNvSpPr txBox="1"/>
            <p:nvPr/>
          </p:nvSpPr>
          <p:spPr>
            <a:xfrm>
              <a:off x="9405857" y="3183373"/>
              <a:ext cx="1051560" cy="640176"/>
            </a:xfrm>
            <a:prstGeom prst="rect">
              <a:avLst/>
            </a:prstGeom>
            <a:noFill/>
          </p:spPr>
          <p:txBody>
            <a:bodyPr wrap="square" rtlCol="0">
              <a:spAutoFit/>
            </a:bodyPr>
            <a:lstStyle/>
            <a:p>
              <a:pPr algn="ctr"/>
              <a:r>
                <a:rPr lang="hu-HU" sz="1000" err="1">
                  <a:solidFill>
                    <a:schemeClr val="bg1"/>
                  </a:solidFill>
                </a:rPr>
                <a:t>Digtial</a:t>
              </a:r>
              <a:br>
                <a:rPr lang="hu-HU" sz="1000">
                  <a:solidFill>
                    <a:schemeClr val="bg1"/>
                  </a:solidFill>
                </a:rPr>
              </a:br>
              <a:r>
                <a:rPr lang="hu-HU" sz="1000" err="1">
                  <a:solidFill>
                    <a:schemeClr val="bg1"/>
                  </a:solidFill>
                </a:rPr>
                <a:t>object</a:t>
              </a:r>
              <a:endParaRPr lang="en-US" sz="1000">
                <a:solidFill>
                  <a:schemeClr val="bg1"/>
                </a:solidFill>
              </a:endParaRPr>
            </a:p>
          </p:txBody>
        </p:sp>
        <p:sp>
          <p:nvSpPr>
            <p:cNvPr id="28" name="TextBox 27">
              <a:extLst>
                <a:ext uri="{FF2B5EF4-FFF2-40B4-BE49-F238E27FC236}">
                  <a16:creationId xmlns:a16="http://schemas.microsoft.com/office/drawing/2014/main" id="{2568A6C0-995D-9028-6182-B4F97E2FBA33}"/>
                </a:ext>
              </a:extLst>
            </p:cNvPr>
            <p:cNvSpPr txBox="1"/>
            <p:nvPr/>
          </p:nvSpPr>
          <p:spPr>
            <a:xfrm>
              <a:off x="8562360" y="4132972"/>
              <a:ext cx="1600952" cy="640176"/>
            </a:xfrm>
            <a:prstGeom prst="rect">
              <a:avLst/>
            </a:prstGeom>
            <a:noFill/>
          </p:spPr>
          <p:txBody>
            <a:bodyPr wrap="none" rtlCol="0">
              <a:spAutoFit/>
            </a:bodyPr>
            <a:lstStyle/>
            <a:p>
              <a:pPr algn="ctr"/>
              <a:r>
                <a:rPr lang="hu-HU" sz="1000" b="1">
                  <a:solidFill>
                    <a:srgbClr val="323457"/>
                  </a:solidFill>
                </a:rPr>
                <a:t>Digital </a:t>
              </a:r>
              <a:r>
                <a:rPr lang="hu-HU" sz="1000" b="1" err="1">
                  <a:solidFill>
                    <a:srgbClr val="323457"/>
                  </a:solidFill>
                </a:rPr>
                <a:t>twin</a:t>
              </a:r>
              <a:endParaRPr lang="hu-HU" sz="1000" b="1">
                <a:solidFill>
                  <a:srgbClr val="323457"/>
                </a:solidFill>
              </a:endParaRPr>
            </a:p>
            <a:p>
              <a:pPr algn="ctr"/>
              <a:r>
                <a:rPr lang="hu-HU" sz="1000" err="1">
                  <a:solidFill>
                    <a:srgbClr val="323457"/>
                  </a:solidFill>
                </a:rPr>
                <a:t>Fully</a:t>
              </a:r>
              <a:r>
                <a:rPr lang="hu-HU" sz="1000">
                  <a:solidFill>
                    <a:srgbClr val="323457"/>
                  </a:solidFill>
                </a:rPr>
                <a:t> </a:t>
              </a:r>
              <a:r>
                <a:rPr lang="hu-HU" sz="1000" err="1">
                  <a:solidFill>
                    <a:srgbClr val="323457"/>
                  </a:solidFill>
                </a:rPr>
                <a:t>integrated</a:t>
              </a:r>
              <a:endParaRPr lang="hu-HU" sz="1000">
                <a:solidFill>
                  <a:srgbClr val="323457"/>
                </a:solidFill>
              </a:endParaRPr>
            </a:p>
          </p:txBody>
        </p:sp>
      </p:grpSp>
      <p:sp>
        <p:nvSpPr>
          <p:cNvPr id="29" name="Arrow: Curved Down 28">
            <a:extLst>
              <a:ext uri="{FF2B5EF4-FFF2-40B4-BE49-F238E27FC236}">
                <a16:creationId xmlns:a16="http://schemas.microsoft.com/office/drawing/2014/main" id="{D38A908D-6788-BCAB-0DA0-7704F0D8D4E8}"/>
              </a:ext>
            </a:extLst>
          </p:cNvPr>
          <p:cNvSpPr/>
          <p:nvPr/>
        </p:nvSpPr>
        <p:spPr>
          <a:xfrm>
            <a:off x="1781679" y="883795"/>
            <a:ext cx="630081" cy="281740"/>
          </a:xfrm>
          <a:prstGeom prst="curved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25">
              <a:solidFill>
                <a:schemeClr val="tx1"/>
              </a:solidFill>
            </a:endParaRPr>
          </a:p>
        </p:txBody>
      </p:sp>
      <p:sp>
        <p:nvSpPr>
          <p:cNvPr id="30" name="Arrow: Curved Down 29">
            <a:extLst>
              <a:ext uri="{FF2B5EF4-FFF2-40B4-BE49-F238E27FC236}">
                <a16:creationId xmlns:a16="http://schemas.microsoft.com/office/drawing/2014/main" id="{7B70A3ED-C874-E48F-96F1-2A8A14AC825C}"/>
              </a:ext>
            </a:extLst>
          </p:cNvPr>
          <p:cNvSpPr/>
          <p:nvPr/>
        </p:nvSpPr>
        <p:spPr>
          <a:xfrm>
            <a:off x="3655632" y="843558"/>
            <a:ext cx="630081" cy="281740"/>
          </a:xfrm>
          <a:prstGeom prst="curved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25">
              <a:solidFill>
                <a:schemeClr val="tx1"/>
              </a:solidFill>
            </a:endParaRPr>
          </a:p>
        </p:txBody>
      </p:sp>
      <p:sp>
        <p:nvSpPr>
          <p:cNvPr id="32" name="Text Placeholder 31">
            <a:extLst>
              <a:ext uri="{FF2B5EF4-FFF2-40B4-BE49-F238E27FC236}">
                <a16:creationId xmlns:a16="http://schemas.microsoft.com/office/drawing/2014/main" id="{FE2FCC74-0352-6075-7D6E-1F56DF958551}"/>
              </a:ext>
            </a:extLst>
          </p:cNvPr>
          <p:cNvSpPr>
            <a:spLocks noGrp="1"/>
          </p:cNvSpPr>
          <p:nvPr>
            <p:ph type="body" sz="quarter" idx="25"/>
          </p:nvPr>
        </p:nvSpPr>
        <p:spPr>
          <a:xfrm>
            <a:off x="500552" y="440431"/>
            <a:ext cx="8575052" cy="441315"/>
          </a:xfrm>
        </p:spPr>
        <p:txBody>
          <a:bodyPr>
            <a:normAutofit/>
          </a:bodyPr>
          <a:lstStyle/>
          <a:p>
            <a:r>
              <a:rPr lang="en-US" dirty="0"/>
              <a:t>Moving Towards Digital Twin Seems to be Simple…</a:t>
            </a:r>
            <a:endParaRPr lang="hu-HU" dirty="0"/>
          </a:p>
        </p:txBody>
      </p:sp>
      <p:sp>
        <p:nvSpPr>
          <p:cNvPr id="37" name="TextBox 36">
            <a:extLst>
              <a:ext uri="{FF2B5EF4-FFF2-40B4-BE49-F238E27FC236}">
                <a16:creationId xmlns:a16="http://schemas.microsoft.com/office/drawing/2014/main" id="{10E9DBD1-E220-BD38-F5BA-095EEC14BBA4}"/>
              </a:ext>
            </a:extLst>
          </p:cNvPr>
          <p:cNvSpPr txBox="1"/>
          <p:nvPr/>
        </p:nvSpPr>
        <p:spPr>
          <a:xfrm>
            <a:off x="5639026" y="1511287"/>
            <a:ext cx="3436578" cy="3139321"/>
          </a:xfrm>
          <a:prstGeom prst="rect">
            <a:avLst/>
          </a:prstGeom>
          <a:noFill/>
        </p:spPr>
        <p:txBody>
          <a:bodyPr wrap="square">
            <a:spAutoFit/>
          </a:bodyPr>
          <a:lstStyle/>
          <a:p>
            <a:pPr algn="ctr"/>
            <a:r>
              <a:rPr lang="en-GB" sz="1600" b="1" u="sng" noProof="0" dirty="0">
                <a:solidFill>
                  <a:srgbClr val="2E343A"/>
                </a:solidFill>
              </a:rPr>
              <a:t>Challenges</a:t>
            </a:r>
            <a:endParaRPr lang="en-GB" sz="1600" u="sng" noProof="0" dirty="0">
              <a:solidFill>
                <a:srgbClr val="2E343A"/>
              </a:solidFill>
            </a:endParaRPr>
          </a:p>
          <a:p>
            <a:pPr marL="285750" indent="-285750" algn="just">
              <a:buFont typeface="Arial" panose="020B0604020202020204" pitchFamily="34" charset="0"/>
              <a:buChar char="•"/>
            </a:pPr>
            <a:r>
              <a:rPr lang="en-GB" sz="1400" noProof="0" dirty="0">
                <a:solidFill>
                  <a:srgbClr val="2E343A"/>
                </a:solidFill>
              </a:rPr>
              <a:t>Real-time automated connection adds </a:t>
            </a:r>
            <a:r>
              <a:rPr lang="en-GB" sz="1400" b="1" noProof="0" dirty="0">
                <a:solidFill>
                  <a:srgbClr val="2E343A"/>
                </a:solidFill>
              </a:rPr>
              <a:t>excessive</a:t>
            </a:r>
            <a:r>
              <a:rPr lang="en-GB" sz="1400" noProof="0" dirty="0">
                <a:solidFill>
                  <a:srgbClr val="2E343A"/>
                </a:solidFill>
              </a:rPr>
              <a:t> system </a:t>
            </a:r>
            <a:r>
              <a:rPr lang="en-GB" sz="1400" b="1" noProof="0" dirty="0">
                <a:solidFill>
                  <a:srgbClr val="2E343A"/>
                </a:solidFill>
              </a:rPr>
              <a:t>complexity</a:t>
            </a:r>
            <a:r>
              <a:rPr lang="en-GB" sz="1400" noProof="0" dirty="0">
                <a:solidFill>
                  <a:srgbClr val="2E343A"/>
                </a:solidFill>
              </a:rPr>
              <a:t>.</a:t>
            </a:r>
          </a:p>
          <a:p>
            <a:pPr marL="285750" indent="-285750" algn="just">
              <a:buFont typeface="Arial" panose="020B0604020202020204" pitchFamily="34" charset="0"/>
              <a:buChar char="•"/>
            </a:pPr>
            <a:r>
              <a:rPr lang="hu-HU" sz="1400" b="1" noProof="0" dirty="0">
                <a:solidFill>
                  <a:srgbClr val="2E343A"/>
                </a:solidFill>
              </a:rPr>
              <a:t>M</a:t>
            </a:r>
            <a:r>
              <a:rPr lang="en-GB" sz="1400" b="1" noProof="0" dirty="0" err="1">
                <a:solidFill>
                  <a:srgbClr val="2E343A"/>
                </a:solidFill>
              </a:rPr>
              <a:t>ulti</a:t>
            </a:r>
            <a:r>
              <a:rPr lang="en-GB" sz="1400" b="1" noProof="0" dirty="0">
                <a:solidFill>
                  <a:srgbClr val="2E343A"/>
                </a:solidFill>
              </a:rPr>
              <a:t>-model integration</a:t>
            </a:r>
            <a:r>
              <a:rPr lang="en-GB" sz="1400" noProof="0" dirty="0">
                <a:solidFill>
                  <a:srgbClr val="2E343A"/>
                </a:solidFill>
              </a:rPr>
              <a:t> (first-principles + ML).</a:t>
            </a:r>
          </a:p>
          <a:p>
            <a:pPr marL="285750" indent="-285750" algn="just">
              <a:buFont typeface="Arial" panose="020B0604020202020204" pitchFamily="34" charset="0"/>
              <a:buChar char="•"/>
            </a:pPr>
            <a:r>
              <a:rPr lang="hu-HU" sz="1400" b="1" noProof="0" dirty="0">
                <a:solidFill>
                  <a:srgbClr val="2E343A"/>
                </a:solidFill>
              </a:rPr>
              <a:t>M</a:t>
            </a:r>
            <a:r>
              <a:rPr lang="en-GB" sz="1400" b="1" noProof="0" dirty="0" err="1">
                <a:solidFill>
                  <a:srgbClr val="2E343A"/>
                </a:solidFill>
              </a:rPr>
              <a:t>odel</a:t>
            </a:r>
            <a:r>
              <a:rPr lang="en-GB" sz="1400" b="1" noProof="0" dirty="0">
                <a:solidFill>
                  <a:srgbClr val="2E343A"/>
                </a:solidFill>
              </a:rPr>
              <a:t> management </a:t>
            </a:r>
            <a:r>
              <a:rPr lang="en-GB" sz="1400" noProof="0" dirty="0">
                <a:solidFill>
                  <a:srgbClr val="2E343A"/>
                </a:solidFill>
              </a:rPr>
              <a:t>– monitoring, continuous calibration, and version control.</a:t>
            </a:r>
          </a:p>
          <a:p>
            <a:pPr marL="285750" indent="-285750" algn="just">
              <a:buFont typeface="Arial" panose="020B0604020202020204" pitchFamily="34" charset="0"/>
              <a:buChar char="•"/>
            </a:pPr>
            <a:r>
              <a:rPr lang="en-GB" sz="1400" noProof="0" dirty="0">
                <a:solidFill>
                  <a:srgbClr val="2E343A"/>
                </a:solidFill>
              </a:rPr>
              <a:t>Poor </a:t>
            </a:r>
            <a:r>
              <a:rPr lang="en-GB" sz="1400" b="1" noProof="0" dirty="0">
                <a:solidFill>
                  <a:srgbClr val="2E343A"/>
                </a:solidFill>
              </a:rPr>
              <a:t>data quality </a:t>
            </a:r>
            <a:r>
              <a:rPr lang="en-GB" sz="1400" noProof="0" dirty="0">
                <a:solidFill>
                  <a:srgbClr val="2E343A"/>
                </a:solidFill>
              </a:rPr>
              <a:t>→ poor model output.</a:t>
            </a:r>
          </a:p>
          <a:p>
            <a:pPr marL="285750" indent="-285750" algn="just">
              <a:buFont typeface="Arial" panose="020B0604020202020204" pitchFamily="34" charset="0"/>
              <a:buChar char="•"/>
            </a:pPr>
            <a:r>
              <a:rPr lang="en-GB" sz="1400" noProof="0" dirty="0">
                <a:solidFill>
                  <a:srgbClr val="2E343A"/>
                </a:solidFill>
              </a:rPr>
              <a:t>Siloed models instead of </a:t>
            </a:r>
            <a:r>
              <a:rPr lang="en-GB" sz="1400" b="1" noProof="0" dirty="0">
                <a:solidFill>
                  <a:srgbClr val="2E343A"/>
                </a:solidFill>
              </a:rPr>
              <a:t>multi-purpose use</a:t>
            </a:r>
            <a:r>
              <a:rPr lang="en-GB" sz="1400" noProof="0" dirty="0">
                <a:solidFill>
                  <a:srgbClr val="2E343A"/>
                </a:solidFill>
              </a:rPr>
              <a:t>.</a:t>
            </a:r>
          </a:p>
          <a:p>
            <a:pPr marL="285750" indent="-285750" algn="just">
              <a:buFont typeface="Arial" panose="020B0604020202020204" pitchFamily="34" charset="0"/>
              <a:buChar char="•"/>
            </a:pPr>
            <a:r>
              <a:rPr lang="en-GB" sz="1400" noProof="0" dirty="0">
                <a:solidFill>
                  <a:srgbClr val="2E343A"/>
                </a:solidFill>
              </a:rPr>
              <a:t>Weak</a:t>
            </a:r>
            <a:r>
              <a:rPr lang="hu-HU" sz="1400" noProof="0" dirty="0">
                <a:solidFill>
                  <a:srgbClr val="2E343A"/>
                </a:solidFill>
              </a:rPr>
              <a:t>/</a:t>
            </a:r>
            <a:r>
              <a:rPr lang="hu-HU" sz="1400" noProof="0" dirty="0" err="1">
                <a:solidFill>
                  <a:srgbClr val="2E343A"/>
                </a:solidFill>
              </a:rPr>
              <a:t>missing</a:t>
            </a:r>
            <a:r>
              <a:rPr lang="en-GB" sz="1400" noProof="0" dirty="0">
                <a:solidFill>
                  <a:srgbClr val="2E343A"/>
                </a:solidFill>
              </a:rPr>
              <a:t> </a:t>
            </a:r>
            <a:r>
              <a:rPr lang="en-GB" sz="1400" b="1" noProof="0" dirty="0">
                <a:solidFill>
                  <a:srgbClr val="2E343A"/>
                </a:solidFill>
              </a:rPr>
              <a:t>validation</a:t>
            </a:r>
            <a:r>
              <a:rPr lang="en-GB" sz="1400" noProof="0" dirty="0">
                <a:solidFill>
                  <a:srgbClr val="2E343A"/>
                </a:solidFill>
              </a:rPr>
              <a:t>.</a:t>
            </a:r>
          </a:p>
          <a:p>
            <a:pPr marL="285750" indent="-285750" algn="just">
              <a:buFont typeface="Arial" panose="020B0604020202020204" pitchFamily="34" charset="0"/>
              <a:buChar char="•"/>
            </a:pPr>
            <a:r>
              <a:rPr lang="en-GB" sz="1400" b="1" noProof="0" dirty="0">
                <a:solidFill>
                  <a:srgbClr val="2E343A"/>
                </a:solidFill>
              </a:rPr>
              <a:t>Low trust </a:t>
            </a:r>
            <a:r>
              <a:rPr lang="en-GB" sz="1400" noProof="0" dirty="0">
                <a:solidFill>
                  <a:srgbClr val="2E343A"/>
                </a:solidFill>
              </a:rPr>
              <a:t>– caused by </a:t>
            </a:r>
            <a:r>
              <a:rPr lang="en-GB" sz="1400" b="1" noProof="0" dirty="0">
                <a:solidFill>
                  <a:srgbClr val="2E343A"/>
                </a:solidFill>
              </a:rPr>
              <a:t>complex </a:t>
            </a:r>
            <a:r>
              <a:rPr lang="en-GB" sz="1400" noProof="0" dirty="0">
                <a:solidFill>
                  <a:srgbClr val="2E343A"/>
                </a:solidFill>
              </a:rPr>
              <a:t>and </a:t>
            </a:r>
            <a:r>
              <a:rPr lang="en-GB" sz="1400" b="1" noProof="0" dirty="0">
                <a:solidFill>
                  <a:srgbClr val="2E343A"/>
                </a:solidFill>
              </a:rPr>
              <a:t>hard-to-interpret </a:t>
            </a:r>
            <a:r>
              <a:rPr lang="en-GB" sz="1400" noProof="0" dirty="0">
                <a:solidFill>
                  <a:srgbClr val="2E343A"/>
                </a:solidFill>
              </a:rPr>
              <a:t>solutions.</a:t>
            </a:r>
          </a:p>
        </p:txBody>
      </p:sp>
    </p:spTree>
    <p:extLst>
      <p:ext uri="{BB962C8B-B14F-4D97-AF65-F5344CB8AC3E}">
        <p14:creationId xmlns:p14="http://schemas.microsoft.com/office/powerpoint/2010/main" val="2224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7A92-DC86-B1A9-EEBB-F1C7A94A33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95770-5DDA-6C70-FFDD-6F8260299302}"/>
              </a:ext>
            </a:extLst>
          </p:cNvPr>
          <p:cNvSpPr>
            <a:spLocks noGrp="1"/>
          </p:cNvSpPr>
          <p:nvPr>
            <p:ph type="body" sz="quarter" idx="25"/>
          </p:nvPr>
        </p:nvSpPr>
        <p:spPr>
          <a:xfrm>
            <a:off x="500552" y="440431"/>
            <a:ext cx="7951123" cy="691159"/>
          </a:xfrm>
        </p:spPr>
        <p:txBody>
          <a:bodyPr>
            <a:noAutofit/>
          </a:bodyPr>
          <a:lstStyle/>
          <a:p>
            <a:r>
              <a:rPr lang="en-US" sz="2200" dirty="0"/>
              <a:t>Key Elements of Developed Fully Integrated Digital Twin Framework</a:t>
            </a:r>
            <a:endParaRPr lang="hu-HU" sz="2200" dirty="0"/>
          </a:p>
        </p:txBody>
      </p:sp>
      <p:pic>
        <p:nvPicPr>
          <p:cNvPr id="10" name="Picture 9">
            <a:extLst>
              <a:ext uri="{FF2B5EF4-FFF2-40B4-BE49-F238E27FC236}">
                <a16:creationId xmlns:a16="http://schemas.microsoft.com/office/drawing/2014/main" id="{1873C7C7-7CEB-E012-CC67-FD1D9F6A1CA3}"/>
              </a:ext>
            </a:extLst>
          </p:cNvPr>
          <p:cNvPicPr>
            <a:picLocks noChangeAspect="1"/>
          </p:cNvPicPr>
          <p:nvPr/>
        </p:nvPicPr>
        <p:blipFill>
          <a:blip r:embed="rId3"/>
          <a:stretch>
            <a:fillRect/>
          </a:stretch>
        </p:blipFill>
        <p:spPr>
          <a:xfrm>
            <a:off x="304430" y="1203598"/>
            <a:ext cx="8535140" cy="3590855"/>
          </a:xfrm>
          <a:prstGeom prst="rect">
            <a:avLst/>
          </a:prstGeom>
        </p:spPr>
      </p:pic>
    </p:spTree>
    <p:extLst>
      <p:ext uri="{BB962C8B-B14F-4D97-AF65-F5344CB8AC3E}">
        <p14:creationId xmlns:p14="http://schemas.microsoft.com/office/powerpoint/2010/main" val="28621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3001-57E8-8F87-1619-4089F7AB97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559F20-F10F-EFCD-F5D3-01C278BF31C2}"/>
              </a:ext>
            </a:extLst>
          </p:cNvPr>
          <p:cNvSpPr>
            <a:spLocks noGrp="1"/>
          </p:cNvSpPr>
          <p:nvPr>
            <p:ph type="body" sz="quarter" idx="25"/>
          </p:nvPr>
        </p:nvSpPr>
        <p:spPr/>
        <p:txBody>
          <a:bodyPr>
            <a:normAutofit/>
          </a:bodyPr>
          <a:lstStyle/>
          <a:p>
            <a:r>
              <a:rPr lang="hu-HU" sz="2200" dirty="0"/>
              <a:t>Data </a:t>
            </a:r>
            <a:r>
              <a:rPr lang="hu-HU" sz="2200" dirty="0" err="1"/>
              <a:t>Validation</a:t>
            </a:r>
            <a:r>
              <a:rPr lang="hu-HU" sz="2200" dirty="0"/>
              <a:t> &amp; </a:t>
            </a:r>
            <a:r>
              <a:rPr lang="hu-HU" sz="2200" dirty="0" err="1"/>
              <a:t>Integration</a:t>
            </a:r>
            <a:endParaRPr lang="hu-HU" sz="2200" dirty="0"/>
          </a:p>
        </p:txBody>
      </p:sp>
      <p:sp>
        <p:nvSpPr>
          <p:cNvPr id="5" name="TextBox 4">
            <a:extLst>
              <a:ext uri="{FF2B5EF4-FFF2-40B4-BE49-F238E27FC236}">
                <a16:creationId xmlns:a16="http://schemas.microsoft.com/office/drawing/2014/main" id="{45A2B866-F3F2-5A8D-FAA4-E8C1C05DCAFD}"/>
              </a:ext>
            </a:extLst>
          </p:cNvPr>
          <p:cNvSpPr txBox="1"/>
          <p:nvPr/>
        </p:nvSpPr>
        <p:spPr>
          <a:xfrm>
            <a:off x="323528" y="1059582"/>
            <a:ext cx="4032448" cy="2462213"/>
          </a:xfrm>
          <a:prstGeom prst="rect">
            <a:avLst/>
          </a:prstGeom>
          <a:noFill/>
        </p:spPr>
        <p:txBody>
          <a:bodyPr wrap="square">
            <a:spAutoFit/>
          </a:bodyPr>
          <a:lstStyle/>
          <a:p>
            <a:pPr algn="just"/>
            <a:r>
              <a:rPr lang="en-GB" sz="1400" noProof="0" dirty="0">
                <a:solidFill>
                  <a:srgbClr val="2E343A"/>
                </a:solidFill>
              </a:rPr>
              <a:t>Reliable decisions require </a:t>
            </a:r>
            <a:r>
              <a:rPr lang="en-GB" sz="1400" b="1" noProof="0" dirty="0">
                <a:solidFill>
                  <a:srgbClr val="2E343A"/>
                </a:solidFill>
              </a:rPr>
              <a:t>trusted data</a:t>
            </a:r>
            <a:r>
              <a:rPr lang="en-GB" sz="1400" b="1" dirty="0">
                <a:solidFill>
                  <a:srgbClr val="2E343A"/>
                </a:solidFill>
              </a:rPr>
              <a:t>:</a:t>
            </a:r>
            <a:endParaRPr lang="en-GB" sz="1400" noProof="0" dirty="0">
              <a:solidFill>
                <a:srgbClr val="2E343A"/>
              </a:solidFill>
            </a:endParaRPr>
          </a:p>
          <a:p>
            <a:pPr marL="285750" indent="-285750" algn="just">
              <a:buFont typeface="Arial" panose="020B0604020202020204" pitchFamily="34" charset="0"/>
              <a:buChar char="•"/>
            </a:pPr>
            <a:r>
              <a:rPr lang="en-GB" sz="1400" b="1" noProof="0" dirty="0">
                <a:solidFill>
                  <a:srgbClr val="2E343A"/>
                </a:solidFill>
              </a:rPr>
              <a:t>Filter by operating range </a:t>
            </a:r>
            <a:r>
              <a:rPr lang="en-GB" sz="1400" noProof="0" dirty="0">
                <a:solidFill>
                  <a:srgbClr val="2E343A"/>
                </a:solidFill>
              </a:rPr>
              <a:t>– apply models only where they are valid.</a:t>
            </a:r>
          </a:p>
          <a:p>
            <a:pPr marL="285750" indent="-285750" algn="just">
              <a:buFont typeface="Arial" panose="020B0604020202020204" pitchFamily="34" charset="0"/>
              <a:buChar char="•"/>
            </a:pPr>
            <a:r>
              <a:rPr lang="en-GB" sz="1400" b="1" noProof="0" dirty="0">
                <a:solidFill>
                  <a:srgbClr val="2E343A"/>
                </a:solidFill>
              </a:rPr>
              <a:t>Validate data </a:t>
            </a:r>
            <a:r>
              <a:rPr lang="en-GB" sz="1400" noProof="0" dirty="0">
                <a:solidFill>
                  <a:srgbClr val="2E343A"/>
                </a:solidFill>
              </a:rPr>
              <a:t>– remove outliers, correct errors, ensure consistency.</a:t>
            </a:r>
          </a:p>
          <a:p>
            <a:pPr marL="285750" indent="-285750" algn="just">
              <a:buFont typeface="Arial" panose="020B0604020202020204" pitchFamily="34" charset="0"/>
              <a:buChar char="•"/>
            </a:pPr>
            <a:r>
              <a:rPr lang="en-GB" sz="1400" b="1" noProof="0" dirty="0">
                <a:solidFill>
                  <a:srgbClr val="2E343A"/>
                </a:solidFill>
              </a:rPr>
              <a:t>Integrate sources</a:t>
            </a:r>
            <a:r>
              <a:rPr lang="en-GB" sz="1400" noProof="0" dirty="0">
                <a:solidFill>
                  <a:srgbClr val="2E343A"/>
                </a:solidFill>
              </a:rPr>
              <a:t> – merge sensor, system, and database inputs.</a:t>
            </a:r>
          </a:p>
          <a:p>
            <a:pPr marL="285750" indent="-285750" algn="just">
              <a:buFont typeface="Arial" panose="020B0604020202020204" pitchFamily="34" charset="0"/>
              <a:buChar char="•"/>
            </a:pPr>
            <a:r>
              <a:rPr lang="en-GB" sz="1400" b="1" noProof="0" dirty="0">
                <a:solidFill>
                  <a:srgbClr val="2E343A"/>
                </a:solidFill>
              </a:rPr>
              <a:t>Harmonize</a:t>
            </a:r>
            <a:r>
              <a:rPr lang="en-GB" sz="1400" noProof="0" dirty="0">
                <a:solidFill>
                  <a:srgbClr val="2E343A"/>
                </a:solidFill>
              </a:rPr>
              <a:t> – align units, formats, and timestamps for clarity.</a:t>
            </a:r>
          </a:p>
          <a:p>
            <a:pPr marL="285750" indent="-285750" algn="just">
              <a:buFont typeface="Arial" panose="020B0604020202020204" pitchFamily="34" charset="0"/>
              <a:buChar char="•"/>
            </a:pPr>
            <a:r>
              <a:rPr lang="en-GB" sz="1400" b="1" noProof="0" dirty="0">
                <a:solidFill>
                  <a:srgbClr val="2E343A"/>
                </a:solidFill>
              </a:rPr>
              <a:t>Explain with visuals</a:t>
            </a:r>
            <a:r>
              <a:rPr lang="en-GB" sz="1400" noProof="0" dirty="0">
                <a:solidFill>
                  <a:srgbClr val="2E343A"/>
                </a:solidFill>
              </a:rPr>
              <a:t> – clearly show what was changed, removed, or corrected, and why.</a:t>
            </a:r>
          </a:p>
        </p:txBody>
      </p:sp>
      <p:sp>
        <p:nvSpPr>
          <p:cNvPr id="10" name="Rectangle: Rounded Corners 9">
            <a:extLst>
              <a:ext uri="{FF2B5EF4-FFF2-40B4-BE49-F238E27FC236}">
                <a16:creationId xmlns:a16="http://schemas.microsoft.com/office/drawing/2014/main" id="{D957B0D1-0623-A139-0C7A-2C0D0EE76077}"/>
              </a:ext>
            </a:extLst>
          </p:cNvPr>
          <p:cNvSpPr/>
          <p:nvPr/>
        </p:nvSpPr>
        <p:spPr>
          <a:xfrm>
            <a:off x="1302729" y="3924015"/>
            <a:ext cx="6106493" cy="592821"/>
          </a:xfrm>
          <a:prstGeom prst="round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23457"/>
                </a:solidFill>
              </a:rPr>
              <a:t>Poor quality or out-of-range data can lead to inaccurate results, limiting the model's effectiveness and compromising decision-making.</a:t>
            </a:r>
          </a:p>
        </p:txBody>
      </p:sp>
      <p:pic>
        <p:nvPicPr>
          <p:cNvPr id="3" name="Picture 2">
            <a:extLst>
              <a:ext uri="{FF2B5EF4-FFF2-40B4-BE49-F238E27FC236}">
                <a16:creationId xmlns:a16="http://schemas.microsoft.com/office/drawing/2014/main" id="{0A7DB4CE-3098-5859-B3D9-FAA4EF2937A7}"/>
              </a:ext>
            </a:extLst>
          </p:cNvPr>
          <p:cNvPicPr>
            <a:picLocks noChangeAspect="1"/>
          </p:cNvPicPr>
          <p:nvPr/>
        </p:nvPicPr>
        <p:blipFill>
          <a:blip r:embed="rId3"/>
          <a:srcRect r="52531" b="33825"/>
          <a:stretch>
            <a:fillRect/>
          </a:stretch>
        </p:blipFill>
        <p:spPr>
          <a:xfrm>
            <a:off x="4644008" y="1042318"/>
            <a:ext cx="4051546" cy="2376264"/>
          </a:xfrm>
          <a:prstGeom prst="rect">
            <a:avLst/>
          </a:prstGeom>
        </p:spPr>
      </p:pic>
    </p:spTree>
    <p:extLst>
      <p:ext uri="{BB962C8B-B14F-4D97-AF65-F5344CB8AC3E}">
        <p14:creationId xmlns:p14="http://schemas.microsoft.com/office/powerpoint/2010/main" val="319740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5755-AE0C-10E9-50C0-3AD01A4C3A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E4F43D-F130-805E-5621-D8B54A82D91E}"/>
              </a:ext>
            </a:extLst>
          </p:cNvPr>
          <p:cNvSpPr txBox="1"/>
          <p:nvPr/>
        </p:nvSpPr>
        <p:spPr>
          <a:xfrm>
            <a:off x="432415" y="903213"/>
            <a:ext cx="7951123" cy="738664"/>
          </a:xfrm>
          <a:prstGeom prst="rect">
            <a:avLst/>
          </a:prstGeom>
          <a:noFill/>
        </p:spPr>
        <p:txBody>
          <a:bodyPr wrap="square">
            <a:spAutoFit/>
          </a:bodyPr>
          <a:lstStyle/>
          <a:p>
            <a:pPr algn="just"/>
            <a:r>
              <a:rPr lang="en-US" sz="1400" dirty="0">
                <a:solidFill>
                  <a:srgbClr val="3A3A3A"/>
                </a:solidFill>
              </a:rPr>
              <a:t>Within Digital Twin the model(s) can </a:t>
            </a:r>
            <a:r>
              <a:rPr lang="en-US" sz="1400" b="1" dirty="0">
                <a:solidFill>
                  <a:srgbClr val="3A3A3A"/>
                </a:solidFill>
              </a:rPr>
              <a:t>vary in type</a:t>
            </a:r>
            <a:r>
              <a:rPr lang="en-US" sz="1400" dirty="0">
                <a:solidFill>
                  <a:srgbClr val="3A3A3A"/>
                </a:solidFill>
              </a:rPr>
              <a:t>, </a:t>
            </a:r>
            <a:r>
              <a:rPr lang="en-US" sz="1400" b="1" dirty="0">
                <a:solidFill>
                  <a:srgbClr val="3A3A3A"/>
                </a:solidFill>
              </a:rPr>
              <a:t>level of detail</a:t>
            </a:r>
            <a:r>
              <a:rPr lang="en-US" sz="1400" dirty="0">
                <a:solidFill>
                  <a:srgbClr val="3A3A3A"/>
                </a:solidFill>
              </a:rPr>
              <a:t>, and </a:t>
            </a:r>
            <a:r>
              <a:rPr lang="en-US" sz="1400" b="1" dirty="0">
                <a:solidFill>
                  <a:srgbClr val="3A3A3A"/>
                </a:solidFill>
              </a:rPr>
              <a:t>granularity</a:t>
            </a:r>
            <a:r>
              <a:rPr lang="en-US" sz="1400" dirty="0">
                <a:solidFill>
                  <a:srgbClr val="3A3A3A"/>
                </a:solidFill>
              </a:rPr>
              <a:t>. These models:</a:t>
            </a:r>
          </a:p>
          <a:p>
            <a:pPr marL="178594" indent="-178594" algn="just">
              <a:buFont typeface="Arial" panose="020B0604020202020204" pitchFamily="34" charset="0"/>
              <a:buChar char="•"/>
            </a:pPr>
            <a:r>
              <a:rPr lang="en-US" sz="1400" dirty="0">
                <a:solidFill>
                  <a:srgbClr val="3A3A3A"/>
                </a:solidFill>
              </a:rPr>
              <a:t>Simulate physical system behavior</a:t>
            </a:r>
          </a:p>
          <a:p>
            <a:pPr marL="178594" indent="-178594" algn="just">
              <a:buFont typeface="Arial" panose="020B0604020202020204" pitchFamily="34" charset="0"/>
              <a:buChar char="•"/>
            </a:pPr>
            <a:r>
              <a:rPr lang="en-US" sz="1400" dirty="0">
                <a:solidFill>
                  <a:srgbClr val="3A3A3A"/>
                </a:solidFill>
              </a:rPr>
              <a:t>Coherent multi-layered view of the system (interconnectedness).</a:t>
            </a:r>
          </a:p>
        </p:txBody>
      </p:sp>
      <p:sp>
        <p:nvSpPr>
          <p:cNvPr id="5" name="TextBox 4">
            <a:extLst>
              <a:ext uri="{FF2B5EF4-FFF2-40B4-BE49-F238E27FC236}">
                <a16:creationId xmlns:a16="http://schemas.microsoft.com/office/drawing/2014/main" id="{24471735-89AC-5808-0979-3E2111203034}"/>
              </a:ext>
            </a:extLst>
          </p:cNvPr>
          <p:cNvSpPr txBox="1"/>
          <p:nvPr/>
        </p:nvSpPr>
        <p:spPr>
          <a:xfrm>
            <a:off x="669523" y="4749365"/>
            <a:ext cx="6677707" cy="193258"/>
          </a:xfrm>
          <a:prstGeom prst="rect">
            <a:avLst/>
          </a:prstGeom>
          <a:noFill/>
        </p:spPr>
        <p:txBody>
          <a:bodyPr wrap="square">
            <a:spAutoFit/>
          </a:bodyPr>
          <a:lstStyle/>
          <a:p>
            <a:r>
              <a:rPr lang="hu-HU" sz="656" dirty="0">
                <a:solidFill>
                  <a:srgbClr val="222222"/>
                </a:solidFill>
                <a:latin typeface="Arial" panose="020B0604020202020204" pitchFamily="34" charset="0"/>
              </a:rPr>
              <a:t>*</a:t>
            </a:r>
            <a:r>
              <a:rPr lang="en-US" sz="656" dirty="0">
                <a:solidFill>
                  <a:srgbClr val="222222"/>
                </a:solidFill>
                <a:latin typeface="Arial" panose="020B0604020202020204" pitchFamily="34" charset="0"/>
              </a:rPr>
              <a:t>Schneider, Mariane Yvonne, et al. "Hybrid modelling of water resource recovery facilities: status and opportunities." </a:t>
            </a:r>
            <a:r>
              <a:rPr lang="en-US" sz="656" i="1" dirty="0">
                <a:solidFill>
                  <a:srgbClr val="222222"/>
                </a:solidFill>
                <a:latin typeface="Arial" panose="020B0604020202020204" pitchFamily="34" charset="0"/>
              </a:rPr>
              <a:t>Water Science and Technology</a:t>
            </a:r>
            <a:r>
              <a:rPr lang="en-US" sz="656" dirty="0">
                <a:solidFill>
                  <a:srgbClr val="222222"/>
                </a:solidFill>
                <a:latin typeface="Arial" panose="020B0604020202020204" pitchFamily="34" charset="0"/>
              </a:rPr>
              <a:t> 85.9 (2022): 2503-2524.</a:t>
            </a:r>
            <a:endParaRPr lang="en-US" sz="656" dirty="0"/>
          </a:p>
        </p:txBody>
      </p:sp>
      <p:pic>
        <p:nvPicPr>
          <p:cNvPr id="6" name="New picture">
            <a:extLst>
              <a:ext uri="{FF2B5EF4-FFF2-40B4-BE49-F238E27FC236}">
                <a16:creationId xmlns:a16="http://schemas.microsoft.com/office/drawing/2014/main" id="{E03C3758-BE0F-77E6-BE7F-CE46A7688FFB}"/>
              </a:ext>
            </a:extLst>
          </p:cNvP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65077" y="2171443"/>
            <a:ext cx="3628276" cy="239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8" name="Rectangle: Rounded Corners 7">
            <a:extLst>
              <a:ext uri="{FF2B5EF4-FFF2-40B4-BE49-F238E27FC236}">
                <a16:creationId xmlns:a16="http://schemas.microsoft.com/office/drawing/2014/main" id="{8AB2C728-AC02-A3CC-2EA5-1E2D439B303F}"/>
              </a:ext>
            </a:extLst>
          </p:cNvPr>
          <p:cNvSpPr/>
          <p:nvPr/>
        </p:nvSpPr>
        <p:spPr>
          <a:xfrm>
            <a:off x="4362497" y="1845032"/>
            <a:ext cx="4097935" cy="441314"/>
          </a:xfrm>
          <a:prstGeom prst="roundRect">
            <a:avLst/>
          </a:prstGeom>
          <a:solidFill>
            <a:schemeClr val="bg2">
              <a:lumMod val="20000"/>
              <a:lumOff val="8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rgbClr val="323457"/>
                </a:solidFill>
              </a:rPr>
              <a:t>How can we seamlessly integrate diverse models in a digital twin?</a:t>
            </a:r>
          </a:p>
        </p:txBody>
      </p:sp>
      <p:sp>
        <p:nvSpPr>
          <p:cNvPr id="9" name="Rectangle: Rounded Corners 8">
            <a:extLst>
              <a:ext uri="{FF2B5EF4-FFF2-40B4-BE49-F238E27FC236}">
                <a16:creationId xmlns:a16="http://schemas.microsoft.com/office/drawing/2014/main" id="{3709E555-B889-EEBA-186A-9BDB61734B3A}"/>
              </a:ext>
            </a:extLst>
          </p:cNvPr>
          <p:cNvSpPr/>
          <p:nvPr/>
        </p:nvSpPr>
        <p:spPr>
          <a:xfrm>
            <a:off x="5358690" y="2574885"/>
            <a:ext cx="723551" cy="2785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u-HU" sz="875" b="1" i="1" dirty="0" err="1">
                <a:solidFill>
                  <a:srgbClr val="323457"/>
                </a:solidFill>
              </a:rPr>
              <a:t>Flowsheet</a:t>
            </a:r>
            <a:r>
              <a:rPr lang="hu-HU" sz="875" b="1" i="1" dirty="0">
                <a:solidFill>
                  <a:srgbClr val="323457"/>
                </a:solidFill>
              </a:rPr>
              <a:t> </a:t>
            </a:r>
            <a:r>
              <a:rPr lang="hu-HU" sz="875" b="1" i="1" dirty="0" err="1">
                <a:solidFill>
                  <a:srgbClr val="323457"/>
                </a:solidFill>
              </a:rPr>
              <a:t>model</a:t>
            </a:r>
            <a:endParaRPr lang="en-US" sz="875" b="1" i="1" dirty="0">
              <a:solidFill>
                <a:srgbClr val="323457"/>
              </a:solidFill>
            </a:endParaRPr>
          </a:p>
        </p:txBody>
      </p:sp>
      <p:sp>
        <p:nvSpPr>
          <p:cNvPr id="10" name="Isosceles Triangle 9">
            <a:extLst>
              <a:ext uri="{FF2B5EF4-FFF2-40B4-BE49-F238E27FC236}">
                <a16:creationId xmlns:a16="http://schemas.microsoft.com/office/drawing/2014/main" id="{E60D483A-0C2F-7099-70D4-CF188D19235B}"/>
              </a:ext>
            </a:extLst>
          </p:cNvPr>
          <p:cNvSpPr/>
          <p:nvPr/>
        </p:nvSpPr>
        <p:spPr>
          <a:xfrm>
            <a:off x="6142653" y="2503427"/>
            <a:ext cx="688061" cy="349978"/>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875" b="1">
                <a:solidFill>
                  <a:srgbClr val="323457"/>
                </a:solidFill>
              </a:rPr>
              <a:t>ML</a:t>
            </a:r>
            <a:endParaRPr lang="en-US" sz="875" b="1">
              <a:solidFill>
                <a:srgbClr val="323457"/>
              </a:solidFill>
            </a:endParaRPr>
          </a:p>
        </p:txBody>
      </p:sp>
      <p:sp>
        <p:nvSpPr>
          <p:cNvPr id="11" name="Hexagon 10">
            <a:extLst>
              <a:ext uri="{FF2B5EF4-FFF2-40B4-BE49-F238E27FC236}">
                <a16:creationId xmlns:a16="http://schemas.microsoft.com/office/drawing/2014/main" id="{23292FB4-90DB-654E-EF03-93608BD3D62B}"/>
              </a:ext>
            </a:extLst>
          </p:cNvPr>
          <p:cNvSpPr/>
          <p:nvPr/>
        </p:nvSpPr>
        <p:spPr>
          <a:xfrm>
            <a:off x="6945451" y="2509776"/>
            <a:ext cx="484333" cy="343629"/>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u-HU" sz="875" b="1" err="1">
                <a:solidFill>
                  <a:srgbClr val="323457"/>
                </a:solidFill>
              </a:rPr>
              <a:t>Ext</a:t>
            </a:r>
            <a:endParaRPr lang="en-US" sz="875" b="1">
              <a:solidFill>
                <a:srgbClr val="323457"/>
              </a:solidFill>
            </a:endParaRPr>
          </a:p>
        </p:txBody>
      </p:sp>
      <p:sp>
        <p:nvSpPr>
          <p:cNvPr id="12" name="Trapezoid 11">
            <a:extLst>
              <a:ext uri="{FF2B5EF4-FFF2-40B4-BE49-F238E27FC236}">
                <a16:creationId xmlns:a16="http://schemas.microsoft.com/office/drawing/2014/main" id="{52512142-7289-A9B9-5024-5CB0618F593E}"/>
              </a:ext>
            </a:extLst>
          </p:cNvPr>
          <p:cNvSpPr/>
          <p:nvPr/>
        </p:nvSpPr>
        <p:spPr>
          <a:xfrm>
            <a:off x="7661729" y="2574886"/>
            <a:ext cx="542212" cy="278519"/>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u-HU" sz="875" b="1" dirty="0">
                <a:solidFill>
                  <a:srgbClr val="323457"/>
                </a:solidFill>
              </a:rPr>
              <a:t>LP</a:t>
            </a:r>
            <a:endParaRPr lang="en-US" sz="875" b="1" dirty="0">
              <a:solidFill>
                <a:srgbClr val="323457"/>
              </a:solidFill>
            </a:endParaRPr>
          </a:p>
        </p:txBody>
      </p:sp>
      <p:sp>
        <p:nvSpPr>
          <p:cNvPr id="13" name="Rectangle 12">
            <a:extLst>
              <a:ext uri="{FF2B5EF4-FFF2-40B4-BE49-F238E27FC236}">
                <a16:creationId xmlns:a16="http://schemas.microsoft.com/office/drawing/2014/main" id="{3EF1D6F6-BA5D-5B2B-39D2-72F1FCF5D92A}"/>
              </a:ext>
            </a:extLst>
          </p:cNvPr>
          <p:cNvSpPr/>
          <p:nvPr/>
        </p:nvSpPr>
        <p:spPr>
          <a:xfrm>
            <a:off x="5461585" y="3403385"/>
            <a:ext cx="620656" cy="748223"/>
          </a:xfrm>
          <a:prstGeom prst="rect">
            <a:avLst/>
          </a:prstGeom>
          <a:solidFill>
            <a:schemeClr val="accent1">
              <a:lumMod val="40000"/>
              <a:lumOff val="60000"/>
            </a:schemeClr>
          </a:solidFill>
          <a:ln w="127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u-HU" sz="1125" err="1">
                <a:solidFill>
                  <a:srgbClr val="323457"/>
                </a:solidFill>
              </a:rPr>
              <a:t>Model</a:t>
            </a:r>
            <a:endParaRPr lang="hu-HU" sz="1125">
              <a:solidFill>
                <a:srgbClr val="323457"/>
              </a:solidFill>
            </a:endParaRPr>
          </a:p>
          <a:p>
            <a:pPr algn="ctr"/>
            <a:r>
              <a:rPr lang="hu-HU" sz="1125">
                <a:solidFill>
                  <a:srgbClr val="323457"/>
                </a:solidFill>
              </a:rPr>
              <a:t>1</a:t>
            </a:r>
            <a:endParaRPr lang="en-US" sz="1125">
              <a:solidFill>
                <a:srgbClr val="323457"/>
              </a:solidFill>
            </a:endParaRPr>
          </a:p>
        </p:txBody>
      </p:sp>
      <p:sp>
        <p:nvSpPr>
          <p:cNvPr id="14" name="Rectangle 13">
            <a:extLst>
              <a:ext uri="{FF2B5EF4-FFF2-40B4-BE49-F238E27FC236}">
                <a16:creationId xmlns:a16="http://schemas.microsoft.com/office/drawing/2014/main" id="{5D8F0995-AD67-A7BA-9556-D8C3D3DC77A5}"/>
              </a:ext>
            </a:extLst>
          </p:cNvPr>
          <p:cNvSpPr/>
          <p:nvPr/>
        </p:nvSpPr>
        <p:spPr>
          <a:xfrm>
            <a:off x="6179532" y="3403385"/>
            <a:ext cx="570443" cy="748223"/>
          </a:xfrm>
          <a:prstGeom prst="rect">
            <a:avLst/>
          </a:prstGeom>
          <a:solidFill>
            <a:schemeClr val="accent1">
              <a:lumMod val="40000"/>
              <a:lumOff val="60000"/>
            </a:schemeClr>
          </a:solidFill>
          <a:ln w="127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u-HU" sz="1125" dirty="0" err="1">
                <a:solidFill>
                  <a:srgbClr val="323457"/>
                </a:solidFill>
              </a:rPr>
              <a:t>Model</a:t>
            </a:r>
            <a:endParaRPr lang="hu-HU" sz="1125" dirty="0">
              <a:solidFill>
                <a:srgbClr val="323457"/>
              </a:solidFill>
            </a:endParaRPr>
          </a:p>
          <a:p>
            <a:pPr algn="ctr"/>
            <a:r>
              <a:rPr lang="hu-HU" sz="1125" dirty="0">
                <a:solidFill>
                  <a:srgbClr val="323457"/>
                </a:solidFill>
              </a:rPr>
              <a:t>2</a:t>
            </a:r>
            <a:endParaRPr lang="en-US" sz="1125" dirty="0">
              <a:solidFill>
                <a:srgbClr val="323457"/>
              </a:solidFill>
            </a:endParaRPr>
          </a:p>
        </p:txBody>
      </p:sp>
      <p:sp>
        <p:nvSpPr>
          <p:cNvPr id="15" name="Rectangle 14">
            <a:extLst>
              <a:ext uri="{FF2B5EF4-FFF2-40B4-BE49-F238E27FC236}">
                <a16:creationId xmlns:a16="http://schemas.microsoft.com/office/drawing/2014/main" id="{DBCE0B80-FF75-AA69-63BA-B69C4EDBB36C}"/>
              </a:ext>
            </a:extLst>
          </p:cNvPr>
          <p:cNvSpPr/>
          <p:nvPr/>
        </p:nvSpPr>
        <p:spPr>
          <a:xfrm>
            <a:off x="6928938" y="3403385"/>
            <a:ext cx="570443" cy="748223"/>
          </a:xfrm>
          <a:prstGeom prst="rect">
            <a:avLst/>
          </a:prstGeom>
          <a:solidFill>
            <a:schemeClr val="accent1">
              <a:lumMod val="40000"/>
              <a:lumOff val="60000"/>
            </a:schemeClr>
          </a:solidFill>
          <a:ln w="127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u-HU" sz="1125" dirty="0" err="1">
                <a:solidFill>
                  <a:srgbClr val="323457"/>
                </a:solidFill>
              </a:rPr>
              <a:t>Model</a:t>
            </a:r>
            <a:endParaRPr lang="hu-HU" sz="1125" dirty="0">
              <a:solidFill>
                <a:srgbClr val="323457"/>
              </a:solidFill>
            </a:endParaRPr>
          </a:p>
          <a:p>
            <a:pPr algn="ctr"/>
            <a:r>
              <a:rPr lang="hu-HU" sz="1125" dirty="0">
                <a:solidFill>
                  <a:srgbClr val="323457"/>
                </a:solidFill>
              </a:rPr>
              <a:t>3</a:t>
            </a:r>
            <a:endParaRPr lang="en-US" sz="1125" dirty="0">
              <a:solidFill>
                <a:srgbClr val="323457"/>
              </a:solidFill>
            </a:endParaRPr>
          </a:p>
        </p:txBody>
      </p:sp>
      <p:sp>
        <p:nvSpPr>
          <p:cNvPr id="16" name="Rectangle 15">
            <a:extLst>
              <a:ext uri="{FF2B5EF4-FFF2-40B4-BE49-F238E27FC236}">
                <a16:creationId xmlns:a16="http://schemas.microsoft.com/office/drawing/2014/main" id="{6A5AEB68-6659-4660-2066-9537916433A3}"/>
              </a:ext>
            </a:extLst>
          </p:cNvPr>
          <p:cNvSpPr/>
          <p:nvPr/>
        </p:nvSpPr>
        <p:spPr>
          <a:xfrm>
            <a:off x="7639612" y="3403384"/>
            <a:ext cx="620656" cy="748223"/>
          </a:xfrm>
          <a:prstGeom prst="rect">
            <a:avLst/>
          </a:prstGeom>
          <a:solidFill>
            <a:schemeClr val="accent1">
              <a:lumMod val="40000"/>
              <a:lumOff val="60000"/>
            </a:schemeClr>
          </a:solidFill>
          <a:ln w="127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u-HU" sz="1125" dirty="0" err="1">
                <a:solidFill>
                  <a:srgbClr val="323457"/>
                </a:solidFill>
              </a:rPr>
              <a:t>Model</a:t>
            </a:r>
            <a:r>
              <a:rPr lang="hu-HU" sz="1125" dirty="0">
                <a:solidFill>
                  <a:srgbClr val="323457"/>
                </a:solidFill>
              </a:rPr>
              <a:t> 4</a:t>
            </a:r>
          </a:p>
        </p:txBody>
      </p:sp>
      <p:sp>
        <p:nvSpPr>
          <p:cNvPr id="17" name="Arrow: Down 16">
            <a:extLst>
              <a:ext uri="{FF2B5EF4-FFF2-40B4-BE49-F238E27FC236}">
                <a16:creationId xmlns:a16="http://schemas.microsoft.com/office/drawing/2014/main" id="{D7D8612B-B0DE-E8F2-1E56-6B973B8A5E7A}"/>
              </a:ext>
            </a:extLst>
          </p:cNvPr>
          <p:cNvSpPr/>
          <p:nvPr/>
        </p:nvSpPr>
        <p:spPr>
          <a:xfrm>
            <a:off x="5675796" y="2961524"/>
            <a:ext cx="146807" cy="39858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125"/>
          </a:p>
        </p:txBody>
      </p:sp>
      <p:sp>
        <p:nvSpPr>
          <p:cNvPr id="18" name="Arrow: Down 17">
            <a:extLst>
              <a:ext uri="{FF2B5EF4-FFF2-40B4-BE49-F238E27FC236}">
                <a16:creationId xmlns:a16="http://schemas.microsoft.com/office/drawing/2014/main" id="{C9E201A5-12AB-EC63-E85E-969C49E67243}"/>
              </a:ext>
            </a:extLst>
          </p:cNvPr>
          <p:cNvSpPr/>
          <p:nvPr/>
        </p:nvSpPr>
        <p:spPr>
          <a:xfrm>
            <a:off x="6371984" y="2961524"/>
            <a:ext cx="146807" cy="39858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125"/>
          </a:p>
        </p:txBody>
      </p:sp>
      <p:sp>
        <p:nvSpPr>
          <p:cNvPr id="19" name="Arrow: Down 18">
            <a:extLst>
              <a:ext uri="{FF2B5EF4-FFF2-40B4-BE49-F238E27FC236}">
                <a16:creationId xmlns:a16="http://schemas.microsoft.com/office/drawing/2014/main" id="{01775BFB-E924-E474-AF0B-FE71ED63B61E}"/>
              </a:ext>
            </a:extLst>
          </p:cNvPr>
          <p:cNvSpPr/>
          <p:nvPr/>
        </p:nvSpPr>
        <p:spPr>
          <a:xfrm>
            <a:off x="7109110" y="2961524"/>
            <a:ext cx="146807" cy="39858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125"/>
          </a:p>
        </p:txBody>
      </p:sp>
      <p:sp>
        <p:nvSpPr>
          <p:cNvPr id="20" name="Arrow: Down 19">
            <a:extLst>
              <a:ext uri="{FF2B5EF4-FFF2-40B4-BE49-F238E27FC236}">
                <a16:creationId xmlns:a16="http://schemas.microsoft.com/office/drawing/2014/main" id="{DE4D1268-4AFD-B770-CE98-95D1C519647D}"/>
              </a:ext>
            </a:extLst>
          </p:cNvPr>
          <p:cNvSpPr/>
          <p:nvPr/>
        </p:nvSpPr>
        <p:spPr>
          <a:xfrm>
            <a:off x="7838827" y="2968291"/>
            <a:ext cx="146807" cy="39858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125"/>
          </a:p>
        </p:txBody>
      </p:sp>
      <p:sp>
        <p:nvSpPr>
          <p:cNvPr id="21" name="TextBox 20">
            <a:extLst>
              <a:ext uri="{FF2B5EF4-FFF2-40B4-BE49-F238E27FC236}">
                <a16:creationId xmlns:a16="http://schemas.microsoft.com/office/drawing/2014/main" id="{E3FFA248-14AF-6F9A-81DA-0575ED92B680}"/>
              </a:ext>
            </a:extLst>
          </p:cNvPr>
          <p:cNvSpPr txBox="1"/>
          <p:nvPr/>
        </p:nvSpPr>
        <p:spPr>
          <a:xfrm>
            <a:off x="4348296" y="2922399"/>
            <a:ext cx="1113289" cy="496290"/>
          </a:xfrm>
          <a:prstGeom prst="rect">
            <a:avLst/>
          </a:prstGeom>
          <a:noFill/>
        </p:spPr>
        <p:txBody>
          <a:bodyPr wrap="square">
            <a:spAutoFit/>
          </a:bodyPr>
          <a:lstStyle/>
          <a:p>
            <a:pPr algn="ctr"/>
            <a:r>
              <a:rPr lang="hu-HU" sz="875" dirty="0"/>
              <a:t>W</a:t>
            </a:r>
            <a:r>
              <a:rPr lang="en-US" sz="875" dirty="0"/>
              <a:t>rapping models and </a:t>
            </a:r>
            <a:br>
              <a:rPr lang="hu-HU" sz="875" dirty="0"/>
            </a:br>
            <a:r>
              <a:rPr lang="en-US" sz="875" dirty="0"/>
              <a:t>standardizing</a:t>
            </a:r>
          </a:p>
        </p:txBody>
      </p:sp>
      <p:sp>
        <p:nvSpPr>
          <p:cNvPr id="22" name="Rectangle: Rounded Corners 21">
            <a:extLst>
              <a:ext uri="{FF2B5EF4-FFF2-40B4-BE49-F238E27FC236}">
                <a16:creationId xmlns:a16="http://schemas.microsoft.com/office/drawing/2014/main" id="{2BDA660C-D5C3-9DC4-FABE-7F0EC9A6F0F4}"/>
              </a:ext>
            </a:extLst>
          </p:cNvPr>
          <p:cNvSpPr/>
          <p:nvPr/>
        </p:nvSpPr>
        <p:spPr>
          <a:xfrm>
            <a:off x="4475429" y="3418689"/>
            <a:ext cx="889248" cy="1442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u-HU" sz="1000" err="1">
                <a:solidFill>
                  <a:srgbClr val="323457"/>
                </a:solidFill>
              </a:rPr>
              <a:t>Inputs</a:t>
            </a:r>
            <a:endParaRPr lang="en-US" sz="1000">
              <a:solidFill>
                <a:srgbClr val="323457"/>
              </a:solidFill>
            </a:endParaRPr>
          </a:p>
        </p:txBody>
      </p:sp>
      <p:sp>
        <p:nvSpPr>
          <p:cNvPr id="23" name="Rectangle: Rounded Corners 22">
            <a:extLst>
              <a:ext uri="{FF2B5EF4-FFF2-40B4-BE49-F238E27FC236}">
                <a16:creationId xmlns:a16="http://schemas.microsoft.com/office/drawing/2014/main" id="{2C2FA54A-DE1D-B8CE-1AA4-293FE79EB625}"/>
              </a:ext>
            </a:extLst>
          </p:cNvPr>
          <p:cNvSpPr/>
          <p:nvPr/>
        </p:nvSpPr>
        <p:spPr>
          <a:xfrm>
            <a:off x="4475429" y="3618361"/>
            <a:ext cx="889249" cy="1442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u-HU" sz="1000" err="1">
                <a:solidFill>
                  <a:srgbClr val="323457"/>
                </a:solidFill>
              </a:rPr>
              <a:t>Outputs</a:t>
            </a:r>
            <a:endParaRPr lang="en-US" sz="1000">
              <a:solidFill>
                <a:srgbClr val="323457"/>
              </a:solidFill>
            </a:endParaRPr>
          </a:p>
        </p:txBody>
      </p:sp>
      <p:sp>
        <p:nvSpPr>
          <p:cNvPr id="24" name="Rectangle: Rounded Corners 23">
            <a:extLst>
              <a:ext uri="{FF2B5EF4-FFF2-40B4-BE49-F238E27FC236}">
                <a16:creationId xmlns:a16="http://schemas.microsoft.com/office/drawing/2014/main" id="{3A20D98C-7D35-6DF0-11F7-53A494341A90}"/>
              </a:ext>
            </a:extLst>
          </p:cNvPr>
          <p:cNvSpPr/>
          <p:nvPr/>
        </p:nvSpPr>
        <p:spPr>
          <a:xfrm>
            <a:off x="4475429" y="3823325"/>
            <a:ext cx="889248" cy="1442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u-HU" sz="1000" err="1">
                <a:solidFill>
                  <a:srgbClr val="323457"/>
                </a:solidFill>
              </a:rPr>
              <a:t>Validation</a:t>
            </a:r>
            <a:endParaRPr lang="en-US" sz="1000">
              <a:solidFill>
                <a:srgbClr val="323457"/>
              </a:solidFill>
            </a:endParaRPr>
          </a:p>
        </p:txBody>
      </p:sp>
      <p:sp>
        <p:nvSpPr>
          <p:cNvPr id="25" name="Rectangle: Rounded Corners 24">
            <a:extLst>
              <a:ext uri="{FF2B5EF4-FFF2-40B4-BE49-F238E27FC236}">
                <a16:creationId xmlns:a16="http://schemas.microsoft.com/office/drawing/2014/main" id="{D4C64CF0-4BB2-5D3D-8F4E-69B2BC200B74}"/>
              </a:ext>
            </a:extLst>
          </p:cNvPr>
          <p:cNvSpPr/>
          <p:nvPr/>
        </p:nvSpPr>
        <p:spPr>
          <a:xfrm>
            <a:off x="4475429" y="4022997"/>
            <a:ext cx="889249" cy="1442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u-HU" sz="1000" err="1">
                <a:solidFill>
                  <a:srgbClr val="323457"/>
                </a:solidFill>
              </a:rPr>
              <a:t>Metadata</a:t>
            </a:r>
            <a:endParaRPr lang="en-US" sz="1000">
              <a:solidFill>
                <a:srgbClr val="323457"/>
              </a:solidFill>
            </a:endParaRPr>
          </a:p>
        </p:txBody>
      </p:sp>
      <p:sp>
        <p:nvSpPr>
          <p:cNvPr id="26" name="Arrow: Curved Down 25">
            <a:extLst>
              <a:ext uri="{FF2B5EF4-FFF2-40B4-BE49-F238E27FC236}">
                <a16:creationId xmlns:a16="http://schemas.microsoft.com/office/drawing/2014/main" id="{60F8B3F8-2B30-A9D2-817A-7CDBABC62883}"/>
              </a:ext>
            </a:extLst>
          </p:cNvPr>
          <p:cNvSpPr/>
          <p:nvPr/>
        </p:nvSpPr>
        <p:spPr>
          <a:xfrm rot="10800000" flipH="1">
            <a:off x="5727440" y="4181078"/>
            <a:ext cx="723551" cy="31703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tx1"/>
              </a:solidFill>
            </a:endParaRPr>
          </a:p>
        </p:txBody>
      </p:sp>
      <p:sp>
        <p:nvSpPr>
          <p:cNvPr id="27" name="Arrow: Curved Down 26">
            <a:extLst>
              <a:ext uri="{FF2B5EF4-FFF2-40B4-BE49-F238E27FC236}">
                <a16:creationId xmlns:a16="http://schemas.microsoft.com/office/drawing/2014/main" id="{EFDBACA4-40FA-702E-16C0-0F727D139FA4}"/>
              </a:ext>
            </a:extLst>
          </p:cNvPr>
          <p:cNvSpPr/>
          <p:nvPr/>
        </p:nvSpPr>
        <p:spPr>
          <a:xfrm rot="10800000" flipH="1">
            <a:off x="6518790" y="4181077"/>
            <a:ext cx="723551" cy="31703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tx1"/>
              </a:solidFill>
            </a:endParaRPr>
          </a:p>
        </p:txBody>
      </p:sp>
      <p:sp>
        <p:nvSpPr>
          <p:cNvPr id="28" name="Arrow: Curved Down 27">
            <a:extLst>
              <a:ext uri="{FF2B5EF4-FFF2-40B4-BE49-F238E27FC236}">
                <a16:creationId xmlns:a16="http://schemas.microsoft.com/office/drawing/2014/main" id="{A33EFA38-310F-2298-E26B-F282B3D78E7C}"/>
              </a:ext>
            </a:extLst>
          </p:cNvPr>
          <p:cNvSpPr/>
          <p:nvPr/>
        </p:nvSpPr>
        <p:spPr>
          <a:xfrm rot="10800000">
            <a:off x="7253748" y="4200509"/>
            <a:ext cx="723551" cy="31703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tx1"/>
              </a:solidFill>
            </a:endParaRPr>
          </a:p>
        </p:txBody>
      </p:sp>
      <p:sp>
        <p:nvSpPr>
          <p:cNvPr id="30" name="Text Placeholder 29">
            <a:extLst>
              <a:ext uri="{FF2B5EF4-FFF2-40B4-BE49-F238E27FC236}">
                <a16:creationId xmlns:a16="http://schemas.microsoft.com/office/drawing/2014/main" id="{2BC552FA-F407-B524-E46D-F9D25B0C2FB5}"/>
              </a:ext>
            </a:extLst>
          </p:cNvPr>
          <p:cNvSpPr>
            <a:spLocks noGrp="1"/>
          </p:cNvSpPr>
          <p:nvPr>
            <p:ph type="body" sz="quarter" idx="25"/>
          </p:nvPr>
        </p:nvSpPr>
        <p:spPr/>
        <p:txBody>
          <a:bodyPr>
            <a:normAutofit/>
          </a:bodyPr>
          <a:lstStyle/>
          <a:p>
            <a:r>
              <a:rPr lang="en-US" sz="2200" dirty="0"/>
              <a:t>The Heart of a Digital Twin: Models</a:t>
            </a:r>
            <a:endParaRPr lang="hu-HU" sz="2200" dirty="0"/>
          </a:p>
        </p:txBody>
      </p:sp>
    </p:spTree>
    <p:extLst>
      <p:ext uri="{BB962C8B-B14F-4D97-AF65-F5344CB8AC3E}">
        <p14:creationId xmlns:p14="http://schemas.microsoft.com/office/powerpoint/2010/main" val="26120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animBg="1"/>
      <p:bldP spid="24" grpId="0" animBg="1"/>
      <p:bldP spid="25" grpId="0"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5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éma">
  <a:themeElements>
    <a:clrScheme name="Molgroup">
      <a:dk1>
        <a:sysClr val="windowText" lastClr="000000"/>
      </a:dk1>
      <a:lt1>
        <a:sysClr val="window" lastClr="FFFFFF"/>
      </a:lt1>
      <a:dk2>
        <a:srgbClr val="E0001E"/>
      </a:dk2>
      <a:lt2>
        <a:srgbClr val="990B1D"/>
      </a:lt2>
      <a:accent1>
        <a:srgbClr val="005A9B"/>
      </a:accent1>
      <a:accent2>
        <a:srgbClr val="ABCC58"/>
      </a:accent2>
      <a:accent3>
        <a:srgbClr val="1FA647"/>
      </a:accent3>
      <a:accent4>
        <a:srgbClr val="FFF000"/>
      </a:accent4>
      <a:accent5>
        <a:srgbClr val="6E6E6E"/>
      </a:accent5>
      <a:accent6>
        <a:srgbClr val="A9A9A9"/>
      </a:accent6>
      <a:hlink>
        <a:srgbClr val="D3D3D3"/>
      </a:hlink>
      <a:folHlink>
        <a:srgbClr val="E7E7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20" ma:contentTypeDescription="Create a new document." ma:contentTypeScope="" ma:versionID="bf88ce8fc137e1f93502ef6b580f970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8da741f6d2119f494e0efa0ce6f6b53"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14390-9CDF-49D6-B1A9-E4BE686B3BE5}">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A533577-261B-416B-9A9A-7A624647233E}">
  <ds:schemaRefs>
    <ds:schemaRef ds:uri="http://schemas.microsoft.com/sharepoint/v3/contenttype/forms"/>
  </ds:schemaRefs>
</ds:datastoreItem>
</file>

<file path=customXml/itemProps3.xml><?xml version="1.0" encoding="utf-8"?>
<ds:datastoreItem xmlns:ds="http://schemas.openxmlformats.org/officeDocument/2006/customXml" ds:itemID="{7CCC5F46-F0FC-4184-9AED-3CF1E5B5041A}"/>
</file>

<file path=docMetadata/LabelInfo.xml><?xml version="1.0" encoding="utf-8"?>
<clbl:labelList xmlns:clbl="http://schemas.microsoft.com/office/2020/mipLabelMetadata">
  <clbl:label id="{bb1717f5-9818-4fe9-a447-47ec90131452}" enabled="0" method="" siteId="{bb1717f5-9818-4fe9-a447-47ec90131452}" removed="1"/>
</clbl:labelList>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On-screen Show (16:9)</PresentationFormat>
  <Paragraphs>170</Paragraphs>
  <Slides>14</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Aptos</vt:lpstr>
      <vt:lpstr>Arial</vt:lpstr>
      <vt:lpstr>Calibri</vt:lpstr>
      <vt:lpstr>Molgroup</vt:lpstr>
      <vt:lpstr>Molgroup Black</vt:lpstr>
      <vt:lpstr>Molgroup Light</vt:lpstr>
      <vt:lpstr>Molgroup Regular</vt:lpstr>
      <vt:lpstr>Söhne</vt:lpstr>
      <vt:lpstr>Office-téma</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Kora Szilvia</dc:creator>
  <cp:lastModifiedBy>Palotai Balázs (MOL Nyrt.)</cp:lastModifiedBy>
  <cp:revision>79</cp:revision>
  <dcterms:created xsi:type="dcterms:W3CDTF">2015-10-21T14:35:43Z</dcterms:created>
  <dcterms:modified xsi:type="dcterms:W3CDTF">2025-10-02T12:59:01Z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ies>
</file>