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</p:sldMasterIdLst>
  <p:notesMasterIdLst>
    <p:notesMasterId r:id="rId32"/>
  </p:notesMasterIdLst>
  <p:handoutMasterIdLst>
    <p:handoutMasterId r:id="rId33"/>
  </p:handoutMasterIdLst>
  <p:sldIdLst>
    <p:sldId id="259" r:id="rId5"/>
    <p:sldId id="257" r:id="rId6"/>
    <p:sldId id="260" r:id="rId7"/>
    <p:sldId id="373" r:id="rId8"/>
    <p:sldId id="371" r:id="rId9"/>
    <p:sldId id="380" r:id="rId10"/>
    <p:sldId id="266" r:id="rId11"/>
    <p:sldId id="265" r:id="rId12"/>
    <p:sldId id="383" r:id="rId13"/>
    <p:sldId id="262" r:id="rId14"/>
    <p:sldId id="382" r:id="rId15"/>
    <p:sldId id="357" r:id="rId16"/>
    <p:sldId id="374" r:id="rId17"/>
    <p:sldId id="360" r:id="rId18"/>
    <p:sldId id="359" r:id="rId19"/>
    <p:sldId id="377" r:id="rId20"/>
    <p:sldId id="358" r:id="rId21"/>
    <p:sldId id="361" r:id="rId22"/>
    <p:sldId id="372" r:id="rId23"/>
    <p:sldId id="384" r:id="rId24"/>
    <p:sldId id="379" r:id="rId25"/>
    <p:sldId id="362" r:id="rId26"/>
    <p:sldId id="363" r:id="rId27"/>
    <p:sldId id="366" r:id="rId28"/>
    <p:sldId id="367" r:id="rId29"/>
    <p:sldId id="369" r:id="rId30"/>
    <p:sldId id="299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248"/>
    <a:srgbClr val="00248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005EA-4214-43C5-94D6-26D65ED5A469}" v="9" dt="2025-09-27T19:38:13.511"/>
    <p1510:client id="{D4B73002-055D-4CAE-BDF3-ACA9770E5D10}" v="10" dt="2025-09-27T19:14:30.239"/>
    <p1510:client id="{FD82E933-2A93-40D7-98B4-210540CC6625}" v="617" dt="2025-09-27T18:19:46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04" autoAdjust="0"/>
  </p:normalViewPr>
  <p:slideViewPr>
    <p:cSldViewPr snapToGrid="0" snapToObjects="1">
      <p:cViewPr varScale="1">
        <p:scale>
          <a:sx n="104" d="100"/>
          <a:sy n="104" d="100"/>
        </p:scale>
        <p:origin x="87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9B173D-BDE1-334A-A54B-AB7416F08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8520C-8460-0D42-86C9-D0794A4B3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5B03-F712-974C-A1D8-1F9A468F5B6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F3C87-CBF7-CC4C-8F0D-1EB8B0635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DA787-5DE4-CD4A-B75E-AC89ED78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4958-CA5E-0C46-B182-67DF590D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EF3F-35E2-3B43-BF81-CFC248C5231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3F89-1949-E64B-AC42-D3BE5974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1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5229B-C353-569B-3360-7D80BBCD5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39A3EF-3913-1AAF-6F34-D4F15B376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82145E-5A2E-2909-6F7A-4FD850F51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36175-2096-19D6-A2C7-0161B7243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B1990-ADEF-1F37-F64F-9CB293F98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268F5-CD88-EB0D-6841-773376D1B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0B0E27-9BB3-019C-673D-D7EF9382C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F78E9-D2F1-D3A8-C5FC-3B3DE8E22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91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6D109-059F-68AB-9709-296B38792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532B4-E253-37EF-FCBA-F8E647896C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BC660-61E4-9DA7-2350-B6FBEAA71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09E4C-2D94-C05E-36EB-EAC8135DB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6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89D6B-384B-9C5B-4F81-855A568E8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F5ECCA-2F0D-FACF-3D61-3406FF756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AE10E7-883B-3CFB-66DF-3ED3BE2C04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14871-F1E4-DEA5-8425-FD54D38B3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56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185D0-0321-D1A1-AED6-42028EC64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8BF248-AC50-565E-A474-BB340C8C1B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CC156-A0E2-C542-878B-9CCEC9EAB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605C3-8F67-6F2A-927A-1B7E6CC5E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07983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2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7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3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22302"/>
            <a:ext cx="2610000" cy="5220000"/>
          </a:xfrm>
          <a:solidFill>
            <a:srgbClr val="002248"/>
          </a:solidFill>
        </p:spPr>
        <p:txBody>
          <a:bodyPr lIns="180000" tIns="180000" rIns="180000" bIns="180000"/>
          <a:lstStyle>
            <a:lvl1pPr marL="11112" indent="0"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rgbClr val="002248"/>
          </a:solidFill>
        </p:spPr>
        <p:txBody>
          <a:bodyPr lIns="180000" tIns="180000" rIns="180000" bIns="180000"/>
          <a:lstStyle>
            <a:lvl1pPr marL="11112" indent="0"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rgbClr val="002248"/>
          </a:solidFill>
        </p:spPr>
        <p:txBody>
          <a:bodyPr lIns="180000" tIns="180000" rIns="180000" bIns="180000"/>
          <a:lstStyle>
            <a:lvl1pPr marL="11112" indent="0"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rgbClr val="002248"/>
          </a:solidFill>
        </p:spPr>
        <p:txBody>
          <a:bodyPr lIns="180000" tIns="180000" rIns="180000" bIns="180000"/>
          <a:lstStyle>
            <a:lvl1pPr marL="11112" indent="0"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3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1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5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6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06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/>
              <a:t>Useful links &amp; contact details</a:t>
            </a:r>
            <a:endParaRPr lang="en-US" dirty="0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31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. Final slide" userDrawn="1">
  <p:cSld name="23. Final slid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 descr="The University of Sheffield logo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34" y="6267334"/>
            <a:ext cx="1566255" cy="4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400" y="405233"/>
            <a:ext cx="10689200" cy="521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239" y="684633"/>
            <a:ext cx="10689200" cy="5219600"/>
          </a:xfrm>
          <a:prstGeom prst="rect">
            <a:avLst/>
          </a:prstGeom>
          <a:solidFill>
            <a:srgbClr val="E1F4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E40814-2910-535D-ED7C-F6D44A015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00" y="1478380"/>
            <a:ext cx="6218867" cy="2852465"/>
          </a:xfrm>
        </p:spPr>
        <p:txBody>
          <a:bodyPr>
            <a:noAutofit/>
          </a:bodyPr>
          <a:lstStyle>
            <a:lvl1pPr>
              <a:defRPr sz="80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GB" dirty="0"/>
              <a:t>Add title</a:t>
            </a:r>
            <a:endParaRPr lang="en-US" dirty="0"/>
          </a:p>
        </p:txBody>
      </p:sp>
      <p:cxnSp>
        <p:nvCxnSpPr>
          <p:cNvPr id="133" name="Google Shape;133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01300" y="6705600"/>
            <a:ext cx="9501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1B4CE-39F1-B584-CE3F-3551ED1912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1" y="4521200"/>
            <a:ext cx="9886951" cy="806451"/>
          </a:xfrm>
        </p:spPr>
        <p:txBody>
          <a:bodyPr/>
          <a:lstStyle>
            <a:lvl1pPr marL="101597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11402501" y="6388800"/>
            <a:ext cx="625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0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pic>
        <p:nvPicPr>
          <p:cNvPr id="3" name="UCL Branding">
            <a:extLst>
              <a:ext uri="{FF2B5EF4-FFF2-40B4-BE49-F238E27FC236}">
                <a16:creationId xmlns:a16="http://schemas.microsoft.com/office/drawing/2014/main" id="{D331EFEF-5306-9919-6E35-67D73A9422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4" name="Faculty, Department title">
            <a:extLst>
              <a:ext uri="{FF2B5EF4-FFF2-40B4-BE49-F238E27FC236}">
                <a16:creationId xmlns:a16="http://schemas.microsoft.com/office/drawing/2014/main" id="{0B0FDC54-FBC7-0010-53EC-C3D224945D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69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90C77D3C-C771-DA14-AC1E-8A9AFE2E3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5" name="Faculty, Department title">
            <a:extLst>
              <a:ext uri="{FF2B5EF4-FFF2-40B4-BE49-F238E27FC236}">
                <a16:creationId xmlns:a16="http://schemas.microsoft.com/office/drawing/2014/main" id="{090BB0CB-BBA9-F32A-0E98-88B4D006FC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rgbClr val="00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4D09D4FB-2564-C1A7-DFC1-BE5A94169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5" name="Faculty, Department title">
            <a:extLst>
              <a:ext uri="{FF2B5EF4-FFF2-40B4-BE49-F238E27FC236}">
                <a16:creationId xmlns:a16="http://schemas.microsoft.com/office/drawing/2014/main" id="{823D982D-C777-33D6-9598-1B04FBC07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25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rgbClr val="00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343D598F-2F72-090E-DE6D-6CD71762F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5" name="Faculty, Department title">
            <a:extLst>
              <a:ext uri="{FF2B5EF4-FFF2-40B4-BE49-F238E27FC236}">
                <a16:creationId xmlns:a16="http://schemas.microsoft.com/office/drawing/2014/main" id="{7B59F99D-EEFF-A119-2CD4-28FA300275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27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91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002248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7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4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UCL Branding"/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0" y="0"/>
            <a:ext cx="12192000" cy="550662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headline</a:t>
            </a:r>
            <a:r>
              <a:rPr lang="en-GB" altLang="en-US" dirty="0"/>
              <a:t>, Arial 44pt bold</a:t>
            </a:r>
            <a:endParaRPr lang="en-US" altLang="en-US" dirty="0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 dirty="0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10/13/2025</a:t>
            </a:fld>
            <a:endParaRPr lang="en-US" dirty="0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3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ceckis@ucl.ac.uk" TargetMode="External"/><Relationship Id="rId2" Type="http://schemas.openxmlformats.org/officeDocument/2006/relationships/hyperlink" Target="#_ftn1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1.xml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B5CCA3-BC5E-FD25-A38E-4F17EF31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Bioprocessing 4.0: </a:t>
            </a:r>
            <a:br>
              <a:rPr lang="en-GB" dirty="0"/>
            </a:br>
            <a:r>
              <a:rPr lang="en-GB" dirty="0"/>
              <a:t>Minimising Cost of mRNA Vaccine Manufacturing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D1CE2-CA2E-0906-5656-69FD4F331F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4254795"/>
            <a:ext cx="7560000" cy="107315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Kesler Isoko </a:t>
            </a:r>
            <a:r>
              <a:rPr lang="en-US" sz="1200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a,b</a:t>
            </a:r>
            <a:r>
              <a:rPr lang="en-US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Mahdi Ahmed </a:t>
            </a:r>
            <a:r>
              <a:rPr lang="en-US" sz="1200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Joseph Middleton </a:t>
            </a:r>
            <a:r>
              <a:rPr lang="en-US" sz="1200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Joan L. Cordiner </a:t>
            </a:r>
            <a:r>
              <a:rPr lang="en-US" sz="1200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Zoltan Kis </a:t>
            </a:r>
            <a:r>
              <a:rPr lang="en-US" sz="1200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b,c</a:t>
            </a:r>
            <a:r>
              <a:rPr lang="en-US" sz="1200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*</a:t>
            </a:r>
            <a:r>
              <a:rPr lang="en-US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Peyman Z. Moghadam </a:t>
            </a:r>
            <a:r>
              <a:rPr lang="en-US" sz="1200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a*</a:t>
            </a:r>
            <a:r>
              <a:rPr lang="en-GB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Department of Chemical Engineering, University College London, Torrington Place, London WC1E 7JE, United Kingdom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 School of Chemical, Materials and Biological Engineering, University of Sheffield, Mappin Street, Sheffield S1 3JD, UK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 Department of Chemical Engineering, Imperial College London, South Kensington Campus, London SW7 2AZ, UK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5884C2-7A0D-3A5D-98F2-F8D6110C8959}"/>
              </a:ext>
            </a:extLst>
          </p:cNvPr>
          <p:cNvSpPr txBox="1"/>
          <p:nvPr/>
        </p:nvSpPr>
        <p:spPr>
          <a:xfrm>
            <a:off x="360000" y="61555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AFDFE"/>
                </a:solidFill>
                <a:hlinkClick r:id="rId3"/>
              </a:rPr>
              <a:t>uceckis@ucl.ac.uk</a:t>
            </a:r>
            <a:r>
              <a:rPr lang="en-GB" dirty="0">
                <a:solidFill>
                  <a:srgbClr val="FAFDFE"/>
                </a:solidFill>
              </a:rPr>
              <a:t> </a:t>
            </a:r>
          </a:p>
        </p:txBody>
      </p:sp>
      <p:pic>
        <p:nvPicPr>
          <p:cNvPr id="12" name="Picture 11" descr="Diagram of a diagram of a system&#10;&#10;AI-generated content may be incorrect.">
            <a:extLst>
              <a:ext uri="{FF2B5EF4-FFF2-40B4-BE49-F238E27FC236}">
                <a16:creationId xmlns:a16="http://schemas.microsoft.com/office/drawing/2014/main" id="{BC1A15A2-349F-3720-6346-7D3B1D52F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900" y="2248316"/>
            <a:ext cx="4505099" cy="3281578"/>
          </a:xfrm>
          <a:prstGeom prst="rect">
            <a:avLst/>
          </a:prstGeom>
        </p:spPr>
      </p:pic>
      <p:pic>
        <p:nvPicPr>
          <p:cNvPr id="1028" name="Picture 4" descr="THE UNIVERSITY OF SHEFFIELD">
            <a:extLst>
              <a:ext uri="{FF2B5EF4-FFF2-40B4-BE49-F238E27FC236}">
                <a16:creationId xmlns:a16="http://schemas.microsoft.com/office/drawing/2014/main" id="{B3462B63-1DFC-EE25-DBE0-AD0F6665D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23094" b="15673"/>
          <a:stretch>
            <a:fillRect/>
          </a:stretch>
        </p:blipFill>
        <p:spPr bwMode="auto">
          <a:xfrm>
            <a:off x="6616700" y="492606"/>
            <a:ext cx="2140402" cy="8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1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6"/>
    </mc:Choice>
    <mc:Fallback xmlns="">
      <p:transition spd="slow" advTm="166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E2ECB-8262-ECDA-FD5E-8277EC46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3AB7-A110-3ACA-9DF7-DF27603E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39" y="680543"/>
            <a:ext cx="11969161" cy="1368000"/>
          </a:xfrm>
        </p:spPr>
        <p:txBody>
          <a:bodyPr/>
          <a:lstStyle/>
          <a:p>
            <a:r>
              <a:rPr lang="en-GB" sz="3600" dirty="0"/>
              <a:t>Soft sensor development: Physics-informed Gaussian Process Regression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506104-9DA6-64CE-2A7E-D9A6D60B7733}"/>
              </a:ext>
            </a:extLst>
          </p:cNvPr>
          <p:cNvGrpSpPr/>
          <p:nvPr/>
        </p:nvGrpSpPr>
        <p:grpSpPr>
          <a:xfrm>
            <a:off x="6434163" y="1446893"/>
            <a:ext cx="4877291" cy="4980054"/>
            <a:chOff x="5501676" y="1572021"/>
            <a:chExt cx="4877291" cy="498005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FBE4BFB-A2B8-F46F-567A-1304A61D3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5" t="4425" r="3013" b="3400"/>
            <a:stretch>
              <a:fillRect/>
            </a:stretch>
          </p:blipFill>
          <p:spPr bwMode="auto">
            <a:xfrm>
              <a:off x="5501676" y="1572021"/>
              <a:ext cx="4877291" cy="4980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227214-D7BE-C16C-D114-594852BE2603}"/>
                </a:ext>
              </a:extLst>
            </p:cNvPr>
            <p:cNvSpPr/>
            <p:nvPr/>
          </p:nvSpPr>
          <p:spPr>
            <a:xfrm>
              <a:off x="8760237" y="2858703"/>
              <a:ext cx="1481041" cy="8144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4EDF5A-C135-FB2F-F1DA-5F32BB8AE0C3}"/>
                </a:ext>
              </a:extLst>
            </p:cNvPr>
            <p:cNvSpPr/>
            <p:nvPr/>
          </p:nvSpPr>
          <p:spPr>
            <a:xfrm>
              <a:off x="8760242" y="2004140"/>
              <a:ext cx="1570602" cy="8144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9EE13DE-8820-3CF2-B606-71931D9F2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3722456"/>
            <a:ext cx="5399088" cy="1563523"/>
          </a:xfrm>
        </p:spPr>
        <p:txBody>
          <a:bodyPr/>
          <a:lstStyle/>
          <a:p>
            <a:r>
              <a:rPr lang="en-GB" sz="1800" dirty="0"/>
              <a:t>Two models deployment (complicated setup)</a:t>
            </a:r>
          </a:p>
          <a:p>
            <a:r>
              <a:rPr lang="en-GB" sz="1800" dirty="0"/>
              <a:t>Error can carry over leading to unnecessary instability</a:t>
            </a:r>
          </a:p>
          <a:p>
            <a:r>
              <a:rPr lang="en-GB" sz="1800" dirty="0"/>
              <a:t>Kinetic model performance was unsatisfactory</a:t>
            </a:r>
          </a:p>
        </p:txBody>
      </p:sp>
    </p:spTree>
    <p:extLst>
      <p:ext uri="{BB962C8B-B14F-4D97-AF65-F5344CB8AC3E}">
        <p14:creationId xmlns:p14="http://schemas.microsoft.com/office/powerpoint/2010/main" val="24161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75"/>
    </mc:Choice>
    <mc:Fallback xmlns="">
      <p:transition spd="slow" advTm="3277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CB443-F08C-2DEC-CBDE-44A3590FA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0D7F-3E9F-2DBD-64FC-0846A1CF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899999"/>
            <a:ext cx="9137684" cy="1368000"/>
          </a:xfrm>
        </p:spPr>
        <p:txBody>
          <a:bodyPr/>
          <a:lstStyle/>
          <a:p>
            <a:r>
              <a:rPr lang="en-GB" dirty="0"/>
              <a:t>Control Setup: Hybrid Model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F3A0C6-D8AC-43A3-C733-88610BE0F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4582" r="2919" b="3473"/>
          <a:stretch>
            <a:fillRect/>
          </a:stretch>
        </p:blipFill>
        <p:spPr bwMode="auto">
          <a:xfrm>
            <a:off x="7061306" y="1544128"/>
            <a:ext cx="4869260" cy="488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1F6D73-A84B-D3F4-DC15-12E22236764A}"/>
              </a:ext>
            </a:extLst>
          </p:cNvPr>
          <p:cNvGraphicFramePr>
            <a:graphicFrameLocks noGrp="1"/>
          </p:cNvGraphicFramePr>
          <p:nvPr/>
        </p:nvGraphicFramePr>
        <p:xfrm>
          <a:off x="212485" y="2051496"/>
          <a:ext cx="5817971" cy="1458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7633">
                  <a:extLst>
                    <a:ext uri="{9D8B030D-6E8A-4147-A177-3AD203B41FA5}">
                      <a16:colId xmlns:a16="http://schemas.microsoft.com/office/drawing/2014/main" val="210764976"/>
                    </a:ext>
                  </a:extLst>
                </a:gridCol>
                <a:gridCol w="761231">
                  <a:extLst>
                    <a:ext uri="{9D8B030D-6E8A-4147-A177-3AD203B41FA5}">
                      <a16:colId xmlns:a16="http://schemas.microsoft.com/office/drawing/2014/main" val="3219842938"/>
                    </a:ext>
                  </a:extLst>
                </a:gridCol>
                <a:gridCol w="2889107">
                  <a:extLst>
                    <a:ext uri="{9D8B030D-6E8A-4147-A177-3AD203B41FA5}">
                      <a16:colId xmlns:a16="http://schemas.microsoft.com/office/drawing/2014/main" val="2651597517"/>
                    </a:ext>
                  </a:extLst>
                </a:gridCol>
              </a:tblGrid>
              <a:tr h="201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Names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Notation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 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644268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Prediction Horizon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steps the model predicts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882637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Horizon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control actions evaluated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165471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Outputs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RNA yield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9021"/>
                  </a:ext>
                </a:extLst>
              </a:tr>
              <a:tr h="201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Trajectory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Desired Yield Response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80101"/>
                  </a:ext>
                </a:extLst>
              </a:tr>
              <a:tr h="229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Variables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Components i.e. DNA Template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166083"/>
                  </a:ext>
                </a:extLst>
              </a:tr>
              <a:tr h="201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Inputs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NTPs Valve Position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638640"/>
                  </a:ext>
                </a:extLst>
              </a:tr>
            </a:tbl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E36A8DC-64A6-5F68-65D0-7674AAEE0F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3722456"/>
            <a:ext cx="5399088" cy="258591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Measurements</a:t>
            </a:r>
          </a:p>
          <a:p>
            <a:r>
              <a:rPr lang="en-GB" sz="1800" dirty="0"/>
              <a:t>pH can be used to monitor the reaction</a:t>
            </a:r>
          </a:p>
          <a:p>
            <a:pPr marL="0" indent="0">
              <a:buNone/>
            </a:pPr>
            <a:r>
              <a:rPr lang="en-GB" sz="2000" b="1" dirty="0"/>
              <a:t>Objective</a:t>
            </a:r>
          </a:p>
          <a:p>
            <a:r>
              <a:rPr lang="en-GB" sz="1800" dirty="0"/>
              <a:t>Our goal is to feed NTP such that we maximise yield with minimum side-effects such as pyrophosphate ions production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700A31-C0B0-C232-5325-18FE780E5A66}"/>
              </a:ext>
            </a:extLst>
          </p:cNvPr>
          <p:cNvSpPr/>
          <p:nvPr/>
        </p:nvSpPr>
        <p:spPr>
          <a:xfrm>
            <a:off x="10383071" y="2020192"/>
            <a:ext cx="1448929" cy="659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9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29"/>
    </mc:Choice>
    <mc:Fallback xmlns="">
      <p:transition spd="slow" advTm="1402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E1B26-4305-6419-0777-1C7A7FA3F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6ABCC-9796-B367-1237-2C8134294D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90778"/>
            <a:ext cx="6525432" cy="4839417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Hybrid semi-parametric model</a:t>
            </a:r>
          </a:p>
          <a:p>
            <a:r>
              <a:rPr lang="en-GB" dirty="0"/>
              <a:t>Serial structure (ensemble)</a:t>
            </a:r>
          </a:p>
          <a:p>
            <a:r>
              <a:rPr lang="en-GB" dirty="0"/>
              <a:t>Parallel structure (discrepancy, hierarchical)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Methodology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00E4D2-E28D-C3D5-46C6-779C1AA241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47" t="3198" r="142" b="3443"/>
          <a:stretch>
            <a:fillRect/>
          </a:stretch>
        </p:blipFill>
        <p:spPr>
          <a:xfrm>
            <a:off x="380246" y="4004792"/>
            <a:ext cx="2125209" cy="252540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0CA78BC-0E54-8065-471E-E67FBCAB79EC}"/>
              </a:ext>
            </a:extLst>
          </p:cNvPr>
          <p:cNvSpPr txBox="1">
            <a:spLocks/>
          </p:cNvSpPr>
          <p:nvPr/>
        </p:nvSpPr>
        <p:spPr bwMode="auto">
          <a:xfrm>
            <a:off x="359999" y="788667"/>
            <a:ext cx="11673849" cy="79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dirty="0"/>
              <a:t>Dynamic model development: Hybrid Model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A8E34D-04CA-CBA9-A188-7A43013F663B}"/>
              </a:ext>
            </a:extLst>
          </p:cNvPr>
          <p:cNvSpPr txBox="1"/>
          <p:nvPr/>
        </p:nvSpPr>
        <p:spPr>
          <a:xfrm>
            <a:off x="7380308" y="4181398"/>
            <a:ext cx="41657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Evaluated ALL the relevant ML techniques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Support Vector Regression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Bayesian Regression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Gaussian Processes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err="1"/>
              <a:t>Xgboost</a:t>
            </a:r>
            <a:r>
              <a:rPr lang="en-GB" dirty="0"/>
              <a:t>, Random Forest, </a:t>
            </a:r>
            <a:r>
              <a:rPr lang="en-GB" dirty="0" err="1"/>
              <a:t>LightGBM</a:t>
            </a: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Linear Regression, </a:t>
            </a:r>
            <a:r>
              <a:rPr lang="en-GB" dirty="0" err="1"/>
              <a:t>ElasticNet</a:t>
            </a: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Partial Least Squares </a:t>
            </a:r>
          </a:p>
          <a:p>
            <a:pPr algn="l"/>
            <a:endParaRPr lang="en-GB" dirty="0"/>
          </a:p>
        </p:txBody>
      </p:sp>
      <p:pic>
        <p:nvPicPr>
          <p:cNvPr id="2050" name="Picture 2" descr="Hybrid semi-parametric model arrangements. a) Serial arrangement with... |  Download Scientific Diagram">
            <a:extLst>
              <a:ext uri="{FF2B5EF4-FFF2-40B4-BE49-F238E27FC236}">
                <a16:creationId xmlns:a16="http://schemas.microsoft.com/office/drawing/2014/main" id="{9188C0AE-E5A5-E515-919B-D5A32E7EF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08" y="1767118"/>
            <a:ext cx="3575685" cy="21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F26452-843B-8619-3405-4C67698F5733}"/>
                  </a:ext>
                </a:extLst>
              </p:cNvPr>
              <p:cNvSpPr txBox="1"/>
              <p:nvPr/>
            </p:nvSpPr>
            <p:spPr>
              <a:xfrm>
                <a:off x="2728818" y="4101343"/>
                <a:ext cx="2666145" cy="1044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effectLst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1" i="1" smtClean="0">
                              <a:effectLst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GB" sz="1200" b="0" i="1" smtClean="0">
                          <a:effectLst/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sz="1200" b="0" i="1" smtClean="0">
                          <a:effectLst/>
                          <a:latin typeface="Cambria Math" panose="02040503050406030204" pitchFamily="18" charset="0"/>
                        </a:rPr>
                        <m:t>𝒢𝒫</m:t>
                      </m:r>
                      <m:d>
                        <m:dPr>
                          <m:ctrlPr>
                            <a:rPr lang="en-GB" sz="12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GB" sz="12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GB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GB" sz="1200" i="1" dirty="0">
                  <a:effectLst/>
                  <a:latin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effectLst/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GB" sz="1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20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sz="120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200" i="1" smtClean="0">
                              <a:effectLst/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GB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20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GB" sz="120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200" i="1" smtClean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200" i="1" smtClean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200" i="1" smtClean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sz="120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sz="1200" i="1" smtClean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200" i="1" smtClean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200" i="1" smtClean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20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12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sz="120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sz="120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F26452-843B-8619-3405-4C67698F5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818" y="4101343"/>
                <a:ext cx="2666145" cy="10447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1E5AC6AA-18C3-2BC1-18A7-43FF3ECE5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53" y="5071794"/>
            <a:ext cx="2723454" cy="10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A0E988-768C-2C21-7AF5-379A769794CB}"/>
                  </a:ext>
                </a:extLst>
              </p:cNvPr>
              <p:cNvSpPr txBox="1"/>
              <p:nvPr/>
            </p:nvSpPr>
            <p:spPr>
              <a:xfrm>
                <a:off x="2183079" y="6185625"/>
                <a:ext cx="2057401" cy="507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</a:rPr>
                        <m:t>𝑊𝑀𝑆𝐸</m:t>
                      </m:r>
                      <m:r>
                        <a:rPr lang="en-GB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2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GB" sz="1200" i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en-GB" sz="12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200" i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A0E988-768C-2C21-7AF5-379A76979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79" y="6185625"/>
                <a:ext cx="2057401" cy="507062"/>
              </a:xfrm>
              <a:prstGeom prst="rect">
                <a:avLst/>
              </a:prstGeom>
              <a:blipFill>
                <a:blip r:embed="rId8"/>
                <a:stretch>
                  <a:fillRect t="-121687" r="-7396" b="-18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927A2CB-F7A3-C14D-0569-11551BEE1DD0}"/>
              </a:ext>
            </a:extLst>
          </p:cNvPr>
          <p:cNvSpPr txBox="1"/>
          <p:nvPr/>
        </p:nvSpPr>
        <p:spPr>
          <a:xfrm>
            <a:off x="4206433" y="6223712"/>
            <a:ext cx="1990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dirty="0"/>
              <a:t>Levenberg-Marquardt (LMM) algorithm</a:t>
            </a:r>
          </a:p>
        </p:txBody>
      </p:sp>
    </p:spTree>
    <p:extLst>
      <p:ext uri="{BB962C8B-B14F-4D97-AF65-F5344CB8AC3E}">
        <p14:creationId xmlns:p14="http://schemas.microsoft.com/office/powerpoint/2010/main" val="30311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86"/>
    </mc:Choice>
    <mc:Fallback xmlns="">
      <p:transition spd="slow" advTm="10698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D90CC-A489-17BC-B485-20790B16D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4ED1F-27EA-D50B-7FBE-33B5D813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899999"/>
            <a:ext cx="9137684" cy="1368000"/>
          </a:xfrm>
        </p:spPr>
        <p:txBody>
          <a:bodyPr/>
          <a:lstStyle/>
          <a:p>
            <a:r>
              <a:rPr lang="en-GB" dirty="0"/>
              <a:t>Control Setup: Optimiser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1C0B64-6BBD-AA4C-C7D7-493B85C68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4582" r="2919" b="3473"/>
          <a:stretch>
            <a:fillRect/>
          </a:stretch>
        </p:blipFill>
        <p:spPr bwMode="auto">
          <a:xfrm>
            <a:off x="7061306" y="1544128"/>
            <a:ext cx="4869260" cy="488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C1C386-D9DB-6298-8888-C676A0003120}"/>
              </a:ext>
            </a:extLst>
          </p:cNvPr>
          <p:cNvGraphicFramePr>
            <a:graphicFrameLocks noGrp="1"/>
          </p:cNvGraphicFramePr>
          <p:nvPr/>
        </p:nvGraphicFramePr>
        <p:xfrm>
          <a:off x="212485" y="2051496"/>
          <a:ext cx="5817971" cy="1458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7633">
                  <a:extLst>
                    <a:ext uri="{9D8B030D-6E8A-4147-A177-3AD203B41FA5}">
                      <a16:colId xmlns:a16="http://schemas.microsoft.com/office/drawing/2014/main" val="210764976"/>
                    </a:ext>
                  </a:extLst>
                </a:gridCol>
                <a:gridCol w="761231">
                  <a:extLst>
                    <a:ext uri="{9D8B030D-6E8A-4147-A177-3AD203B41FA5}">
                      <a16:colId xmlns:a16="http://schemas.microsoft.com/office/drawing/2014/main" val="3219842938"/>
                    </a:ext>
                  </a:extLst>
                </a:gridCol>
                <a:gridCol w="2889107">
                  <a:extLst>
                    <a:ext uri="{9D8B030D-6E8A-4147-A177-3AD203B41FA5}">
                      <a16:colId xmlns:a16="http://schemas.microsoft.com/office/drawing/2014/main" val="2651597517"/>
                    </a:ext>
                  </a:extLst>
                </a:gridCol>
              </a:tblGrid>
              <a:tr h="201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Names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Notation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 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644268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Prediction Horizon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steps the model predicts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882637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Horizon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control actions evaluated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165471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Outputs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RNA yield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9021"/>
                  </a:ext>
                </a:extLst>
              </a:tr>
              <a:tr h="201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Trajectory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Desired Yield Response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80101"/>
                  </a:ext>
                </a:extLst>
              </a:tr>
              <a:tr h="229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Variables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Components i.e. DNA Template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166083"/>
                  </a:ext>
                </a:extLst>
              </a:tr>
              <a:tr h="201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Inputs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NTPs Valve Position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638640"/>
                  </a:ext>
                </a:extLst>
              </a:tr>
            </a:tbl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8C20B23-3E78-27DD-2FB0-FBD42FE49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3722456"/>
            <a:ext cx="5399088" cy="258591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Measurements</a:t>
            </a:r>
          </a:p>
          <a:p>
            <a:r>
              <a:rPr lang="en-GB" sz="1800" dirty="0"/>
              <a:t>pH can be used to monitor the reaction</a:t>
            </a:r>
          </a:p>
          <a:p>
            <a:pPr marL="0" indent="0">
              <a:buNone/>
            </a:pPr>
            <a:r>
              <a:rPr lang="en-GB" sz="2000" b="1" dirty="0"/>
              <a:t>Objective</a:t>
            </a:r>
          </a:p>
          <a:p>
            <a:r>
              <a:rPr lang="en-GB" sz="1800" dirty="0"/>
              <a:t>Our goal is to feed NTP such that we maximise yield with minimum side-effects such as pyrophosphate ions production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140E0-6F3D-7737-1B5A-CA6AF460B065}"/>
              </a:ext>
            </a:extLst>
          </p:cNvPr>
          <p:cNvSpPr/>
          <p:nvPr/>
        </p:nvSpPr>
        <p:spPr>
          <a:xfrm>
            <a:off x="8895557" y="2051496"/>
            <a:ext cx="833660" cy="563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3BE56F-4B94-BF53-3ADC-993190DD98FA}"/>
                  </a:ext>
                </a:extLst>
              </p:cNvPr>
              <p:cNvSpPr txBox="1"/>
              <p:nvPr/>
            </p:nvSpPr>
            <p:spPr>
              <a:xfrm>
                <a:off x="359999" y="5888315"/>
                <a:ext cx="5817971" cy="632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GB" sz="12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𝑚𝑖𝑛</m:t>
                          </m:r>
                        </m:e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𝑈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𝑘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) </m:t>
                          </m:r>
                        </m:sub>
                      </m:sSub>
                      <m:r>
                        <a:rPr lang="en-GB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𝐽</m:t>
                      </m:r>
                      <m:r>
                        <a:rPr lang="en-GB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20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𝑀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𝛥</m:t>
                          </m:r>
                          <m:sSubSup>
                            <m:sSubSupPr>
                              <m:ctrlPr>
                                <a:rPr lang="en-GB" sz="12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GB" sz="1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12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𝑗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𝑃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sz="120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2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 Light" panose="020F030202020403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  <m:t>𝑘</m:t>
                                      </m:r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  <m:t>𝑗</m:t>
                                      </m:r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  <m:t>|</m:t>
                                      </m:r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 Light" panose="020F030202020403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  <m:t>𝑘</m:t>
                                      </m:r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 Light" panose="020F0302020204030204" pitchFamily="34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𝑘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+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𝑗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|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𝑘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GB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12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𝑀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12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3BE56F-4B94-BF53-3ADC-993190DD9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5888315"/>
                <a:ext cx="5817971" cy="632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3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83"/>
    </mc:Choice>
    <mc:Fallback xmlns="">
      <p:transition spd="slow" advTm="5468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090CB-A3B8-6E9E-5C13-5790D95A3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45D802-A07E-B729-C564-E702E236466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60000" y="1859181"/>
                <a:ext cx="5736000" cy="47341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b="1" dirty="0"/>
                  <a:t>Metrics</a:t>
                </a:r>
              </a:p>
              <a:p>
                <a:r>
                  <a:rPr lang="en-GB" sz="1800" dirty="0"/>
                  <a:t>Colour – Steady state performance</a:t>
                </a:r>
              </a:p>
              <a:p>
                <a:r>
                  <a:rPr lang="en-GB" sz="1800" dirty="0"/>
                  <a:t>Size – Control Effort</a:t>
                </a:r>
              </a:p>
              <a:p>
                <a:pPr marL="0" indent="0">
                  <a:buNone/>
                </a:pPr>
                <a:endParaRPr lang="en-GB" sz="1800" b="1" dirty="0"/>
              </a:p>
              <a:p>
                <a:pPr marL="0" indent="0">
                  <a:buNone/>
                </a:pPr>
                <a:r>
                  <a:rPr lang="en-GB" sz="2000" b="1" dirty="0"/>
                  <a:t>Factors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800" dirty="0"/>
                  <a:t>– control delta – Significant impact</a:t>
                </a:r>
              </a:p>
              <a:p>
                <a:pPr marL="228594" indent="-228594"/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800" dirty="0"/>
                  <a:t>– reference trajectory – No impact on performance</a:t>
                </a:r>
              </a:p>
              <a:p>
                <a:pPr marL="228594" indent="-228594"/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1800" dirty="0"/>
                  <a:t>– control magnitude – Significant impact</a:t>
                </a:r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r>
                  <a:rPr lang="en-GB" sz="1800" b="1" dirty="0"/>
                  <a:t>Note</a:t>
                </a:r>
              </a:p>
              <a:p>
                <a:r>
                  <a:rPr lang="en-GB" sz="1800" dirty="0"/>
                  <a:t>Reference trajectory range was not physically meaningful therefore, we will need to adopt economic MPC</a:t>
                </a:r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endParaRPr lang="en-GB" sz="18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45D802-A07E-B729-C564-E702E23646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60000" y="1859181"/>
                <a:ext cx="5736000" cy="4734124"/>
              </a:xfrm>
              <a:blipFill>
                <a:blip r:embed="rId4"/>
                <a:stretch>
                  <a:fillRect l="-2657" t="-2188" r="-1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D0C69CE0-62AB-62CD-34A2-BBB75C2FC907}"/>
              </a:ext>
            </a:extLst>
          </p:cNvPr>
          <p:cNvSpPr txBox="1">
            <a:spLocks/>
          </p:cNvSpPr>
          <p:nvPr/>
        </p:nvSpPr>
        <p:spPr bwMode="auto">
          <a:xfrm>
            <a:off x="359999" y="900000"/>
            <a:ext cx="11673849" cy="79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dirty="0"/>
              <a:t>MPC Controller Design: Tuning Parameters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E917E-9BDC-BA34-534C-5702A6CA8CFD}"/>
              </a:ext>
            </a:extLst>
          </p:cNvPr>
          <p:cNvGrpSpPr/>
          <p:nvPr/>
        </p:nvGrpSpPr>
        <p:grpSpPr>
          <a:xfrm>
            <a:off x="6434597" y="1690778"/>
            <a:ext cx="5260923" cy="4628063"/>
            <a:chOff x="6772925" y="1902132"/>
            <a:chExt cx="5260923" cy="4628063"/>
          </a:xfrm>
        </p:grpSpPr>
        <p:pic>
          <p:nvPicPr>
            <p:cNvPr id="4" name="Picture 3" descr="A diagram of a graph&#10;&#10;Description automatically generated">
              <a:extLst>
                <a:ext uri="{FF2B5EF4-FFF2-40B4-BE49-F238E27FC236}">
                  <a16:creationId xmlns:a16="http://schemas.microsoft.com/office/drawing/2014/main" id="{A4EA1984-FE45-6CD2-3330-64A0C55F6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925" y="1902132"/>
              <a:ext cx="5260923" cy="462806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B1D673C-D0DC-9DB5-D1AE-BA4B56A8BEE2}"/>
                </a:ext>
              </a:extLst>
            </p:cNvPr>
            <p:cNvCxnSpPr/>
            <p:nvPr/>
          </p:nvCxnSpPr>
          <p:spPr>
            <a:xfrm flipH="1" flipV="1">
              <a:off x="7145794" y="5133846"/>
              <a:ext cx="2235200" cy="685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060B46D-FB2E-794C-8271-D16406418553}"/>
                </a:ext>
              </a:extLst>
            </p:cNvPr>
            <p:cNvCxnSpPr/>
            <p:nvPr/>
          </p:nvCxnSpPr>
          <p:spPr>
            <a:xfrm flipH="1" flipV="1">
              <a:off x="7115737" y="3689003"/>
              <a:ext cx="60113" cy="145711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50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79"/>
    </mc:Choice>
    <mc:Fallback xmlns="">
      <p:transition spd="slow" advTm="4067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5CC0A-C55D-D838-9D8C-69F0022D5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7AA6FAA-A206-3365-BC23-158B969018CA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60000" y="5139033"/>
                <a:ext cx="6525432" cy="12774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b="1" dirty="0"/>
                  <a:t>Methodology</a:t>
                </a:r>
              </a:p>
              <a:p>
                <a:pPr marL="228594" indent="-228594"/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800" dirty="0"/>
                  <a:t>– control delta</a:t>
                </a:r>
              </a:p>
              <a:p>
                <a:pPr marL="228594" indent="-228594"/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800" dirty="0"/>
                  <a:t>– reference trajectory</a:t>
                </a:r>
              </a:p>
              <a:p>
                <a:pPr marL="228594" indent="-228594"/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1800" dirty="0"/>
                  <a:t>– control magnitude</a:t>
                </a:r>
              </a:p>
              <a:p>
                <a:pPr marL="0" indent="0">
                  <a:buNone/>
                </a:pPr>
                <a:endParaRPr lang="en-GB" b="1" dirty="0"/>
              </a:p>
              <a:p>
                <a:pPr marL="0" indent="0">
                  <a:buNone/>
                </a:pPr>
                <a:endParaRPr lang="en-GB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7AA6FAA-A206-3365-BC23-158B969018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60000" y="5139033"/>
                <a:ext cx="6525432" cy="1277421"/>
              </a:xfrm>
              <a:blipFill>
                <a:blip r:embed="rId4"/>
                <a:stretch>
                  <a:fillRect l="-2334" t="-8095" b="-2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3AFF9ED9-956F-6849-0322-FB14A48791AA}"/>
              </a:ext>
            </a:extLst>
          </p:cNvPr>
          <p:cNvSpPr txBox="1">
            <a:spLocks/>
          </p:cNvSpPr>
          <p:nvPr/>
        </p:nvSpPr>
        <p:spPr bwMode="auto">
          <a:xfrm>
            <a:off x="359999" y="900000"/>
            <a:ext cx="11673849" cy="79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dirty="0"/>
              <a:t>MPC Controller Design: Control Effort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2F4437-7A6F-75C0-EFAD-A513B879A8D1}"/>
                  </a:ext>
                </a:extLst>
              </p:cNvPr>
              <p:cNvSpPr txBox="1"/>
              <p:nvPr/>
            </p:nvSpPr>
            <p:spPr>
              <a:xfrm>
                <a:off x="3082089" y="5481191"/>
                <a:ext cx="7987324" cy="752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67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GB" sz="1467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𝑚𝑖𝑛</m:t>
                          </m:r>
                        </m:e>
                        <m:sub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𝑈</m:t>
                          </m:r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𝑘</m:t>
                          </m:r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) </m:t>
                          </m:r>
                        </m:sub>
                      </m:sSub>
                      <m:r>
                        <a:rPr lang="en-GB" sz="1467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𝐽</m:t>
                      </m:r>
                      <m:r>
                        <a:rPr lang="en-GB" sz="1467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467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𝑀</m:t>
                          </m:r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𝛥</m:t>
                          </m:r>
                          <m:sSubSup>
                            <m:sSubSupPr>
                              <m:ctrlPr>
                                <a:rPr lang="en-GB" sz="1467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GB" sz="1467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GB" sz="1467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1467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𝑗</m:t>
                          </m:r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𝑃</m:t>
                          </m:r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GB" sz="1467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67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467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sz="1467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467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 Light" panose="020F030202020403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467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  <m:t>𝑘</m:t>
                                      </m:r>
                                      <m:r>
                                        <a:rPr lang="en-GB" sz="1467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GB" sz="1467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  <m:t>𝑗</m:t>
                                      </m:r>
                                      <m:r>
                                        <a:rPr lang="en-GB" sz="1467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  <m:t>|</m:t>
                                      </m:r>
                                      <m:r>
                                        <a:rPr lang="en-GB" sz="1467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GB" sz="1467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 Light" panose="020F030202020403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467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67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467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  <m:t>𝑘</m:t>
                                      </m:r>
                                      <m:r>
                                        <a:rPr lang="en-GB" sz="1467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1467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67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1467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467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 Light" panose="020F0302020204030204" pitchFamily="34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𝑘</m:t>
                              </m:r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+</m:t>
                              </m:r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𝑗</m:t>
                              </m:r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|</m:t>
                              </m:r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467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𝑘</m:t>
                              </m:r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GB" sz="1467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1467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𝑀</m:t>
                          </m:r>
                          <m:r>
                            <a:rPr lang="en-GB" sz="1467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1467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467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467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467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2F4437-7A6F-75C0-EFAD-A513B879A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089" y="5481191"/>
                <a:ext cx="7987324" cy="752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showing a line graph&#10;&#10;Description automatically generated with medium confidence">
            <a:extLst>
              <a:ext uri="{FF2B5EF4-FFF2-40B4-BE49-F238E27FC236}">
                <a16:creationId xmlns:a16="http://schemas.microsoft.com/office/drawing/2014/main" id="{92AE4B72-118F-AEF1-91F4-773EBBDE72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7" y="1690778"/>
            <a:ext cx="5311431" cy="318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aph showing a number of steps&#10;&#10;Description automatically generated with medium confidence">
            <a:extLst>
              <a:ext uri="{FF2B5EF4-FFF2-40B4-BE49-F238E27FC236}">
                <a16:creationId xmlns:a16="http://schemas.microsoft.com/office/drawing/2014/main" id="{2DDC20CD-0E9F-88F9-2062-BFF0558AC2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778"/>
            <a:ext cx="5311431" cy="3186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5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62"/>
    </mc:Choice>
    <mc:Fallback xmlns="">
      <p:transition spd="slow" advTm="2706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2FA15-D920-5CB6-740E-35567C420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8A2A-4C61-5A68-E2BF-1D029A482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899999"/>
            <a:ext cx="9137684" cy="1368000"/>
          </a:xfrm>
        </p:spPr>
        <p:txBody>
          <a:bodyPr/>
          <a:lstStyle/>
          <a:p>
            <a:r>
              <a:rPr lang="en-GB" dirty="0"/>
              <a:t>Control Setup: Connectivity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DC994B-D1AD-D41D-BB5B-A77213B08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4582" r="2919" b="3473"/>
          <a:stretch>
            <a:fillRect/>
          </a:stretch>
        </p:blipFill>
        <p:spPr bwMode="auto">
          <a:xfrm>
            <a:off x="7061306" y="1544128"/>
            <a:ext cx="4869260" cy="488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D8B8A3-66A9-7219-0162-F5D322291B86}"/>
              </a:ext>
            </a:extLst>
          </p:cNvPr>
          <p:cNvGraphicFramePr>
            <a:graphicFrameLocks noGrp="1"/>
          </p:cNvGraphicFramePr>
          <p:nvPr/>
        </p:nvGraphicFramePr>
        <p:xfrm>
          <a:off x="212485" y="2051496"/>
          <a:ext cx="5817971" cy="1458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7633">
                  <a:extLst>
                    <a:ext uri="{9D8B030D-6E8A-4147-A177-3AD203B41FA5}">
                      <a16:colId xmlns:a16="http://schemas.microsoft.com/office/drawing/2014/main" val="210764976"/>
                    </a:ext>
                  </a:extLst>
                </a:gridCol>
                <a:gridCol w="761231">
                  <a:extLst>
                    <a:ext uri="{9D8B030D-6E8A-4147-A177-3AD203B41FA5}">
                      <a16:colId xmlns:a16="http://schemas.microsoft.com/office/drawing/2014/main" val="3219842938"/>
                    </a:ext>
                  </a:extLst>
                </a:gridCol>
                <a:gridCol w="2889107">
                  <a:extLst>
                    <a:ext uri="{9D8B030D-6E8A-4147-A177-3AD203B41FA5}">
                      <a16:colId xmlns:a16="http://schemas.microsoft.com/office/drawing/2014/main" val="2651597517"/>
                    </a:ext>
                  </a:extLst>
                </a:gridCol>
              </a:tblGrid>
              <a:tr h="201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Names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Notation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 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644268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Prediction Horizon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steps the model predicts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882637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Horizon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control actions evaluated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165471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Outputs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RNA yield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9021"/>
                  </a:ext>
                </a:extLst>
              </a:tr>
              <a:tr h="201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Trajectory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Desired Yield Response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80101"/>
                  </a:ext>
                </a:extLst>
              </a:tr>
              <a:tr h="229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Variables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Components i.e. DNA Template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166083"/>
                  </a:ext>
                </a:extLst>
              </a:tr>
              <a:tr h="201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Inputs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NTPs Valve Position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638640"/>
                  </a:ext>
                </a:extLst>
              </a:tr>
            </a:tbl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3A73F8D-29CC-F9A0-2A7F-7C659A66F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3722456"/>
            <a:ext cx="5399088" cy="258591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Measurements</a:t>
            </a:r>
          </a:p>
          <a:p>
            <a:r>
              <a:rPr lang="en-GB" sz="1800" dirty="0"/>
              <a:t>pH can be used to monitor the reaction</a:t>
            </a:r>
          </a:p>
          <a:p>
            <a:pPr marL="0" indent="0">
              <a:buNone/>
            </a:pPr>
            <a:r>
              <a:rPr lang="en-GB" sz="2000" b="1" dirty="0"/>
              <a:t>Objective</a:t>
            </a:r>
          </a:p>
          <a:p>
            <a:r>
              <a:rPr lang="en-GB" sz="1800" dirty="0"/>
              <a:t>Our goal is to feed NTP such that we maximise yield with minimum side-effects such as pyrophosphate ions production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0E86C3-4BDB-DA3D-ABB1-BCB27FAFA151}"/>
              </a:ext>
            </a:extLst>
          </p:cNvPr>
          <p:cNvSpPr/>
          <p:nvPr/>
        </p:nvSpPr>
        <p:spPr>
          <a:xfrm>
            <a:off x="8804117" y="2642903"/>
            <a:ext cx="1089184" cy="3199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20CD1D-CEE2-17A4-CA54-99DFA07A3591}"/>
              </a:ext>
            </a:extLst>
          </p:cNvPr>
          <p:cNvSpPr/>
          <p:nvPr/>
        </p:nvSpPr>
        <p:spPr>
          <a:xfrm>
            <a:off x="10704718" y="2642903"/>
            <a:ext cx="931394" cy="867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8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8"/>
    </mc:Choice>
    <mc:Fallback xmlns="">
      <p:transition spd="slow" advTm="909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6119A-172D-745F-9EF6-696452AFD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11B7E-0B5B-B1CD-B3C8-CB8DB3A15B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4184" y="5396318"/>
            <a:ext cx="4925232" cy="1297089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Methodology</a:t>
            </a:r>
          </a:p>
          <a:p>
            <a:r>
              <a:rPr lang="en-GB" sz="1800" dirty="0"/>
              <a:t>OPC – for interoperability</a:t>
            </a:r>
          </a:p>
          <a:p>
            <a:r>
              <a:rPr lang="en-GB" sz="1800" dirty="0"/>
              <a:t>MQTT – for lightweight robust communication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A13FCB0-A27C-3CFD-55E2-1BADB6875D8C}"/>
              </a:ext>
            </a:extLst>
          </p:cNvPr>
          <p:cNvSpPr txBox="1">
            <a:spLocks/>
          </p:cNvSpPr>
          <p:nvPr/>
        </p:nvSpPr>
        <p:spPr bwMode="auto">
          <a:xfrm>
            <a:off x="359999" y="900000"/>
            <a:ext cx="11673849" cy="79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4000" dirty="0"/>
              <a:t>Industrial IoT Platform: Model Deployment and Connectivity</a:t>
            </a:r>
          </a:p>
        </p:txBody>
      </p:sp>
      <p:pic>
        <p:nvPicPr>
          <p:cNvPr id="2" name="Picture 1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85631321-2341-61EA-6B32-6C58D0259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2157800"/>
            <a:ext cx="5186824" cy="3887062"/>
          </a:xfrm>
          <a:prstGeom prst="rect">
            <a:avLst/>
          </a:prstGeom>
        </p:spPr>
      </p:pic>
      <p:pic>
        <p:nvPicPr>
          <p:cNvPr id="5" name="Picture 4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B9E859BC-C2E1-8F93-9564-75A3D7BDD2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4376" r="6160" b="3579"/>
          <a:stretch/>
        </p:blipFill>
        <p:spPr bwMode="auto">
          <a:xfrm>
            <a:off x="6773328" y="2157799"/>
            <a:ext cx="3878970" cy="29861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2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8"/>
    </mc:Choice>
    <mc:Fallback xmlns="">
      <p:transition spd="slow" advTm="1362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88C06-87C4-C8AE-B723-3BCF336C4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A8AE3-145A-555F-159F-91BD5392FE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90778"/>
            <a:ext cx="7080328" cy="4839417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Test Type I errors (False Positives)</a:t>
            </a:r>
          </a:p>
          <a:p>
            <a:pPr marL="0" indent="0">
              <a:buNone/>
            </a:pPr>
            <a:r>
              <a:rPr lang="en-GB" sz="1800" dirty="0"/>
              <a:t>Step 1: Increase Mg2+ flowrate to 1.25 L/min. </a:t>
            </a:r>
            <a:r>
              <a:rPr lang="en-GB" sz="1800" b="1" dirty="0"/>
              <a:t>(SAFE)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Step 2: Check new RNA yield prediction (≈7 g/L) within acceptance ranges so reaction continues.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Test Type II errors (False Negative)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Step 3: Increase Mg2+ flowrate to 2.00 L/min.</a:t>
            </a:r>
            <a:r>
              <a:rPr lang="en-GB" sz="1800" b="1" dirty="0"/>
              <a:t> (PRECIPITATION)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Step 4: Check new RNA yield prediction (≈5 g/L) outside acceptance ranges.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Step 5: The model shuts down the reaction (Set minimum flowrate to 50 𝜇L/min to prevent bad batch)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EE09DB-2021-032F-4FBC-41DFFD871163}"/>
              </a:ext>
            </a:extLst>
          </p:cNvPr>
          <p:cNvSpPr txBox="1">
            <a:spLocks/>
          </p:cNvSpPr>
          <p:nvPr/>
        </p:nvSpPr>
        <p:spPr bwMode="auto">
          <a:xfrm>
            <a:off x="359999" y="900000"/>
            <a:ext cx="11673849" cy="79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dirty="0"/>
              <a:t>IIoT Platform Test Feedback</a:t>
            </a:r>
          </a:p>
        </p:txBody>
      </p:sp>
      <p:pic>
        <p:nvPicPr>
          <p:cNvPr id="2" name="Untitled video - Made with Clipchamp_1698231502463">
            <a:hlinkClick r:id="" action="ppaction://media"/>
            <a:extLst>
              <a:ext uri="{FF2B5EF4-FFF2-40B4-BE49-F238E27FC236}">
                <a16:creationId xmlns:a16="http://schemas.microsoft.com/office/drawing/2014/main" id="{BDBE8E04-47B0-7F92-85C1-2B985E17D9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7455" y="900000"/>
            <a:ext cx="3157580" cy="56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2"/>
    </mc:Choice>
    <mc:Fallback xmlns="">
      <p:transition spd="slow" advTm="37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2" objId="2"/>
        <p14:stopEvt time="30768" objId="2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1D40-A717-2329-9465-BD3D0CD0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899999"/>
            <a:ext cx="11149513" cy="1368000"/>
          </a:xfrm>
        </p:spPr>
        <p:txBody>
          <a:bodyPr/>
          <a:lstStyle/>
          <a:p>
            <a:r>
              <a:rPr lang="en-GB"/>
              <a:t>IIoT Platform Soft Sensor Deployment</a:t>
            </a:r>
          </a:p>
        </p:txBody>
      </p:sp>
      <p:pic>
        <p:nvPicPr>
          <p:cNvPr id="3" name="modelOSsoftsensorvisualisation-ezgif.com-video-cutter">
            <a:hlinkClick r:id="" action="ppaction://media"/>
            <a:extLst>
              <a:ext uri="{FF2B5EF4-FFF2-40B4-BE49-F238E27FC236}">
                <a16:creationId xmlns:a16="http://schemas.microsoft.com/office/drawing/2014/main" id="{5B30023C-F26A-0993-A483-B585703F67F4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922" y="1639416"/>
            <a:ext cx="9605603" cy="4715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5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18"/>
    </mc:Choice>
    <mc:Fallback xmlns="">
      <p:transition spd="slow" advTm="16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80" objId="5"/>
        <p14:stopEvt time="13752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CE0C024-A4F4-9137-CD83-94B77632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10740816" cy="726627"/>
          </a:xfrm>
        </p:spPr>
        <p:txBody>
          <a:bodyPr/>
          <a:lstStyle/>
          <a:p>
            <a:r>
              <a:rPr lang="en-US" b="1" dirty="0"/>
              <a:t>The Goal: Recycling Expensive Raw Materials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96B028-0A2C-0120-0095-303114DFB8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912" y="2630578"/>
            <a:ext cx="5399088" cy="28067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Opportunity</a:t>
            </a:r>
          </a:p>
          <a:p>
            <a:pPr marL="285750" indent="-285750"/>
            <a:r>
              <a:rPr lang="en-GB" dirty="0"/>
              <a:t>Recycling expensive reagents could significantly reduce the cost of mRNA (2-5x)</a:t>
            </a:r>
          </a:p>
          <a:p>
            <a:pPr marL="285750" indent="-285750"/>
            <a:endParaRPr lang="en-GB" dirty="0"/>
          </a:p>
          <a:p>
            <a:pPr marL="0" indent="0">
              <a:buNone/>
            </a:pPr>
            <a:r>
              <a:rPr lang="en-GB" sz="2000" b="1" dirty="0"/>
              <a:t>Problem</a:t>
            </a:r>
          </a:p>
          <a:p>
            <a:pPr marL="285750" indent="-285750"/>
            <a:r>
              <a:rPr lang="en-GB" dirty="0"/>
              <a:t>However, this process is still very manual, and the high dead-times, low observability make it challenging to control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diagram of a and b&#10;&#10;Description automatically generated">
            <a:extLst>
              <a:ext uri="{FF2B5EF4-FFF2-40B4-BE49-F238E27FC236}">
                <a16:creationId xmlns:a16="http://schemas.microsoft.com/office/drawing/2014/main" id="{AE8CA6E9-5D7E-E5C1-7CBD-E7ACE074B0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3694" r="2283" b="2550"/>
          <a:stretch>
            <a:fillRect/>
          </a:stretch>
        </p:blipFill>
        <p:spPr bwMode="auto">
          <a:xfrm>
            <a:off x="5992009" y="2409445"/>
            <a:ext cx="5839079" cy="2660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749CE0-0B6C-1468-DFFB-30F3E037BFFC}"/>
              </a:ext>
            </a:extLst>
          </p:cNvPr>
          <p:cNvSpPr txBox="1"/>
          <p:nvPr/>
        </p:nvSpPr>
        <p:spPr>
          <a:xfrm>
            <a:off x="360912" y="6023500"/>
            <a:ext cx="4390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(Nair et.al., 2025 ~ draft; patent - PCTGB2024/052819) ~ filed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4E851A-CDB0-5B2C-916F-4AC6C082394C}"/>
              </a:ext>
            </a:extLst>
          </p:cNvPr>
          <p:cNvSpPr/>
          <p:nvPr/>
        </p:nvSpPr>
        <p:spPr>
          <a:xfrm>
            <a:off x="6248402" y="2212848"/>
            <a:ext cx="737614" cy="9052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5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10"/>
    </mc:Choice>
    <mc:Fallback xmlns="">
      <p:transition spd="slow" advTm="5061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3A64-19FE-8352-0C0B-DAFAFC34D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4209C-6C72-286F-3330-29BE4C802B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5449" y="1054838"/>
            <a:ext cx="8999899" cy="433531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Hybrid model </a:t>
            </a:r>
          </a:p>
          <a:p>
            <a:r>
              <a:rPr lang="en-GB" dirty="0"/>
              <a:t>accuracy: 85% in forecasting RNA yield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Soft sensor </a:t>
            </a:r>
          </a:p>
          <a:p>
            <a:pPr lvl="1"/>
            <a:r>
              <a:rPr lang="en-GB" dirty="0"/>
              <a:t>accuracy: 90% in estimating current NTPs &amp; RNA concentrations</a:t>
            </a:r>
          </a:p>
          <a:p>
            <a:pPr marL="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IIoT Platform Features:</a:t>
            </a:r>
          </a:p>
          <a:p>
            <a:pPr lvl="1"/>
            <a:r>
              <a:rPr lang="en-GB" dirty="0"/>
              <a:t>model deployment </a:t>
            </a:r>
          </a:p>
          <a:p>
            <a:pPr lvl="1"/>
            <a:r>
              <a:rPr lang="en-GB" dirty="0"/>
              <a:t>two-way data connectivity </a:t>
            </a:r>
          </a:p>
          <a:p>
            <a:pPr lvl="1"/>
            <a:r>
              <a:rPr lang="en-GB" dirty="0"/>
              <a:t>real-time visualisation</a:t>
            </a:r>
          </a:p>
          <a:p>
            <a:pPr marL="0" lvl="1" indent="0">
              <a:buNone/>
            </a:pPr>
            <a:endParaRPr lang="en-GB" dirty="0"/>
          </a:p>
          <a:p>
            <a:pPr marL="0" lvl="1" indent="0">
              <a:buNone/>
            </a:pPr>
            <a:r>
              <a:rPr lang="en-GB" b="1" dirty="0"/>
              <a:t>MPC Controller</a:t>
            </a:r>
          </a:p>
          <a:p>
            <a:pPr lvl="1"/>
            <a:r>
              <a:rPr lang="en-GB" dirty="0"/>
              <a:t>Reduce Costs by 31% vs recycling w PID (85% vs Traditional)</a:t>
            </a:r>
          </a:p>
        </p:txBody>
      </p:sp>
    </p:spTree>
    <p:extLst>
      <p:ext uri="{BB962C8B-B14F-4D97-AF65-F5344CB8AC3E}">
        <p14:creationId xmlns:p14="http://schemas.microsoft.com/office/powerpoint/2010/main" val="41038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9"/>
    </mc:Choice>
    <mc:Fallback xmlns="">
      <p:transition spd="slow" advTm="4120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7D03-3F46-8BB8-B4DE-9FC5F6A1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899999"/>
            <a:ext cx="11902585" cy="1368000"/>
          </a:xfrm>
        </p:spPr>
        <p:txBody>
          <a:bodyPr/>
          <a:lstStyle/>
          <a:p>
            <a:r>
              <a:rPr lang="en-GB" dirty="0"/>
              <a:t>Results Hybrid Model vs Mechanistic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5D68E-9F29-4445-519F-418495031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073" y="2002533"/>
            <a:ext cx="4487922" cy="32537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40FCE58-1926-7DFB-56A7-9AE80D0E6C04}"/>
              </a:ext>
            </a:extLst>
          </p:cNvPr>
          <p:cNvGrpSpPr/>
          <p:nvPr/>
        </p:nvGrpSpPr>
        <p:grpSpPr>
          <a:xfrm>
            <a:off x="515447" y="2002534"/>
            <a:ext cx="5399829" cy="3253743"/>
            <a:chOff x="515447" y="2002535"/>
            <a:chExt cx="5399829" cy="3253743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EAF2146C-DCB8-5056-7BB8-A4384F0C9C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47" y="2002535"/>
              <a:ext cx="5399829" cy="325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6FE8F6-D4BF-CCAF-179F-765A69279250}"/>
                </a:ext>
              </a:extLst>
            </p:cNvPr>
            <p:cNvSpPr/>
            <p:nvPr/>
          </p:nvSpPr>
          <p:spPr>
            <a:xfrm>
              <a:off x="1874520" y="2021585"/>
              <a:ext cx="3205480" cy="1828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F646C30-5FF9-24EB-793A-A543740C31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9272" y="5493100"/>
            <a:ext cx="3355976" cy="473082"/>
          </a:xfrm>
        </p:spPr>
        <p:txBody>
          <a:bodyPr/>
          <a:lstStyle/>
          <a:p>
            <a:pPr marL="228594" indent="-228594"/>
            <a:r>
              <a:rPr lang="en-GB" sz="1800" dirty="0"/>
              <a:t>Hybrid model predictions on unseen data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1FC580-4B12-2881-0D4A-191A51F8828D}"/>
              </a:ext>
            </a:extLst>
          </p:cNvPr>
          <p:cNvSpPr txBox="1">
            <a:spLocks/>
          </p:cNvSpPr>
          <p:nvPr/>
        </p:nvSpPr>
        <p:spPr bwMode="auto">
          <a:xfrm>
            <a:off x="7036754" y="5461139"/>
            <a:ext cx="3355976" cy="47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/>
            <a:r>
              <a:rPr lang="en-GB" sz="1800" dirty="0"/>
              <a:t>Mechanistic model predictions on unseen data</a:t>
            </a: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7625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21"/>
    </mc:Choice>
    <mc:Fallback xmlns="">
      <p:transition spd="slow" advTm="2982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AE83A-0A26-D9C3-847A-7C5FE5163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044CA71-957F-C801-5BEF-FBB5EB09C0C6}"/>
              </a:ext>
            </a:extLst>
          </p:cNvPr>
          <p:cNvSpPr txBox="1">
            <a:spLocks/>
          </p:cNvSpPr>
          <p:nvPr/>
        </p:nvSpPr>
        <p:spPr bwMode="auto">
          <a:xfrm>
            <a:off x="359999" y="795023"/>
            <a:ext cx="11673849" cy="79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dirty="0"/>
              <a:t>Results: soft sensor</a:t>
            </a:r>
          </a:p>
        </p:txBody>
      </p:sp>
      <p:pic>
        <p:nvPicPr>
          <p:cNvPr id="5" name="Picture 4" descr="A graph with a line and dots&#10;&#10;Description automatically generated">
            <a:extLst>
              <a:ext uri="{FF2B5EF4-FFF2-40B4-BE49-F238E27FC236}">
                <a16:creationId xmlns:a16="http://schemas.microsoft.com/office/drawing/2014/main" id="{B648E838-02D6-D28B-C753-7748E2215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85" y="2072636"/>
            <a:ext cx="5511478" cy="33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B3A96EB1-92ED-D9FE-1678-D8BD312C4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9" y="1823545"/>
            <a:ext cx="6166487" cy="38049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6D1D1C-487B-B50F-A51D-9B1569039EB8}"/>
              </a:ext>
            </a:extLst>
          </p:cNvPr>
          <p:cNvSpPr txBox="1"/>
          <p:nvPr/>
        </p:nvSpPr>
        <p:spPr>
          <a:xfrm>
            <a:off x="2377441" y="5704464"/>
            <a:ext cx="2877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Ceiling constrained successfully!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BB6777-2610-8488-EDCE-CCAE729BDB85}"/>
              </a:ext>
            </a:extLst>
          </p:cNvPr>
          <p:cNvSpPr txBox="1"/>
          <p:nvPr/>
        </p:nvSpPr>
        <p:spPr>
          <a:xfrm>
            <a:off x="7642460" y="5438221"/>
            <a:ext cx="374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Non-linear relationship between pH and NTPs</a:t>
            </a:r>
          </a:p>
        </p:txBody>
      </p:sp>
    </p:spTree>
    <p:extLst>
      <p:ext uri="{BB962C8B-B14F-4D97-AF65-F5344CB8AC3E}">
        <p14:creationId xmlns:p14="http://schemas.microsoft.com/office/powerpoint/2010/main" val="20455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9"/>
    </mc:Choice>
    <mc:Fallback xmlns="">
      <p:transition spd="slow" advTm="7076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8F798-5E6B-04F1-78F9-41A80CAC3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4A8C0-7AB2-A536-E594-0EDA42998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353" y="5456702"/>
            <a:ext cx="7283311" cy="790778"/>
          </a:xfrm>
        </p:spPr>
        <p:txBody>
          <a:bodyPr/>
          <a:lstStyle/>
          <a:p>
            <a:pPr marL="228594" indent="-228594"/>
            <a:r>
              <a:rPr lang="en-GB" sz="1800" dirty="0"/>
              <a:t>Plant simulation captures oscillatory dynamics in experimental data</a:t>
            </a:r>
          </a:p>
          <a:p>
            <a:pPr marL="228594" indent="-228594"/>
            <a:r>
              <a:rPr lang="en-GB" sz="2000" dirty="0"/>
              <a:t>Quantitative evaluation of the plant required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C40406-E222-9E91-5C09-929C997649D0}"/>
              </a:ext>
            </a:extLst>
          </p:cNvPr>
          <p:cNvSpPr txBox="1">
            <a:spLocks/>
          </p:cNvSpPr>
          <p:nvPr/>
        </p:nvSpPr>
        <p:spPr bwMode="auto">
          <a:xfrm>
            <a:off x="359999" y="900000"/>
            <a:ext cx="11673849" cy="79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dirty="0"/>
              <a:t>Results: Plant Simulator</a:t>
            </a:r>
          </a:p>
        </p:txBody>
      </p:sp>
      <p:pic>
        <p:nvPicPr>
          <p:cNvPr id="25" name="Picture 24" descr="A graph of a graph&#10;&#10;AI-generated content may be incorrect.">
            <a:extLst>
              <a:ext uri="{FF2B5EF4-FFF2-40B4-BE49-F238E27FC236}">
                <a16:creationId xmlns:a16="http://schemas.microsoft.com/office/drawing/2014/main" id="{BB96CDA1-FE7E-F1D1-4423-45068878E1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29" t="8021" r="8415"/>
          <a:stretch/>
        </p:blipFill>
        <p:spPr>
          <a:xfrm>
            <a:off x="5960765" y="1948876"/>
            <a:ext cx="5619104" cy="2901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DDEFF7-6D22-4BA9-1A8C-64CFAF5EF73C}"/>
              </a:ext>
            </a:extLst>
          </p:cNvPr>
          <p:cNvSpPr txBox="1"/>
          <p:nvPr/>
        </p:nvSpPr>
        <p:spPr>
          <a:xfrm>
            <a:off x="2403983" y="1747703"/>
            <a:ext cx="199813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bg1">
                    <a:lumMod val="10000"/>
                  </a:schemeClr>
                </a:solidFill>
              </a:rPr>
              <a:t>MPC Response Profile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97ABDA-521A-87C7-5BB6-A2F839BABCF2}"/>
              </a:ext>
            </a:extLst>
          </p:cNvPr>
          <p:cNvSpPr txBox="1"/>
          <p:nvPr/>
        </p:nvSpPr>
        <p:spPr>
          <a:xfrm>
            <a:off x="7766205" y="1762632"/>
            <a:ext cx="234631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bg1">
                    <a:lumMod val="10000"/>
                  </a:schemeClr>
                </a:solidFill>
              </a:rPr>
              <a:t>Regular Top-up Response Profile</a:t>
            </a:r>
          </a:p>
        </p:txBody>
      </p:sp>
      <p:pic>
        <p:nvPicPr>
          <p:cNvPr id="2" name="Picture 1" descr="A graph showing a wave&#10;&#10;AI-generated content may be incorrect.">
            <a:extLst>
              <a:ext uri="{FF2B5EF4-FFF2-40B4-BE49-F238E27FC236}">
                <a16:creationId xmlns:a16="http://schemas.microsoft.com/office/drawing/2014/main" id="{E6CEF1A4-4B08-AF52-6F27-459470DDA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37" y="1954060"/>
            <a:ext cx="5167921" cy="308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49"/>
    </mc:Choice>
    <mc:Fallback xmlns="">
      <p:transition spd="slow" advTm="2484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80F4F-CF54-6DD3-EEBA-9619B3FD5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C6FB0-EAB6-C639-2283-098CAE7CC8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3097" y="5349239"/>
            <a:ext cx="7456566" cy="1220007"/>
          </a:xfrm>
        </p:spPr>
        <p:txBody>
          <a:bodyPr/>
          <a:lstStyle/>
          <a:p>
            <a:pPr marL="228594" indent="-228594"/>
            <a:r>
              <a:rPr lang="en-GB" sz="1600" dirty="0"/>
              <a:t>Model Predictive Controller minimises impurity (</a:t>
            </a:r>
            <a:r>
              <a:rPr lang="en-GB" sz="1600" dirty="0" err="1"/>
              <a:t>PPi</a:t>
            </a:r>
            <a:r>
              <a:rPr lang="en-GB" sz="1600" dirty="0"/>
              <a:t>)</a:t>
            </a:r>
          </a:p>
          <a:p>
            <a:pPr marL="228594" indent="-228594"/>
            <a:r>
              <a:rPr lang="en-GB" sz="1600" dirty="0"/>
              <a:t>MPC controller also maximises yield and maintains optimal operations</a:t>
            </a:r>
          </a:p>
          <a:p>
            <a:pPr marL="228594" indent="-228594"/>
            <a:r>
              <a:rPr lang="en-GB" sz="1600" dirty="0"/>
              <a:t>MPC controller achieves better stability and faster steady-state</a:t>
            </a:r>
            <a:endParaRPr lang="en-GB" sz="1600" b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FBC2A31-70B1-C2D9-2D15-F140F10215FA}"/>
              </a:ext>
            </a:extLst>
          </p:cNvPr>
          <p:cNvSpPr txBox="1">
            <a:spLocks/>
          </p:cNvSpPr>
          <p:nvPr/>
        </p:nvSpPr>
        <p:spPr bwMode="auto">
          <a:xfrm>
            <a:off x="359999" y="900000"/>
            <a:ext cx="11673849" cy="79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dirty="0"/>
              <a:t>Results: Multi-objective optimisation</a:t>
            </a:r>
          </a:p>
        </p:txBody>
      </p:sp>
      <p:pic>
        <p:nvPicPr>
          <p:cNvPr id="4" name="Picture 3" descr="A graph of a graph&#10;&#10;AI-generated content may be incorrect.">
            <a:extLst>
              <a:ext uri="{FF2B5EF4-FFF2-40B4-BE49-F238E27FC236}">
                <a16:creationId xmlns:a16="http://schemas.microsoft.com/office/drawing/2014/main" id="{794ED1BD-341D-79C2-29FF-E02DA80C18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29" t="8021" r="8415"/>
          <a:stretch/>
        </p:blipFill>
        <p:spPr>
          <a:xfrm>
            <a:off x="6138716" y="2139071"/>
            <a:ext cx="5619104" cy="2901929"/>
          </a:xfrm>
          <a:prstGeom prst="rect">
            <a:avLst/>
          </a:prstGeom>
        </p:spPr>
      </p:pic>
      <p:pic>
        <p:nvPicPr>
          <p:cNvPr id="27" name="Picture 26" descr="A graph with a line&#10;&#10;AI-generated content may be incorrect.">
            <a:extLst>
              <a:ext uri="{FF2B5EF4-FFF2-40B4-BE49-F238E27FC236}">
                <a16:creationId xmlns:a16="http://schemas.microsoft.com/office/drawing/2014/main" id="{49D09CDD-61EA-20A0-B4D3-BB64A8CBC4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78" t="8021" r="8166"/>
          <a:stretch/>
        </p:blipFill>
        <p:spPr>
          <a:xfrm>
            <a:off x="359999" y="2139071"/>
            <a:ext cx="5619104" cy="2901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1622AF-0D5D-5684-036C-8FFD8169A77A}"/>
              </a:ext>
            </a:extLst>
          </p:cNvPr>
          <p:cNvSpPr txBox="1"/>
          <p:nvPr/>
        </p:nvSpPr>
        <p:spPr>
          <a:xfrm>
            <a:off x="2581934" y="1937898"/>
            <a:ext cx="199813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bg1">
                    <a:lumMod val="10000"/>
                  </a:schemeClr>
                </a:solidFill>
              </a:rPr>
              <a:t>MPC Response Profile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A3DA0-47C7-3509-6F5C-71AF66CECB4D}"/>
              </a:ext>
            </a:extLst>
          </p:cNvPr>
          <p:cNvSpPr txBox="1"/>
          <p:nvPr/>
        </p:nvSpPr>
        <p:spPr>
          <a:xfrm>
            <a:off x="7944156" y="1952827"/>
            <a:ext cx="234631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bg1">
                    <a:lumMod val="10000"/>
                  </a:schemeClr>
                </a:solidFill>
              </a:rPr>
              <a:t>Regular Top-up Response Profile</a:t>
            </a:r>
          </a:p>
        </p:txBody>
      </p:sp>
    </p:spTree>
    <p:extLst>
      <p:ext uri="{BB962C8B-B14F-4D97-AF65-F5344CB8AC3E}">
        <p14:creationId xmlns:p14="http://schemas.microsoft.com/office/powerpoint/2010/main" val="57756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54"/>
    </mc:Choice>
    <mc:Fallback xmlns="">
      <p:transition spd="slow" advTm="3905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88349-2850-D690-ACEC-387B5A5F0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FA0ED-AAFD-A019-5464-44D899C8D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4101" y="5773008"/>
            <a:ext cx="7230034" cy="780120"/>
          </a:xfrm>
        </p:spPr>
        <p:txBody>
          <a:bodyPr/>
          <a:lstStyle/>
          <a:p>
            <a:pPr marL="228594" indent="-228594"/>
            <a:r>
              <a:rPr lang="en-GB" sz="1600" dirty="0"/>
              <a:t>MPC makes use of manipulated variables (NTPs) much more effectively</a:t>
            </a:r>
          </a:p>
          <a:p>
            <a:pPr marL="228594" indent="-228594"/>
            <a:r>
              <a:rPr lang="en-GB" sz="1600" dirty="0"/>
              <a:t>This leads to higher yields of RNA using less reagent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2C35BE3-DB5B-5552-AB77-4B5BC1C9B886}"/>
              </a:ext>
            </a:extLst>
          </p:cNvPr>
          <p:cNvSpPr txBox="1">
            <a:spLocks/>
          </p:cNvSpPr>
          <p:nvPr/>
        </p:nvSpPr>
        <p:spPr bwMode="auto">
          <a:xfrm>
            <a:off x="359999" y="900000"/>
            <a:ext cx="11673849" cy="79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dirty="0"/>
              <a:t>Results: Multi-objective optimisation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87ED99-7FFE-893A-AA5B-C80A3FE65852}"/>
              </a:ext>
            </a:extLst>
          </p:cNvPr>
          <p:cNvGrpSpPr/>
          <p:nvPr/>
        </p:nvGrpSpPr>
        <p:grpSpPr>
          <a:xfrm>
            <a:off x="6784668" y="1690778"/>
            <a:ext cx="4852904" cy="3704672"/>
            <a:chOff x="6519492" y="1307363"/>
            <a:chExt cx="4852904" cy="37046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ED8988-EEA9-2F5C-8444-5277EF449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9492" y="1307363"/>
              <a:ext cx="4852904" cy="286078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1A3E4E-A761-5DE7-0A25-D9BDCD0FAE3B}"/>
                </a:ext>
              </a:extLst>
            </p:cNvPr>
            <p:cNvSpPr txBox="1"/>
            <p:nvPr/>
          </p:nvSpPr>
          <p:spPr>
            <a:xfrm>
              <a:off x="8324727" y="2559357"/>
              <a:ext cx="1055511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33" b="1" dirty="0">
                  <a:solidFill>
                    <a:srgbClr val="3CB371"/>
                  </a:solidFill>
                </a:rPr>
                <a:t>$0.69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66C22A-7657-2515-D7CF-D15F36C69264}"/>
                </a:ext>
              </a:extLst>
            </p:cNvPr>
            <p:cNvSpPr txBox="1"/>
            <p:nvPr/>
          </p:nvSpPr>
          <p:spPr>
            <a:xfrm>
              <a:off x="7150575" y="4016634"/>
              <a:ext cx="4166431" cy="99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en-GB" sz="1467" b="1" dirty="0">
                  <a:solidFill>
                    <a:srgbClr val="3CB371"/>
                  </a:solidFill>
                </a:rPr>
                <a:t>MPC costs $0.69 on the dollar compared to standard recycling</a:t>
              </a:r>
            </a:p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en-GB" sz="1467" b="1" dirty="0">
                  <a:solidFill>
                    <a:srgbClr val="3CB371"/>
                  </a:solidFill>
                </a:rPr>
                <a:t>Compared to traditional (no recycling) is &lt; 15% of the cost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761A5B1-7DBF-7BEB-FE14-B6B4675A2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5" y="1690778"/>
            <a:ext cx="6174332" cy="36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28"/>
    </mc:Choice>
    <mc:Fallback xmlns="">
      <p:transition spd="slow" advTm="3602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7F28-2F56-9930-D1D0-420CCAA9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&amp; 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3374F-7912-E984-A5E0-D313263FD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Summary</a:t>
            </a:r>
          </a:p>
          <a:p>
            <a:r>
              <a:rPr lang="en-GB" sz="2000" dirty="0"/>
              <a:t>Developed dynamic hybrid model and soft sensors for real-time predictions</a:t>
            </a:r>
          </a:p>
          <a:p>
            <a:r>
              <a:rPr lang="en-GB" sz="2000" dirty="0"/>
              <a:t>Achieved multi-objective optimisation</a:t>
            </a:r>
          </a:p>
          <a:p>
            <a:r>
              <a:rPr lang="en-GB" sz="2000" dirty="0"/>
              <a:t>Tested the control strategy in simulation demonstrating cost savings</a:t>
            </a:r>
          </a:p>
          <a:p>
            <a:r>
              <a:rPr lang="en-GB" sz="2000" dirty="0"/>
              <a:t>Deployed dynamic model in predictive mode via a custom IIoT Platform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52F7C-A8AF-687B-0D66-E66D7732FB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Future Work</a:t>
            </a:r>
          </a:p>
          <a:p>
            <a:r>
              <a:rPr lang="en-GB" sz="2000" dirty="0"/>
              <a:t>Implement Economic MPC with GP-ARX model in the close-loop</a:t>
            </a:r>
          </a:p>
          <a:p>
            <a:r>
              <a:rPr lang="en-GB" sz="2000" dirty="0"/>
              <a:t>Use Bayesian Optimisation to tune controller parameters</a:t>
            </a:r>
          </a:p>
          <a:p>
            <a:r>
              <a:rPr lang="en-GB" sz="2000" dirty="0"/>
              <a:t>Deploy full-controller</a:t>
            </a:r>
          </a:p>
        </p:txBody>
      </p:sp>
    </p:spTree>
    <p:extLst>
      <p:ext uri="{BB962C8B-B14F-4D97-AF65-F5344CB8AC3E}">
        <p14:creationId xmlns:p14="http://schemas.microsoft.com/office/powerpoint/2010/main" val="25759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20"/>
    </mc:Choice>
    <mc:Fallback xmlns="">
      <p:transition spd="slow" advTm="6152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7390-D7B6-0FB7-7AEC-D926278A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041500"/>
            <a:ext cx="10083800" cy="2852465"/>
          </a:xfrm>
        </p:spPr>
        <p:txBody>
          <a:bodyPr/>
          <a:lstStyle/>
          <a:p>
            <a:r>
              <a:rPr lang="en-US" sz="7200" dirty="0"/>
              <a:t>Acknowledgments</a:t>
            </a:r>
            <a:br>
              <a:rPr lang="en-US" sz="7200" dirty="0"/>
            </a:br>
            <a:r>
              <a:rPr lang="en-US" sz="7200" dirty="0"/>
              <a:t>Thanks for listening</a:t>
            </a:r>
            <a:br>
              <a:rPr lang="en-US" sz="7200" dirty="0"/>
            </a:br>
            <a:r>
              <a:rPr lang="en-US" sz="7200" dirty="0"/>
              <a:t>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A52D9-308D-9FAB-01DD-20656A5637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7FB7AE7E-0283-B5EF-D8C5-AB08D883075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b="14779"/>
          <a:stretch/>
        </p:blipFill>
        <p:spPr>
          <a:xfrm>
            <a:off x="163899" y="6230334"/>
            <a:ext cx="2878412" cy="54276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C44A44-824A-6C4C-0829-859008F2BE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0600" y="4978400"/>
            <a:ext cx="10165080" cy="838101"/>
          </a:xfrm>
        </p:spPr>
        <p:txBody>
          <a:bodyPr>
            <a:noAutofit/>
          </a:bodyPr>
          <a:lstStyle/>
          <a:p>
            <a:r>
              <a:rPr lang="en-GB" sz="1600" dirty="0"/>
              <a:t>Funding: Wellcome Leap R3 Programme, CEPI, H. Walter Stern Scholarship</a:t>
            </a:r>
          </a:p>
          <a:p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Collaborators: Kesler Isoko, Mahdi Ahmed, Joseph Middleton, Joan L. Cordiner, Zoltan Kis, Peyman Z. Moghadam</a:t>
            </a:r>
            <a:endParaRPr lang="en-GB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C30D6-2C73-59FF-75DB-E6237684B32B}"/>
              </a:ext>
            </a:extLst>
          </p:cNvPr>
          <p:cNvSpPr/>
          <p:nvPr/>
        </p:nvSpPr>
        <p:spPr>
          <a:xfrm>
            <a:off x="106394" y="6166993"/>
            <a:ext cx="3227832" cy="62766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6"/>
    </mc:Choice>
    <mc:Fallback xmlns="">
      <p:transition spd="slow" advTm="679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D6D0AE49-EEAF-9431-9C31-E2C428146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5224" r="2458" b="4093"/>
          <a:stretch>
            <a:fillRect/>
          </a:stretch>
        </p:blipFill>
        <p:spPr bwMode="auto">
          <a:xfrm>
            <a:off x="6787648" y="1439870"/>
            <a:ext cx="5399088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5522AF-7F3D-A4E2-FD43-F3F57071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899999"/>
            <a:ext cx="9137684" cy="1368000"/>
          </a:xfrm>
        </p:spPr>
        <p:txBody>
          <a:bodyPr/>
          <a:lstStyle/>
          <a:p>
            <a:r>
              <a:rPr lang="en-GB" dirty="0"/>
              <a:t>Control Setup in mRNA Recycling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64F35B-5196-4FC8-E6E1-1FE5EDA57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879090"/>
              </p:ext>
            </p:extLst>
          </p:nvPr>
        </p:nvGraphicFramePr>
        <p:xfrm>
          <a:off x="212485" y="2051496"/>
          <a:ext cx="5817971" cy="1458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7633">
                  <a:extLst>
                    <a:ext uri="{9D8B030D-6E8A-4147-A177-3AD203B41FA5}">
                      <a16:colId xmlns:a16="http://schemas.microsoft.com/office/drawing/2014/main" val="210764976"/>
                    </a:ext>
                  </a:extLst>
                </a:gridCol>
                <a:gridCol w="761231">
                  <a:extLst>
                    <a:ext uri="{9D8B030D-6E8A-4147-A177-3AD203B41FA5}">
                      <a16:colId xmlns:a16="http://schemas.microsoft.com/office/drawing/2014/main" val="3219842938"/>
                    </a:ext>
                  </a:extLst>
                </a:gridCol>
                <a:gridCol w="2889107">
                  <a:extLst>
                    <a:ext uri="{9D8B030D-6E8A-4147-A177-3AD203B41FA5}">
                      <a16:colId xmlns:a16="http://schemas.microsoft.com/office/drawing/2014/main" val="2651597517"/>
                    </a:ext>
                  </a:extLst>
                </a:gridCol>
              </a:tblGrid>
              <a:tr h="201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Names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Notation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 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644268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Prediction Horizon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steps the model predicts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882637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Horizon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control actions evaluated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165471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Outputs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RNA yield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9021"/>
                  </a:ext>
                </a:extLst>
              </a:tr>
              <a:tr h="201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Trajectory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Desired Yield Response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80101"/>
                  </a:ext>
                </a:extLst>
              </a:tr>
              <a:tr h="229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Variables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Components i.e. DNA Template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166083"/>
                  </a:ext>
                </a:extLst>
              </a:tr>
              <a:tr h="201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Inputs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NTPs Valve Position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638640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6699AD-6BAC-34EC-C3C8-B1300C9AF436}"/>
              </a:ext>
            </a:extLst>
          </p:cNvPr>
          <p:cNvCxnSpPr>
            <a:cxnSpLocks/>
          </p:cNvCxnSpPr>
          <p:nvPr/>
        </p:nvCxnSpPr>
        <p:spPr>
          <a:xfrm>
            <a:off x="5357004" y="3454000"/>
            <a:ext cx="3786996" cy="2504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EC2E18-7FB5-B113-884E-90360422E364}"/>
              </a:ext>
            </a:extLst>
          </p:cNvPr>
          <p:cNvCxnSpPr>
            <a:cxnSpLocks/>
            <a:stCxn id="12" idx="1"/>
          </p:cNvCxnSpPr>
          <p:nvPr/>
        </p:nvCxnSpPr>
        <p:spPr>
          <a:xfrm>
            <a:off x="6531479" y="3047653"/>
            <a:ext cx="4372128" cy="15423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0F3206B-159E-7C1A-8293-A5F6FEB0EC11}"/>
              </a:ext>
            </a:extLst>
          </p:cNvPr>
          <p:cNvSpPr/>
          <p:nvPr/>
        </p:nvSpPr>
        <p:spPr>
          <a:xfrm>
            <a:off x="5891256" y="2728474"/>
            <a:ext cx="640223" cy="586596"/>
          </a:xfrm>
          <a:prstGeom prst="rightBrace">
            <a:avLst>
              <a:gd name="adj1" fmla="val 8333"/>
              <a:gd name="adj2" fmla="val 5441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637E5B-00EB-A971-7030-5B8919B04115}"/>
              </a:ext>
            </a:extLst>
          </p:cNvPr>
          <p:cNvCxnSpPr>
            <a:cxnSpLocks/>
            <a:stCxn id="24" idx="1"/>
          </p:cNvCxnSpPr>
          <p:nvPr/>
        </p:nvCxnSpPr>
        <p:spPr>
          <a:xfrm flipV="1">
            <a:off x="6374921" y="2267999"/>
            <a:ext cx="2484407" cy="2669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E6051C35-1B3A-0D55-18EE-02AF727F138E}"/>
              </a:ext>
            </a:extLst>
          </p:cNvPr>
          <p:cNvSpPr/>
          <p:nvPr/>
        </p:nvSpPr>
        <p:spPr>
          <a:xfrm>
            <a:off x="5964664" y="2303868"/>
            <a:ext cx="410257" cy="424606"/>
          </a:xfrm>
          <a:prstGeom prst="rightBrace">
            <a:avLst>
              <a:gd name="adj1" fmla="val 8333"/>
              <a:gd name="adj2" fmla="val 5441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493AADD-363D-4312-57C1-C6CBA5C18E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3722456"/>
            <a:ext cx="5399088" cy="258591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Measurements</a:t>
            </a:r>
          </a:p>
          <a:p>
            <a:r>
              <a:rPr lang="en-GB" sz="1800" dirty="0"/>
              <a:t>pH can be used to monitor the reaction</a:t>
            </a:r>
          </a:p>
          <a:p>
            <a:pPr marL="0" indent="0">
              <a:buNone/>
            </a:pPr>
            <a:r>
              <a:rPr lang="en-GB" sz="2000" b="1" dirty="0"/>
              <a:t>Objective</a:t>
            </a:r>
          </a:p>
          <a:p>
            <a:r>
              <a:rPr lang="en-GB" sz="1800" dirty="0"/>
              <a:t>Our goal is to feed NTP such that we maximise yield with minimum side-effects such as pyrophosphate ions production</a:t>
            </a:r>
          </a:p>
        </p:txBody>
      </p:sp>
    </p:spTree>
    <p:extLst>
      <p:ext uri="{BB962C8B-B14F-4D97-AF65-F5344CB8AC3E}">
        <p14:creationId xmlns:p14="http://schemas.microsoft.com/office/powerpoint/2010/main" val="371811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01"/>
    </mc:Choice>
    <mc:Fallback xmlns="">
      <p:transition spd="slow" advTm="4850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303EC-F8A7-0A97-5DDB-A5D8154D7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6E022E7-34B8-AFFD-2A8C-FBEA0A3CA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5224" r="2458" b="4093"/>
          <a:stretch>
            <a:fillRect/>
          </a:stretch>
        </p:blipFill>
        <p:spPr bwMode="auto">
          <a:xfrm>
            <a:off x="6580427" y="1484884"/>
            <a:ext cx="5399088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588AD-1059-1973-ACCE-97828513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899999"/>
            <a:ext cx="9137684" cy="1368000"/>
          </a:xfrm>
        </p:spPr>
        <p:txBody>
          <a:bodyPr/>
          <a:lstStyle/>
          <a:p>
            <a:r>
              <a:rPr lang="en-GB" dirty="0"/>
              <a:t>Control Setup: Dynamic Model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9C45C9-20E3-7AC6-332B-7B1CD7E01AFE}"/>
              </a:ext>
            </a:extLst>
          </p:cNvPr>
          <p:cNvGraphicFramePr>
            <a:graphicFrameLocks noGrp="1"/>
          </p:cNvGraphicFramePr>
          <p:nvPr/>
        </p:nvGraphicFramePr>
        <p:xfrm>
          <a:off x="212485" y="2051496"/>
          <a:ext cx="5817971" cy="1458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7633">
                  <a:extLst>
                    <a:ext uri="{9D8B030D-6E8A-4147-A177-3AD203B41FA5}">
                      <a16:colId xmlns:a16="http://schemas.microsoft.com/office/drawing/2014/main" val="210764976"/>
                    </a:ext>
                  </a:extLst>
                </a:gridCol>
                <a:gridCol w="761231">
                  <a:extLst>
                    <a:ext uri="{9D8B030D-6E8A-4147-A177-3AD203B41FA5}">
                      <a16:colId xmlns:a16="http://schemas.microsoft.com/office/drawing/2014/main" val="3219842938"/>
                    </a:ext>
                  </a:extLst>
                </a:gridCol>
                <a:gridCol w="2889107">
                  <a:extLst>
                    <a:ext uri="{9D8B030D-6E8A-4147-A177-3AD203B41FA5}">
                      <a16:colId xmlns:a16="http://schemas.microsoft.com/office/drawing/2014/main" val="2651597517"/>
                    </a:ext>
                  </a:extLst>
                </a:gridCol>
              </a:tblGrid>
              <a:tr h="201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Names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Notation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 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644268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Prediction Horizon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steps the model predicts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882637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Horizon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control actions evaluated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165471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Outputs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RNA yield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9021"/>
                  </a:ext>
                </a:extLst>
              </a:tr>
              <a:tr h="201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Trajectory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Desired Yield Response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80101"/>
                  </a:ext>
                </a:extLst>
              </a:tr>
              <a:tr h="229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Variables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Components i.e. DNA Template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166083"/>
                  </a:ext>
                </a:extLst>
              </a:tr>
              <a:tr h="201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Inputs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NTPs Valve Position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638640"/>
                  </a:ext>
                </a:extLst>
              </a:tr>
            </a:tbl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B2AD307-C5A1-8D04-661A-13724029C3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3722456"/>
            <a:ext cx="5399088" cy="258591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Measurements</a:t>
            </a:r>
          </a:p>
          <a:p>
            <a:r>
              <a:rPr lang="en-GB" sz="1800" dirty="0"/>
              <a:t>pH can be used to monitor the reaction</a:t>
            </a:r>
          </a:p>
          <a:p>
            <a:pPr marL="0" indent="0">
              <a:buNone/>
            </a:pPr>
            <a:r>
              <a:rPr lang="en-GB" sz="2000" b="1" dirty="0"/>
              <a:t>Objective</a:t>
            </a:r>
          </a:p>
          <a:p>
            <a:r>
              <a:rPr lang="en-GB" sz="1800" dirty="0"/>
              <a:t>Our goal is to feed NTP such that we maximise yield with minimum side-effects such as pyrophosphate ions production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F69BBF-6BA7-6FDA-166A-0FA7F3604A75}"/>
              </a:ext>
            </a:extLst>
          </p:cNvPr>
          <p:cNvSpPr/>
          <p:nvPr/>
        </p:nvSpPr>
        <p:spPr>
          <a:xfrm>
            <a:off x="10332720" y="2051496"/>
            <a:ext cx="1499281" cy="563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2"/>
    </mc:Choice>
    <mc:Fallback xmlns="">
      <p:transition spd="slow" advTm="1307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8741A-F33C-66A7-C89A-D8B2AA871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010D-FBF2-E473-0F4B-271DFDAB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0000"/>
            <a:ext cx="11449562" cy="790778"/>
          </a:xfrm>
        </p:spPr>
        <p:txBody>
          <a:bodyPr/>
          <a:lstStyle/>
          <a:p>
            <a:r>
              <a:rPr lang="en-GB" dirty="0"/>
              <a:t>Dynamic model development: Data Driven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1836C-1A23-594F-4B3C-C62323B9E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719298"/>
            <a:ext cx="5399088" cy="4910355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Purely data-driven (System identification) </a:t>
            </a:r>
          </a:p>
          <a:p>
            <a:r>
              <a:rPr lang="en-GB" sz="1800" dirty="0"/>
              <a:t>AutoRegressive with eXogenous inputs (ARX)</a:t>
            </a:r>
          </a:p>
          <a:p>
            <a:r>
              <a:rPr lang="en-GB" sz="1800" dirty="0"/>
              <a:t>Nonlinear AutoRegressive with eXogenous inputs (NARX)</a:t>
            </a:r>
          </a:p>
          <a:p>
            <a:r>
              <a:rPr lang="en-GB" sz="1800" dirty="0"/>
              <a:t>Neural Networks (RNN, LSTMs, etc…)</a:t>
            </a:r>
            <a:endParaRPr lang="en-GB" sz="1800" b="1" dirty="0"/>
          </a:p>
          <a:p>
            <a:pPr marL="0" indent="0">
              <a:buNone/>
            </a:pPr>
            <a:r>
              <a:rPr lang="en-GB" sz="2000" b="1" dirty="0"/>
              <a:t>Purely Mechanistic (with state estimation)</a:t>
            </a:r>
          </a:p>
          <a:p>
            <a:r>
              <a:rPr lang="en-GB" sz="1800" dirty="0"/>
              <a:t>Extended Kalman Filters (EKF), Unscented Kalman Filters (UKF), Kalman Filters (KF)</a:t>
            </a:r>
          </a:p>
          <a:p>
            <a:r>
              <a:rPr lang="en-GB" sz="1800" dirty="0"/>
              <a:t>Process Analytical Technologies (PAT)</a:t>
            </a:r>
          </a:p>
          <a:p>
            <a:r>
              <a:rPr lang="en-GB" sz="1800" dirty="0"/>
              <a:t>Soft sensors</a:t>
            </a:r>
          </a:p>
          <a:p>
            <a:pPr marL="0" indent="0">
              <a:buNone/>
            </a:pPr>
            <a:r>
              <a:rPr lang="en-GB" sz="2000" b="1" dirty="0"/>
              <a:t>Hybrid semi-parametric modelling </a:t>
            </a:r>
          </a:p>
          <a:p>
            <a:r>
              <a:rPr lang="en-GB" sz="1800" dirty="0"/>
              <a:t>Serial</a:t>
            </a:r>
          </a:p>
          <a:p>
            <a:r>
              <a:rPr lang="en-GB" sz="1800" dirty="0"/>
              <a:t>Parallel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18270-6A50-0BBF-4F12-4DEA1DBF6A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3598" y="1719298"/>
            <a:ext cx="5035489" cy="4910355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Pros</a:t>
            </a:r>
            <a:r>
              <a:rPr lang="en-GB" b="1" dirty="0"/>
              <a:t> of data-driven </a:t>
            </a:r>
          </a:p>
          <a:p>
            <a:r>
              <a:rPr lang="en-GB" sz="1800" dirty="0"/>
              <a:t>No first principal knowledge required</a:t>
            </a:r>
          </a:p>
          <a:p>
            <a:r>
              <a:rPr lang="en-GB" sz="1800" dirty="0"/>
              <a:t>Linear models generates a quadratic optimisation programme (convex) that can be solved reliably online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Cons of data-driven </a:t>
            </a:r>
          </a:p>
          <a:p>
            <a:r>
              <a:rPr lang="en-GB" sz="1800" dirty="0"/>
              <a:t>ARX Might not capture nonlinear dynamics leading to instability</a:t>
            </a:r>
          </a:p>
          <a:p>
            <a:r>
              <a:rPr lang="en-GB" sz="1800" dirty="0"/>
              <a:t>Requires enough step response data or access to plant to calibrate dead-time, rise-time and steady states parameters</a:t>
            </a:r>
          </a:p>
        </p:txBody>
      </p:sp>
    </p:spTree>
    <p:extLst>
      <p:ext uri="{BB962C8B-B14F-4D97-AF65-F5344CB8AC3E}">
        <p14:creationId xmlns:p14="http://schemas.microsoft.com/office/powerpoint/2010/main" val="255660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08"/>
    </mc:Choice>
    <mc:Fallback xmlns="">
      <p:transition spd="slow" advTm="9010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CD3C2-94C2-9BED-92FB-F56A01BE8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9D9994F-FB6D-8145-22BD-658F870FE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4767" r="4204" b="3687"/>
          <a:stretch>
            <a:fillRect/>
          </a:stretch>
        </p:blipFill>
        <p:spPr bwMode="auto">
          <a:xfrm>
            <a:off x="6731282" y="1460500"/>
            <a:ext cx="5278801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3743E1-412E-43B0-8D9B-8B1FD109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899999"/>
            <a:ext cx="9137684" cy="1368000"/>
          </a:xfrm>
        </p:spPr>
        <p:txBody>
          <a:bodyPr/>
          <a:lstStyle/>
          <a:p>
            <a:r>
              <a:rPr lang="en-GB" dirty="0"/>
              <a:t>Control Setup: Dynamic Model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7681E7-3CDD-A986-01AD-CF7BA5030897}"/>
              </a:ext>
            </a:extLst>
          </p:cNvPr>
          <p:cNvGraphicFramePr>
            <a:graphicFrameLocks noGrp="1"/>
          </p:cNvGraphicFramePr>
          <p:nvPr/>
        </p:nvGraphicFramePr>
        <p:xfrm>
          <a:off x="212485" y="2051496"/>
          <a:ext cx="5817971" cy="1458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7633">
                  <a:extLst>
                    <a:ext uri="{9D8B030D-6E8A-4147-A177-3AD203B41FA5}">
                      <a16:colId xmlns:a16="http://schemas.microsoft.com/office/drawing/2014/main" val="210764976"/>
                    </a:ext>
                  </a:extLst>
                </a:gridCol>
                <a:gridCol w="761231">
                  <a:extLst>
                    <a:ext uri="{9D8B030D-6E8A-4147-A177-3AD203B41FA5}">
                      <a16:colId xmlns:a16="http://schemas.microsoft.com/office/drawing/2014/main" val="3219842938"/>
                    </a:ext>
                  </a:extLst>
                </a:gridCol>
                <a:gridCol w="2889107">
                  <a:extLst>
                    <a:ext uri="{9D8B030D-6E8A-4147-A177-3AD203B41FA5}">
                      <a16:colId xmlns:a16="http://schemas.microsoft.com/office/drawing/2014/main" val="2651597517"/>
                    </a:ext>
                  </a:extLst>
                </a:gridCol>
              </a:tblGrid>
              <a:tr h="201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Names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Notation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 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644268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Prediction Horizon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steps the model predicts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882637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Horizon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control actions evaluated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165471"/>
                  </a:ext>
                </a:extLst>
              </a:tr>
              <a:tr h="203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Outputs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RNA yield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9021"/>
                  </a:ext>
                </a:extLst>
              </a:tr>
              <a:tr h="201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Trajectory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Desired Yield Response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80101"/>
                  </a:ext>
                </a:extLst>
              </a:tr>
              <a:tr h="229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Variables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Components i.e. DNA Template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166083"/>
                  </a:ext>
                </a:extLst>
              </a:tr>
              <a:tr h="201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Inputs</a:t>
                      </a:r>
                      <a:endParaRPr lang="en-GB" sz="1300" kern="100" dirty="0">
                        <a:solidFill>
                          <a:srgbClr val="002248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28416" marR="28416" marT="0" marB="0">
                    <a:solidFill>
                      <a:srgbClr val="0022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1" kern="100" dirty="0">
                          <a:solidFill>
                            <a:srgbClr val="002248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NTPs Valve Position</a:t>
                      </a:r>
                    </a:p>
                  </a:txBody>
                  <a:tcPr marL="28416" marR="2841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638640"/>
                  </a:ext>
                </a:extLst>
              </a:tr>
            </a:tbl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50933BA-8303-2563-48A4-C139C7F3E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3722456"/>
            <a:ext cx="5399088" cy="258591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Measurements</a:t>
            </a:r>
          </a:p>
          <a:p>
            <a:r>
              <a:rPr lang="en-GB" sz="1800" dirty="0"/>
              <a:t>pH can be used to monitor the reaction</a:t>
            </a:r>
          </a:p>
          <a:p>
            <a:pPr marL="0" indent="0">
              <a:buNone/>
            </a:pPr>
            <a:r>
              <a:rPr lang="en-GB" sz="2000" b="1" dirty="0"/>
              <a:t>Objective</a:t>
            </a:r>
          </a:p>
          <a:p>
            <a:r>
              <a:rPr lang="en-GB" sz="1800" dirty="0"/>
              <a:t>Our goal is to feed NTP such that we maximise yield with minimum side-effects such as pyrophosphate ions production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BBBEF8-CB01-0F01-37AC-AFD7BDB71C09}"/>
              </a:ext>
            </a:extLst>
          </p:cNvPr>
          <p:cNvSpPr/>
          <p:nvPr/>
        </p:nvSpPr>
        <p:spPr>
          <a:xfrm>
            <a:off x="10386256" y="1955800"/>
            <a:ext cx="1593259" cy="659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3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42"/>
    </mc:Choice>
    <mc:Fallback xmlns="">
      <p:transition spd="slow" advTm="1794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ABB2C-0B13-55EE-6432-761EC97FD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F73C1-D3E9-6397-308B-1CB4F6680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903040"/>
            <a:ext cx="5399088" cy="4627155"/>
          </a:xfrm>
        </p:spPr>
        <p:txBody>
          <a:bodyPr/>
          <a:lstStyle/>
          <a:p>
            <a:r>
              <a:rPr lang="en-GB" b="1" dirty="0"/>
              <a:t>Purely mechanistic</a:t>
            </a:r>
          </a:p>
          <a:p>
            <a:r>
              <a:rPr lang="en-GB" dirty="0"/>
              <a:t>Moving Horizon Estimation</a:t>
            </a:r>
          </a:p>
          <a:p>
            <a:r>
              <a:rPr lang="en-GB" dirty="0"/>
              <a:t>PAT </a:t>
            </a:r>
          </a:p>
          <a:p>
            <a:r>
              <a:rPr lang="en-GB" dirty="0"/>
              <a:t>Soft sensor for key variables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Methodology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2A7A05-D7A6-D6D8-67BE-76A53B50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47" t="3198" r="142" b="3443"/>
          <a:stretch>
            <a:fillRect/>
          </a:stretch>
        </p:blipFill>
        <p:spPr>
          <a:xfrm>
            <a:off x="461169" y="4114798"/>
            <a:ext cx="2217550" cy="2635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24A7B4-ADA5-00AB-199B-6D098D05A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280" y="4681174"/>
            <a:ext cx="3417878" cy="688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25946C-B6EF-ADB7-EF3A-5DA23EFCDB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016" t="25223" r="4027"/>
          <a:stretch>
            <a:fillRect/>
          </a:stretch>
        </p:blipFill>
        <p:spPr>
          <a:xfrm>
            <a:off x="2454192" y="5725979"/>
            <a:ext cx="2958860" cy="750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06A020-F12E-1DEA-7F80-606189F79E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53" t="32626"/>
          <a:stretch>
            <a:fillRect/>
          </a:stretch>
        </p:blipFill>
        <p:spPr>
          <a:xfrm>
            <a:off x="2806464" y="5432364"/>
            <a:ext cx="1791416" cy="270330"/>
          </a:xfrm>
          <a:prstGeom prst="rect">
            <a:avLst/>
          </a:prstGeom>
        </p:spPr>
      </p:pic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057DA57C-D383-0C7C-5334-4B89BD28B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343" y="1714063"/>
            <a:ext cx="3192928" cy="2333946"/>
          </a:xfrm>
          <a:prstGeom prst="rect">
            <a:avLst/>
          </a:prstGeom>
        </p:spPr>
      </p:pic>
      <p:pic>
        <p:nvPicPr>
          <p:cNvPr id="13" name="Picture 12" descr="A graph of a graph&#10;&#10;AI-generated content may be incorrect.">
            <a:extLst>
              <a:ext uri="{FF2B5EF4-FFF2-40B4-BE49-F238E27FC236}">
                <a16:creationId xmlns:a16="http://schemas.microsoft.com/office/drawing/2014/main" id="{5E490EA3-1D67-8CC5-EB46-EE40B31D01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1846" y="1690778"/>
            <a:ext cx="3268492" cy="238918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A3A88AD-24E8-05F5-D14C-6AC5FB8E871C}"/>
              </a:ext>
            </a:extLst>
          </p:cNvPr>
          <p:cNvSpPr txBox="1">
            <a:spLocks/>
          </p:cNvSpPr>
          <p:nvPr/>
        </p:nvSpPr>
        <p:spPr bwMode="auto">
          <a:xfrm>
            <a:off x="359999" y="900000"/>
            <a:ext cx="11673849" cy="79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/>
              <a:t>Dynamic model development: Mechanistic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2EDD8E-8A23-0D3B-10CE-F0E8EDA2F0E2}"/>
              </a:ext>
            </a:extLst>
          </p:cNvPr>
          <p:cNvSpPr txBox="1"/>
          <p:nvPr/>
        </p:nvSpPr>
        <p:spPr>
          <a:xfrm>
            <a:off x="6599208" y="4321834"/>
            <a:ext cx="4753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Linearisation techniques lead to poor performance (EKF)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UKF is accurate however requires proper calibration and is too slow to be integrated in optimisation loop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5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58"/>
    </mc:Choice>
    <mc:Fallback xmlns="">
      <p:transition spd="slow" advTm="5195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8A6E4-3B93-9E7E-5E31-F4C548948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B455-D9CD-00DA-A1AD-94D7148B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0000"/>
            <a:ext cx="10492030" cy="790778"/>
          </a:xfrm>
        </p:spPr>
        <p:txBody>
          <a:bodyPr/>
          <a:lstStyle/>
          <a:p>
            <a:r>
              <a:rPr lang="en-GB" dirty="0"/>
              <a:t>Developing a PAT sensor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BF6DE-78F5-587D-5D16-1B5253D677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5392" y="1788919"/>
            <a:ext cx="5522976" cy="4320109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Pros </a:t>
            </a:r>
          </a:p>
          <a:p>
            <a:r>
              <a:rPr lang="en-GB" dirty="0"/>
              <a:t>Provides accurate estimates of NTP &amp; RNA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Cons</a:t>
            </a:r>
          </a:p>
          <a:p>
            <a:r>
              <a:rPr lang="en-GB" dirty="0"/>
              <a:t>Numerical instability of the log in python due to floating point errors</a:t>
            </a:r>
          </a:p>
          <a:p>
            <a:r>
              <a:rPr lang="en-GB" dirty="0"/>
              <a:t>Sensitive to noisy measurements</a:t>
            </a:r>
          </a:p>
        </p:txBody>
      </p:sp>
      <p:pic>
        <p:nvPicPr>
          <p:cNvPr id="5" name="Picture 4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0C6EE264-D720-F2EB-56C1-36ACF3AA1C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r="9088" b="2587"/>
          <a:stretch/>
        </p:blipFill>
        <p:spPr bwMode="auto">
          <a:xfrm>
            <a:off x="425154" y="1779295"/>
            <a:ext cx="5017595" cy="2848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7FF680-EC18-BBE7-5F5A-E3A62D2B7568}"/>
                  </a:ext>
                </a:extLst>
              </p:cNvPr>
              <p:cNvSpPr txBox="1"/>
              <p:nvPr/>
            </p:nvSpPr>
            <p:spPr>
              <a:xfrm>
                <a:off x="739553" y="4795241"/>
                <a:ext cx="4600554" cy="638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GB" sz="1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</m:ctrlPr>
                        </m:eqArrPr>
                        <m:e>
                          <m:r>
                            <a:rPr lang="en-GB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𝑝𝐻</m:t>
                          </m:r>
                          <m:r>
                            <a:rPr lang="en-GB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=</m:t>
                          </m:r>
                          <m:r>
                            <a:rPr lang="en-GB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GB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GB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GB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GB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−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GB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 Light" panose="020F0302020204030204" pitchFamily="34" charset="0"/>
                                            </a:rPr>
                                            <m:t>𝐻𝐴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GB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 #</m:t>
                          </m:r>
                        </m:e>
                      </m:eqArr>
                      <m:r>
                        <a:rPr lang="en-GB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  </m:t>
                      </m:r>
                    </m:oMath>
                  </m:oMathPara>
                </a14:m>
                <a:endParaRPr lang="en-GB" sz="12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7FF680-EC18-BBE7-5F5A-E3A62D2B7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53" y="4795241"/>
                <a:ext cx="4600554" cy="6389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93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29"/>
    </mc:Choice>
    <mc:Fallback xmlns="">
      <p:transition spd="slow" advTm="425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D4647-D37C-B8FE-ED6C-E30D21339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0031-EC0E-A743-A163-62E08FA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39" y="680543"/>
            <a:ext cx="11969161" cy="1368000"/>
          </a:xfrm>
        </p:spPr>
        <p:txBody>
          <a:bodyPr/>
          <a:lstStyle/>
          <a:p>
            <a:r>
              <a:rPr lang="en-GB" sz="3600" dirty="0"/>
              <a:t>Soft sensor development: Physics-informed Gaussian Process Regression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471525-F220-943A-3C1F-16B66CC93B68}"/>
              </a:ext>
            </a:extLst>
          </p:cNvPr>
          <p:cNvGrpSpPr/>
          <p:nvPr/>
        </p:nvGrpSpPr>
        <p:grpSpPr>
          <a:xfrm>
            <a:off x="5598250" y="1882858"/>
            <a:ext cx="4600554" cy="4669217"/>
            <a:chOff x="689184" y="1882858"/>
            <a:chExt cx="4600554" cy="46692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331F2A2-3FA8-5899-0B9A-361E72E1FBED}"/>
                    </a:ext>
                  </a:extLst>
                </p:cNvPr>
                <p:cNvSpPr txBox="1"/>
                <p:nvPr/>
              </p:nvSpPr>
              <p:spPr>
                <a:xfrm>
                  <a:off x="689184" y="1882858"/>
                  <a:ext cx="4600554" cy="27260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smtClean="0"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12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1" i="1" smtClean="0">
                                <a:effectLst/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GB" sz="1200" b="0" i="1" smtClean="0">
                            <a:effectLst/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GB" sz="1200" b="0" i="1" smtClean="0">
                            <a:effectLst/>
                            <a:latin typeface="Cambria Math" panose="02040503050406030204" pitchFamily="18" charset="0"/>
                          </a:rPr>
                          <m:t>𝒢𝒫</m:t>
                        </m:r>
                        <m:d>
                          <m:dPr>
                            <m:ctrlPr>
                              <a:rPr lang="en-GB" sz="12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12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GB" sz="1200" b="0" i="1" smtClean="0">
                                <a:effectLst/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2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12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GB" sz="12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GB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GB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oMath>
                    </m:oMathPara>
                  </a14:m>
                  <a:endParaRPr lang="en-GB" sz="1200" i="1" dirty="0">
                    <a:effectLst/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smtClean="0">
                            <a:effectLst/>
                            <a:latin typeface="Cambria Math" panose="02040503050406030204" pitchFamily="18" charset="0"/>
                          </a:rPr>
                          <m:t>𝜅</m:t>
                        </m:r>
                        <m:d>
                          <m:dPr>
                            <m:ctrlPr>
                              <a:rPr lang="en-GB" sz="12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2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1200" i="1" smtClean="0">
                                <a:effectLst/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2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2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GB" sz="1200" i="1" smtClean="0"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2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200" i="1" smtClean="0">
                                <a:effectLst/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2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2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20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GB" sz="1200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120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20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20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sz="1200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120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20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20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sz="120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2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GB" sz="120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20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GB" sz="120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12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libri Light" panose="020F0302020204030204" pitchFamily="34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buNone/>
                  </a:pPr>
                  <a:endParaRPr lang="en-GB" sz="12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libri Light" panose="020F0302020204030204" pitchFamily="34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en-GB" sz="12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</m:ctrlPr>
                          </m:eqArrPr>
                          <m:e>
                            <m:r>
                              <a:rPr lang="en-GB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𝑝𝐻</m:t>
                            </m:r>
                            <m:r>
                              <a:rPr lang="en-GB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=</m:t>
                            </m:r>
                            <m:r>
                              <a:rPr lang="en-GB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GB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 Light" panose="020F0302020204030204" pitchFamily="34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GB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 Light" panose="020F0302020204030204" pitchFamily="34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GB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GB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 Light" panose="020F030202020403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libri Light" panose="020F03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GB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libri Light" panose="020F03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GB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Calibri Light" panose="020F0302020204030204" pitchFamily="34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Calibri Light" panose="020F0302020204030204" pitchFamily="34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Calibri Light" panose="020F0302020204030204" pitchFamily="34" charset="0"/>
                                                  </a:rPr>
                                                  <m:t>−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GB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libri Light" panose="020F03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libri Light" panose="020F0302020204030204" pitchFamily="34" charset="0"/>
                                              </a:rPr>
                                              <m:t>𝐻𝐴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GB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 #</m:t>
                            </m:r>
                          </m:e>
                        </m:eqArr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  </m:t>
                        </m:r>
                      </m:oMath>
                    </m:oMathPara>
                  </a14:m>
                  <a:endParaRPr lang="en-GB" sz="12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buNone/>
                  </a:pPr>
                  <a:endParaRPr lang="en-GB" sz="12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en-GB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</m:ctrlPr>
                          </m:eqArrPr>
                          <m:e>
                            <m:r>
                              <a:rPr lang="en-GB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 </m:t>
                            </m:r>
                            <m:r>
                              <a:rPr lang="en-GB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GB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 Light" panose="020F03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GB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en-GB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 Light" panose="020F0302020204030204" pitchFamily="34" charset="0"/>
                                  </a:rPr>
                                  <m:t>𝑒𝑥𝑝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libri Light" panose="020F03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GB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libri Light" panose="020F030202020403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GB" sz="10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Calibri Light" panose="020F030202020403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d>
                                                  <m:dPr>
                                                    <m:begChr m:val="|"/>
                                                    <m:endChr m:val="|"/>
                                                    <m:ctrlPr>
                                                      <a:rPr lang="en-GB" sz="10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Calibri Light" panose="020F0302020204030204" pitchFamily="34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unc>
                                                      <m:funcPr>
                                                        <m:ctrlPr>
                                                          <a:rPr lang="en-GB" sz="10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Times New Roman" panose="02020603050405020304" pitchFamily="18" charset="0"/>
                                                            <a:cs typeface="Calibri Light" panose="020F0302020204030204" pitchFamily="34" charset="0"/>
                                                          </a:rPr>
                                                        </m:ctrlPr>
                                                      </m:funcPr>
                                                      <m:fNam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n-GB" sz="10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Times New Roman" panose="02020603050405020304" pitchFamily="18" charset="0"/>
                                                            <a:cs typeface="Calibri Light" panose="020F0302020204030204" pitchFamily="34" charset="0"/>
                                                          </a:rPr>
                                                          <m:t>log</m:t>
                                                        </m:r>
                                                      </m:fName>
                                                      <m:e>
                                                        <m:d>
                                                          <m:dPr>
                                                            <m:ctrlPr>
                                                              <a:rPr lang="en-GB" sz="10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Calibri Light" panose="020F0302020204030204" pitchFamily="34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GB" sz="10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Calibri Light" panose="020F0302020204030204" pitchFamily="34" charset="0"/>
                                                              </a:rPr>
                                                              <m:t>1+</m:t>
                                                            </m:r>
                                                            <m:d>
                                                              <m:dPr>
                                                                <m:begChr m:val="|"/>
                                                                <m:endChr m:val="|"/>
                                                                <m:ctrlPr>
                                                                  <a:rPr lang="en-GB" sz="1000" i="1">
                                                                    <a:effectLst/>
                                                                    <a:latin typeface="Cambria Math" panose="02040503050406030204" pitchFamily="18" charset="0"/>
                                                                    <a:ea typeface="Times New Roman" panose="02020603050405020304" pitchFamily="18" charset="0"/>
                                                                    <a:cs typeface="Calibri Light" panose="020F0302020204030204" pitchFamily="34" charset="0"/>
                                                                  </a:rPr>
                                                                </m:ctrlPr>
                                                              </m:dPr>
                                                              <m:e>
                                                                <m:sSub>
                                                                  <m:sSubPr>
                                                                    <m:ctrlPr>
                                                                      <a:rPr lang="en-GB" sz="1000" i="1">
                                                                        <a:effectLst/>
                                                                        <a:latin typeface="Cambria Math" panose="02040503050406030204" pitchFamily="18" charset="0"/>
                                                                        <a:ea typeface="Times New Roman" panose="02020603050405020304" pitchFamily="18" charset="0"/>
                                                                        <a:cs typeface="Calibri Light" panose="020F0302020204030204" pitchFamily="34" charset="0"/>
                                                                      </a:rPr>
                                                                    </m:ctrlPr>
                                                                  </m:sSubPr>
                                                                  <m:e>
                                                                    <m:r>
                                                                      <a:rPr lang="en-GB" sz="1000" i="1">
                                                                        <a:effectLst/>
                                                                        <a:latin typeface="Cambria Math" panose="02040503050406030204" pitchFamily="18" charset="0"/>
                                                                        <a:ea typeface="Times New Roman" panose="02020603050405020304" pitchFamily="18" charset="0"/>
                                                                        <a:cs typeface="Calibri Light" panose="020F0302020204030204" pitchFamily="34" charset="0"/>
                                                                      </a:rPr>
                                                                      <m:t>𝑥</m:t>
                                                                    </m:r>
                                                                  </m:e>
                                                                  <m:sub>
                                                                    <m:r>
                                                                      <a:rPr lang="en-GB" sz="1000" i="1">
                                                                        <a:effectLst/>
                                                                        <a:latin typeface="Cambria Math" panose="02040503050406030204" pitchFamily="18" charset="0"/>
                                                                        <a:ea typeface="Times New Roman" panose="02020603050405020304" pitchFamily="18" charset="0"/>
                                                                        <a:cs typeface="Calibri Light" panose="020F0302020204030204" pitchFamily="34" charset="0"/>
                                                                      </a:rPr>
                                                                      <m:t>𝑖</m:t>
                                                                    </m:r>
                                                                  </m:sub>
                                                                </m:sSub>
                                                                <m:r>
                                                                  <a:rPr lang="en-GB" sz="1000" i="1">
                                                                    <a:effectLst/>
                                                                    <a:latin typeface="Cambria Math" panose="02040503050406030204" pitchFamily="18" charset="0"/>
                                                                    <a:ea typeface="Times New Roman" panose="02020603050405020304" pitchFamily="18" charset="0"/>
                                                                    <a:cs typeface="Calibri Light" panose="020F0302020204030204" pitchFamily="34" charset="0"/>
                                                                  </a:rPr>
                                                                  <m:t>−</m:t>
                                                                </m:r>
                                                                <m:r>
                                                                  <a:rPr lang="en-GB" sz="1000" i="1">
                                                                    <a:effectLst/>
                                                                    <a:latin typeface="Cambria Math" panose="02040503050406030204" pitchFamily="18" charset="0"/>
                                                                    <a:ea typeface="Times New Roman" panose="02020603050405020304" pitchFamily="18" charset="0"/>
                                                                    <a:cs typeface="Calibri Light" panose="020F0302020204030204" pitchFamily="34" charset="0"/>
                                                                  </a:rPr>
                                                                  <m:t>𝑝</m:t>
                                                                </m:r>
                                                                <m:sSub>
                                                                  <m:sSubPr>
                                                                    <m:ctrlPr>
                                                                      <a:rPr lang="en-GB" sz="1000" i="1">
                                                                        <a:effectLst/>
                                                                        <a:latin typeface="Cambria Math" panose="02040503050406030204" pitchFamily="18" charset="0"/>
                                                                        <a:ea typeface="Times New Roman" panose="02020603050405020304" pitchFamily="18" charset="0"/>
                                                                        <a:cs typeface="Calibri Light" panose="020F0302020204030204" pitchFamily="34" charset="0"/>
                                                                      </a:rPr>
                                                                    </m:ctrlPr>
                                                                  </m:sSubPr>
                                                                  <m:e>
                                                                    <m:r>
                                                                      <a:rPr lang="en-GB" sz="1000" i="1">
                                                                        <a:effectLst/>
                                                                        <a:latin typeface="Cambria Math" panose="02040503050406030204" pitchFamily="18" charset="0"/>
                                                                        <a:ea typeface="Times New Roman" panose="02020603050405020304" pitchFamily="18" charset="0"/>
                                                                        <a:cs typeface="Calibri Light" panose="020F0302020204030204" pitchFamily="34" charset="0"/>
                                                                      </a:rPr>
                                                                      <m:t>𝐾</m:t>
                                                                    </m:r>
                                                                  </m:e>
                                                                  <m:sub>
                                                                    <m:r>
                                                                      <a:rPr lang="en-GB" sz="1000" i="1">
                                                                        <a:effectLst/>
                                                                        <a:latin typeface="Cambria Math" panose="02040503050406030204" pitchFamily="18" charset="0"/>
                                                                        <a:ea typeface="Times New Roman" panose="02020603050405020304" pitchFamily="18" charset="0"/>
                                                                        <a:cs typeface="Calibri Light" panose="020F0302020204030204" pitchFamily="34" charset="0"/>
                                                                      </a:rPr>
                                                                      <m:t>𝑎</m:t>
                                                                    </m:r>
                                                                  </m:sub>
                                                                </m:sSub>
                                                              </m:e>
                                                            </m:d>
                                                          </m:e>
                                                        </m:d>
                                                      </m:e>
                                                    </m:func>
                                                    <m:r>
                                                      <a:rPr lang="en-GB" sz="10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Calibri Light" panose="020F0302020204030204" pitchFamily="34" charset="0"/>
                                                      </a:rPr>
                                                      <m:t>−</m:t>
                                                    </m:r>
                                                    <m:func>
                                                      <m:funcPr>
                                                        <m:ctrlPr>
                                                          <a:rPr lang="en-GB" sz="10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Times New Roman" panose="02020603050405020304" pitchFamily="18" charset="0"/>
                                                            <a:cs typeface="Calibri Light" panose="020F0302020204030204" pitchFamily="34" charset="0"/>
                                                          </a:rPr>
                                                        </m:ctrlPr>
                                                      </m:funcPr>
                                                      <m:fNam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n-GB" sz="10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Times New Roman" panose="02020603050405020304" pitchFamily="18" charset="0"/>
                                                            <a:cs typeface="Calibri Light" panose="020F0302020204030204" pitchFamily="34" charset="0"/>
                                                          </a:rPr>
                                                          <m:t>log</m:t>
                                                        </m:r>
                                                      </m:fName>
                                                      <m:e>
                                                        <m:d>
                                                          <m:dPr>
                                                            <m:ctrlPr>
                                                              <a:rPr lang="en-GB" sz="10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Calibri Light" panose="020F0302020204030204" pitchFamily="34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GB" sz="10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Calibri Light" panose="020F0302020204030204" pitchFamily="34" charset="0"/>
                                                              </a:rPr>
                                                              <m:t>1+</m:t>
                                                            </m:r>
                                                            <m:d>
                                                              <m:dPr>
                                                                <m:begChr m:val="|"/>
                                                                <m:endChr m:val="|"/>
                                                                <m:ctrlPr>
                                                                  <a:rPr lang="en-GB" sz="1000" i="1">
                                                                    <a:effectLst/>
                                                                    <a:latin typeface="Cambria Math" panose="02040503050406030204" pitchFamily="18" charset="0"/>
                                                                    <a:ea typeface="Times New Roman" panose="02020603050405020304" pitchFamily="18" charset="0"/>
                                                                    <a:cs typeface="Calibri Light" panose="020F0302020204030204" pitchFamily="34" charset="0"/>
                                                                  </a:rPr>
                                                                </m:ctrlPr>
                                                              </m:dPr>
                                                              <m:e>
                                                                <m:sSub>
                                                                  <m:sSubPr>
                                                                    <m:ctrlPr>
                                                                      <a:rPr lang="en-GB" sz="1000" i="1">
                                                                        <a:effectLst/>
                                                                        <a:latin typeface="Cambria Math" panose="02040503050406030204" pitchFamily="18" charset="0"/>
                                                                        <a:ea typeface="Times New Roman" panose="02020603050405020304" pitchFamily="18" charset="0"/>
                                                                        <a:cs typeface="Calibri Light" panose="020F0302020204030204" pitchFamily="34" charset="0"/>
                                                                      </a:rPr>
                                                                    </m:ctrlPr>
                                                                  </m:sSubPr>
                                                                  <m:e>
                                                                    <m:r>
                                                                      <a:rPr lang="en-GB" sz="1000" i="1">
                                                                        <a:effectLst/>
                                                                        <a:latin typeface="Cambria Math" panose="02040503050406030204" pitchFamily="18" charset="0"/>
                                                                        <a:ea typeface="Times New Roman" panose="02020603050405020304" pitchFamily="18" charset="0"/>
                                                                        <a:cs typeface="Calibri Light" panose="020F0302020204030204" pitchFamily="34" charset="0"/>
                                                                      </a:rPr>
                                                                      <m:t>𝑥</m:t>
                                                                    </m:r>
                                                                  </m:e>
                                                                  <m:sub>
                                                                    <m:r>
                                                                      <a:rPr lang="en-GB" sz="1000" i="1">
                                                                        <a:effectLst/>
                                                                        <a:latin typeface="Cambria Math" panose="02040503050406030204" pitchFamily="18" charset="0"/>
                                                                        <a:ea typeface="Times New Roman" panose="02020603050405020304" pitchFamily="18" charset="0"/>
                                                                        <a:cs typeface="Calibri Light" panose="020F0302020204030204" pitchFamily="34" charset="0"/>
                                                                      </a:rPr>
                                                                      <m:t>𝑗</m:t>
                                                                    </m:r>
                                                                  </m:sub>
                                                                </m:sSub>
                                                                <m:r>
                                                                  <a:rPr lang="en-GB" sz="1000" i="1">
                                                                    <a:effectLst/>
                                                                    <a:latin typeface="Cambria Math" panose="02040503050406030204" pitchFamily="18" charset="0"/>
                                                                    <a:ea typeface="Times New Roman" panose="02020603050405020304" pitchFamily="18" charset="0"/>
                                                                    <a:cs typeface="Calibri Light" panose="020F0302020204030204" pitchFamily="34" charset="0"/>
                                                                  </a:rPr>
                                                                  <m:t> −</m:t>
                                                                </m:r>
                                                                <m:r>
                                                                  <a:rPr lang="en-GB" sz="1000" i="1">
                                                                    <a:effectLst/>
                                                                    <a:latin typeface="Cambria Math" panose="02040503050406030204" pitchFamily="18" charset="0"/>
                                                                    <a:ea typeface="Times New Roman" panose="02020603050405020304" pitchFamily="18" charset="0"/>
                                                                    <a:cs typeface="Calibri Light" panose="020F0302020204030204" pitchFamily="34" charset="0"/>
                                                                  </a:rPr>
                                                                  <m:t>𝑝</m:t>
                                                                </m:r>
                                                                <m:sSub>
                                                                  <m:sSubPr>
                                                                    <m:ctrlPr>
                                                                      <a:rPr lang="en-GB" sz="1000" i="1">
                                                                        <a:effectLst/>
                                                                        <a:latin typeface="Cambria Math" panose="02040503050406030204" pitchFamily="18" charset="0"/>
                                                                        <a:ea typeface="Times New Roman" panose="02020603050405020304" pitchFamily="18" charset="0"/>
                                                                        <a:cs typeface="Calibri Light" panose="020F0302020204030204" pitchFamily="34" charset="0"/>
                                                                      </a:rPr>
                                                                    </m:ctrlPr>
                                                                  </m:sSubPr>
                                                                  <m:e>
                                                                    <m:r>
                                                                      <a:rPr lang="en-GB" sz="1000" i="1">
                                                                        <a:effectLst/>
                                                                        <a:latin typeface="Cambria Math" panose="02040503050406030204" pitchFamily="18" charset="0"/>
                                                                        <a:ea typeface="Times New Roman" panose="02020603050405020304" pitchFamily="18" charset="0"/>
                                                                        <a:cs typeface="Calibri Light" panose="020F0302020204030204" pitchFamily="34" charset="0"/>
                                                                      </a:rPr>
                                                                      <m:t>𝐾</m:t>
                                                                    </m:r>
                                                                  </m:e>
                                                                  <m:sub>
                                                                    <m:r>
                                                                      <a:rPr lang="en-GB" sz="1000" i="1">
                                                                        <a:effectLst/>
                                                                        <a:latin typeface="Cambria Math" panose="02040503050406030204" pitchFamily="18" charset="0"/>
                                                                        <a:ea typeface="Times New Roman" panose="02020603050405020304" pitchFamily="18" charset="0"/>
                                                                        <a:cs typeface="Calibri Light" panose="020F0302020204030204" pitchFamily="34" charset="0"/>
                                                                      </a:rPr>
                                                                      <m:t>𝑎</m:t>
                                                                    </m:r>
                                                                  </m:sub>
                                                                </m:sSub>
                                                              </m:e>
                                                            </m:d>
                                                          </m:e>
                                                        </m:d>
                                                      </m:e>
                                                    </m:func>
                                                  </m:e>
                                                </m:d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GB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libri Light" panose="020F030202020403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GB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libri Light" panose="020F0302020204030204" pitchFamily="34" charset="0"/>
                                          </a:rPr>
                                          <m:t>2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libri Light" panose="020F030202020403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libri Light" panose="020F0302020204030204" pitchFamily="34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GB" sz="1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libri Light" panose="020F030202020403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GB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+</m:t>
                            </m:r>
                            <m:r>
                              <a:rPr lang="en-GB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𝛼</m:t>
                            </m:r>
                            <m:r>
                              <a:rPr lang="en-GB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GB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 Light" panose="020F0302020204030204" pitchFamily="34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10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 Light" panose="020F0302020204030204" pitchFamily="34" charset="0"/>
                                  </a:rPr>
                                  <m:t>ij</m:t>
                                </m:r>
                              </m:sub>
                            </m:sSub>
                            <m:r>
                              <a:rPr lang="en-GB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#</m:t>
                            </m:r>
                          </m:e>
                        </m:eqArr>
                      </m:oMath>
                    </m:oMathPara>
                  </a14:m>
                  <a:endParaRPr lang="en-GB" sz="10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331F2A2-3FA8-5899-0B9A-361E72E1FB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184" y="1882858"/>
                  <a:ext cx="4600554" cy="27260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8" name="Picture 4" descr="An illustration of the difference between aleatoric and epistemic... |  Download Scientific Diagram">
              <a:extLst>
                <a:ext uri="{FF2B5EF4-FFF2-40B4-BE49-F238E27FC236}">
                  <a16:creationId xmlns:a16="http://schemas.microsoft.com/office/drawing/2014/main" id="{0D2945D2-E509-0A35-39AE-723E6741C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235" y="4768173"/>
              <a:ext cx="3219355" cy="1783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2A96357-FB7A-ECAE-894E-69AEB11FF449}"/>
                </a:ext>
              </a:extLst>
            </p:cNvPr>
            <p:cNvCxnSpPr/>
            <p:nvPr/>
          </p:nvCxnSpPr>
          <p:spPr>
            <a:xfrm>
              <a:off x="2989461" y="3511296"/>
              <a:ext cx="0" cy="4389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28CD344-BEF5-47B3-C1BF-F1A1CED0A9B9}"/>
                </a:ext>
              </a:extLst>
            </p:cNvPr>
            <p:cNvCxnSpPr>
              <a:cxnSpLocks/>
            </p:cNvCxnSpPr>
            <p:nvPr/>
          </p:nvCxnSpPr>
          <p:spPr>
            <a:xfrm>
              <a:off x="2989461" y="2724651"/>
              <a:ext cx="0" cy="4389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ECBF2-82A3-8102-3B4C-CBEBBCB50A61}"/>
              </a:ext>
            </a:extLst>
          </p:cNvPr>
          <p:cNvSpPr txBox="1">
            <a:spLocks/>
          </p:cNvSpPr>
          <p:nvPr/>
        </p:nvSpPr>
        <p:spPr bwMode="auto">
          <a:xfrm>
            <a:off x="1383276" y="2186259"/>
            <a:ext cx="3656142" cy="38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/>
              <a:t>Requirements</a:t>
            </a:r>
            <a:r>
              <a:rPr lang="en-GB" b="1" dirty="0"/>
              <a:t> </a:t>
            </a:r>
          </a:p>
          <a:p>
            <a:r>
              <a:rPr lang="en-GB" sz="1600" dirty="0"/>
              <a:t>Keep the physics</a:t>
            </a:r>
          </a:p>
          <a:p>
            <a:r>
              <a:rPr lang="en-GB" sz="1600" dirty="0"/>
              <a:t>Sampling efficient</a:t>
            </a:r>
          </a:p>
          <a:p>
            <a:r>
              <a:rPr lang="en-GB" sz="1600" dirty="0"/>
              <a:t>Robust to noisy measurements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Gaussian Processes</a:t>
            </a:r>
          </a:p>
          <a:p>
            <a:r>
              <a:rPr lang="en-GB" sz="1600" dirty="0"/>
              <a:t>Follow a Bayesian formulation</a:t>
            </a:r>
          </a:p>
          <a:p>
            <a:r>
              <a:rPr lang="en-GB" sz="1600" dirty="0"/>
              <a:t>Require little data </a:t>
            </a:r>
          </a:p>
          <a:p>
            <a:r>
              <a:rPr lang="en-GB" sz="1600" dirty="0"/>
              <a:t>Uncertainty Quantification</a:t>
            </a:r>
          </a:p>
        </p:txBody>
      </p:sp>
    </p:spTree>
    <p:extLst>
      <p:ext uri="{BB962C8B-B14F-4D97-AF65-F5344CB8AC3E}">
        <p14:creationId xmlns:p14="http://schemas.microsoft.com/office/powerpoint/2010/main" val="157348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47"/>
    </mc:Choice>
    <mc:Fallback xmlns="">
      <p:transition spd="slow" advTm="9534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UCL_Black_Slide_Theme">
  <a:themeElements>
    <a:clrScheme name="UCL Black Theme">
      <a:dk1>
        <a:sysClr val="windowText" lastClr="000000"/>
      </a:dk1>
      <a:lt1>
        <a:srgbClr val="FFFFFF"/>
      </a:lt1>
      <a:dk2>
        <a:srgbClr val="000000"/>
      </a:dk2>
      <a:lt2>
        <a:srgbClr val="E6E6E6"/>
      </a:lt2>
      <a:accent1>
        <a:srgbClr val="F6BE00"/>
      </a:accent1>
      <a:accent2>
        <a:srgbClr val="B5BD00"/>
      </a:accent2>
      <a:accent3>
        <a:srgbClr val="A4DBE8"/>
      </a:accent3>
      <a:accent4>
        <a:srgbClr val="8C8279"/>
      </a:accent4>
      <a:accent5>
        <a:srgbClr val="EA7600"/>
      </a:accent5>
      <a:accent6>
        <a:srgbClr val="E03C3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UCL_Slide_Master_Dark_blue.pptx  -  Read-Only" id="{4461AEA2-DAC5-433B-876A-271FD2AD8214}" vid="{CFBEB9B1-4CCE-4D49-9E97-778F0B5B0A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20" ma:contentTypeDescription="Create a new document." ma:contentTypeScope="" ma:versionID="bf88ce8fc137e1f93502ef6b580f970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8da741f6d2119f494e0efa0ce6f6b53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</documentManagement>
</p:properties>
</file>

<file path=customXml/itemProps1.xml><?xml version="1.0" encoding="utf-8"?>
<ds:datastoreItem xmlns:ds="http://schemas.openxmlformats.org/officeDocument/2006/customXml" ds:itemID="{E2CFEEE0-F9CE-423F-96BE-F63DD6B0E1C6}"/>
</file>

<file path=customXml/itemProps2.xml><?xml version="1.0" encoding="utf-8"?>
<ds:datastoreItem xmlns:ds="http://schemas.openxmlformats.org/officeDocument/2006/customXml" ds:itemID="{87F1FEFC-5939-4E97-8A5C-981E131542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6AE8CD-7003-4D03-A2CB-83F79884044E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88902510-6b49-4674-8698-d9faf4e1254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1faf88fe-a998-4c5b-93c9-210a11d9a5c2}" enabled="0" method="" siteId="{1faf88fe-a998-4c5b-93c9-210a11d9a5c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UCL_Slide_Master_Dark_blue</Template>
  <TotalTime>0</TotalTime>
  <Words>1546</Words>
  <Application>Microsoft Office PowerPoint</Application>
  <PresentationFormat>Widescreen</PresentationFormat>
  <Paragraphs>339</Paragraphs>
  <Slides>27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Arial</vt:lpstr>
      <vt:lpstr>Calibri</vt:lpstr>
      <vt:lpstr>Cambria Math</vt:lpstr>
      <vt:lpstr>Source Sans Pro Black</vt:lpstr>
      <vt:lpstr>UCL_Black_Slide_Theme</vt:lpstr>
      <vt:lpstr>Bioprocessing 4.0:  Minimising Cost of mRNA Vaccine Manufacturing</vt:lpstr>
      <vt:lpstr>The Goal: Recycling Expensive Raw Materials</vt:lpstr>
      <vt:lpstr>Control Setup in mRNA Recycling</vt:lpstr>
      <vt:lpstr>Control Setup: Dynamic Model</vt:lpstr>
      <vt:lpstr>Dynamic model development: Data Driven</vt:lpstr>
      <vt:lpstr>Control Setup: Dynamic Model</vt:lpstr>
      <vt:lpstr>PowerPoint Presentation</vt:lpstr>
      <vt:lpstr>Developing a PAT sensor</vt:lpstr>
      <vt:lpstr>Soft sensor development: Physics-informed Gaussian Process Regression</vt:lpstr>
      <vt:lpstr>Soft sensor development: Physics-informed Gaussian Process Regression</vt:lpstr>
      <vt:lpstr>Control Setup: Hybrid Model</vt:lpstr>
      <vt:lpstr>PowerPoint Presentation</vt:lpstr>
      <vt:lpstr>Control Setup: Optimiser</vt:lpstr>
      <vt:lpstr>PowerPoint Presentation</vt:lpstr>
      <vt:lpstr>PowerPoint Presentation</vt:lpstr>
      <vt:lpstr>Control Setup: Connectivity</vt:lpstr>
      <vt:lpstr>PowerPoint Presentation</vt:lpstr>
      <vt:lpstr>PowerPoint Presentation</vt:lpstr>
      <vt:lpstr>IIoT Platform Soft Sensor Deployment</vt:lpstr>
      <vt:lpstr>Results</vt:lpstr>
      <vt:lpstr>Results Hybrid Model vs Mechanistic Model</vt:lpstr>
      <vt:lpstr>PowerPoint Presentation</vt:lpstr>
      <vt:lpstr>PowerPoint Presentation</vt:lpstr>
      <vt:lpstr>PowerPoint Presentation</vt:lpstr>
      <vt:lpstr>PowerPoint Presentation</vt:lpstr>
      <vt:lpstr>Summary &amp; Future Work</vt:lpstr>
      <vt:lpstr>Acknowledgments Thanks for listening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Isoko, Kesler</dc:creator>
  <cp:lastModifiedBy>Shoaib Kiyani</cp:lastModifiedBy>
  <cp:revision>2</cp:revision>
  <dcterms:created xsi:type="dcterms:W3CDTF">2025-09-25T17:33:09Z</dcterms:created>
  <dcterms:modified xsi:type="dcterms:W3CDTF">2025-10-13T16:28:51Z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</Properties>
</file>