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952" r:id="rId5"/>
  </p:sldMasterIdLst>
  <p:notesMasterIdLst>
    <p:notesMasterId r:id="rId22"/>
  </p:notesMasterIdLst>
  <p:sldIdLst>
    <p:sldId id="259" r:id="rId6"/>
    <p:sldId id="274" r:id="rId7"/>
    <p:sldId id="273" r:id="rId8"/>
    <p:sldId id="260" r:id="rId9"/>
    <p:sldId id="261" r:id="rId10"/>
    <p:sldId id="262" r:id="rId11"/>
    <p:sldId id="263" r:id="rId12"/>
    <p:sldId id="264" r:id="rId13"/>
    <p:sldId id="265" r:id="rId14"/>
    <p:sldId id="266" r:id="rId15"/>
    <p:sldId id="272" r:id="rId16"/>
    <p:sldId id="267" r:id="rId17"/>
    <p:sldId id="268" r:id="rId18"/>
    <p:sldId id="270" r:id="rId19"/>
    <p:sldId id="269" r:id="rId20"/>
    <p:sldId id="27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1C82"/>
    <a:srgbClr val="0098D6"/>
    <a:srgbClr val="50534A"/>
    <a:srgbClr val="006881"/>
    <a:srgbClr val="D86018"/>
    <a:srgbClr val="009CDE"/>
    <a:srgbClr val="509E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8D9C00-B648-424F-A82E-30172A5DCB55}" v="1" dt="2025-10-13T16:55:17.9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09" autoAdjust="0"/>
    <p:restoredTop sz="83390" autoAdjust="0"/>
  </p:normalViewPr>
  <p:slideViewPr>
    <p:cSldViewPr snapToGrid="0" snapToObjects="1">
      <p:cViewPr varScale="1">
        <p:scale>
          <a:sx n="132" d="100"/>
          <a:sy n="132" d="100"/>
        </p:scale>
        <p:origin x="1470"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Caws" userId="c9b623ad-09b9-4e5f-b4c6-f08daa637c5d" providerId="ADAL" clId="{E98D9C00-B648-424F-A82E-30172A5DCB55}"/>
    <pc:docChg chg="modSld">
      <pc:chgData name="James Caws" userId="c9b623ad-09b9-4e5f-b4c6-f08daa637c5d" providerId="ADAL" clId="{E98D9C00-B648-424F-A82E-30172A5DCB55}" dt="2025-10-13T16:55:17.909" v="0"/>
      <pc:docMkLst>
        <pc:docMk/>
      </pc:docMkLst>
      <pc:sldChg chg="delSp modTransition modAnim">
        <pc:chgData name="James Caws" userId="c9b623ad-09b9-4e5f-b4c6-f08daa637c5d" providerId="ADAL" clId="{E98D9C00-B648-424F-A82E-30172A5DCB55}" dt="2025-10-13T16:55:17.909" v="0"/>
        <pc:sldMkLst>
          <pc:docMk/>
          <pc:sldMk cId="260615747" sldId="259"/>
        </pc:sldMkLst>
        <pc:picChg chg="del">
          <ac:chgData name="James Caws" userId="c9b623ad-09b9-4e5f-b4c6-f08daa637c5d" providerId="ADAL" clId="{E98D9C00-B648-424F-A82E-30172A5DCB55}" dt="2025-10-13T16:55:17.909" v="0"/>
          <ac:picMkLst>
            <pc:docMk/>
            <pc:sldMk cId="260615747" sldId="259"/>
            <ac:picMk id="60" creationId="{7C433012-0155-CC65-903B-227F4DB22B12}"/>
          </ac:picMkLst>
        </pc:picChg>
      </pc:sldChg>
      <pc:sldChg chg="modTransition">
        <pc:chgData name="James Caws" userId="c9b623ad-09b9-4e5f-b4c6-f08daa637c5d" providerId="ADAL" clId="{E98D9C00-B648-424F-A82E-30172A5DCB55}" dt="2025-10-13T16:55:17.909" v="0"/>
        <pc:sldMkLst>
          <pc:docMk/>
          <pc:sldMk cId="2288298963" sldId="260"/>
        </pc:sldMkLst>
      </pc:sldChg>
      <pc:sldChg chg="modTransition">
        <pc:chgData name="James Caws" userId="c9b623ad-09b9-4e5f-b4c6-f08daa637c5d" providerId="ADAL" clId="{E98D9C00-B648-424F-A82E-30172A5DCB55}" dt="2025-10-13T16:55:17.909" v="0"/>
        <pc:sldMkLst>
          <pc:docMk/>
          <pc:sldMk cId="2635276850" sldId="261"/>
        </pc:sldMkLst>
      </pc:sldChg>
      <pc:sldChg chg="modTransition">
        <pc:chgData name="James Caws" userId="c9b623ad-09b9-4e5f-b4c6-f08daa637c5d" providerId="ADAL" clId="{E98D9C00-B648-424F-A82E-30172A5DCB55}" dt="2025-10-13T16:55:17.909" v="0"/>
        <pc:sldMkLst>
          <pc:docMk/>
          <pc:sldMk cId="4024707713" sldId="262"/>
        </pc:sldMkLst>
      </pc:sldChg>
      <pc:sldChg chg="modTransition">
        <pc:chgData name="James Caws" userId="c9b623ad-09b9-4e5f-b4c6-f08daa637c5d" providerId="ADAL" clId="{E98D9C00-B648-424F-A82E-30172A5DCB55}" dt="2025-10-13T16:55:17.909" v="0"/>
        <pc:sldMkLst>
          <pc:docMk/>
          <pc:sldMk cId="3189925615" sldId="263"/>
        </pc:sldMkLst>
      </pc:sldChg>
      <pc:sldChg chg="modTransition">
        <pc:chgData name="James Caws" userId="c9b623ad-09b9-4e5f-b4c6-f08daa637c5d" providerId="ADAL" clId="{E98D9C00-B648-424F-A82E-30172A5DCB55}" dt="2025-10-13T16:55:17.909" v="0"/>
        <pc:sldMkLst>
          <pc:docMk/>
          <pc:sldMk cId="354617429" sldId="264"/>
        </pc:sldMkLst>
      </pc:sldChg>
      <pc:sldChg chg="modTransition">
        <pc:chgData name="James Caws" userId="c9b623ad-09b9-4e5f-b4c6-f08daa637c5d" providerId="ADAL" clId="{E98D9C00-B648-424F-A82E-30172A5DCB55}" dt="2025-10-13T16:55:17.909" v="0"/>
        <pc:sldMkLst>
          <pc:docMk/>
          <pc:sldMk cId="3020523962" sldId="265"/>
        </pc:sldMkLst>
      </pc:sldChg>
      <pc:sldChg chg="modTransition">
        <pc:chgData name="James Caws" userId="c9b623ad-09b9-4e5f-b4c6-f08daa637c5d" providerId="ADAL" clId="{E98D9C00-B648-424F-A82E-30172A5DCB55}" dt="2025-10-13T16:55:17.909" v="0"/>
        <pc:sldMkLst>
          <pc:docMk/>
          <pc:sldMk cId="3104092834" sldId="266"/>
        </pc:sldMkLst>
      </pc:sldChg>
      <pc:sldChg chg="modTransition">
        <pc:chgData name="James Caws" userId="c9b623ad-09b9-4e5f-b4c6-f08daa637c5d" providerId="ADAL" clId="{E98D9C00-B648-424F-A82E-30172A5DCB55}" dt="2025-10-13T16:55:17.909" v="0"/>
        <pc:sldMkLst>
          <pc:docMk/>
          <pc:sldMk cId="1654011887" sldId="267"/>
        </pc:sldMkLst>
      </pc:sldChg>
      <pc:sldChg chg="modTransition">
        <pc:chgData name="James Caws" userId="c9b623ad-09b9-4e5f-b4c6-f08daa637c5d" providerId="ADAL" clId="{E98D9C00-B648-424F-A82E-30172A5DCB55}" dt="2025-10-13T16:55:17.909" v="0"/>
        <pc:sldMkLst>
          <pc:docMk/>
          <pc:sldMk cId="4182090949" sldId="268"/>
        </pc:sldMkLst>
      </pc:sldChg>
      <pc:sldChg chg="modTransition">
        <pc:chgData name="James Caws" userId="c9b623ad-09b9-4e5f-b4c6-f08daa637c5d" providerId="ADAL" clId="{E98D9C00-B648-424F-A82E-30172A5DCB55}" dt="2025-10-13T16:55:17.909" v="0"/>
        <pc:sldMkLst>
          <pc:docMk/>
          <pc:sldMk cId="2930127704" sldId="269"/>
        </pc:sldMkLst>
      </pc:sldChg>
      <pc:sldChg chg="modTransition">
        <pc:chgData name="James Caws" userId="c9b623ad-09b9-4e5f-b4c6-f08daa637c5d" providerId="ADAL" clId="{E98D9C00-B648-424F-A82E-30172A5DCB55}" dt="2025-10-13T16:55:17.909" v="0"/>
        <pc:sldMkLst>
          <pc:docMk/>
          <pc:sldMk cId="1852261302" sldId="270"/>
        </pc:sldMkLst>
      </pc:sldChg>
      <pc:sldChg chg="modTransition">
        <pc:chgData name="James Caws" userId="c9b623ad-09b9-4e5f-b4c6-f08daa637c5d" providerId="ADAL" clId="{E98D9C00-B648-424F-A82E-30172A5DCB55}" dt="2025-10-13T16:55:17.909" v="0"/>
        <pc:sldMkLst>
          <pc:docMk/>
          <pc:sldMk cId="3673438427" sldId="271"/>
        </pc:sldMkLst>
      </pc:sldChg>
      <pc:sldChg chg="modTransition">
        <pc:chgData name="James Caws" userId="c9b623ad-09b9-4e5f-b4c6-f08daa637c5d" providerId="ADAL" clId="{E98D9C00-B648-424F-A82E-30172A5DCB55}" dt="2025-10-13T16:55:17.909" v="0"/>
        <pc:sldMkLst>
          <pc:docMk/>
          <pc:sldMk cId="1068300584" sldId="272"/>
        </pc:sldMkLst>
      </pc:sldChg>
      <pc:sldChg chg="modTransition">
        <pc:chgData name="James Caws" userId="c9b623ad-09b9-4e5f-b4c6-f08daa637c5d" providerId="ADAL" clId="{E98D9C00-B648-424F-A82E-30172A5DCB55}" dt="2025-10-13T16:55:17.909" v="0"/>
        <pc:sldMkLst>
          <pc:docMk/>
          <pc:sldMk cId="2468589485" sldId="273"/>
        </pc:sldMkLst>
      </pc:sldChg>
      <pc:sldChg chg="delSp modTransition modAnim">
        <pc:chgData name="James Caws" userId="c9b623ad-09b9-4e5f-b4c6-f08daa637c5d" providerId="ADAL" clId="{E98D9C00-B648-424F-A82E-30172A5DCB55}" dt="2025-10-13T16:55:17.909" v="0"/>
        <pc:sldMkLst>
          <pc:docMk/>
          <pc:sldMk cId="602770260" sldId="274"/>
        </pc:sldMkLst>
        <pc:picChg chg="del">
          <ac:chgData name="James Caws" userId="c9b623ad-09b9-4e5f-b4c6-f08daa637c5d" providerId="ADAL" clId="{E98D9C00-B648-424F-A82E-30172A5DCB55}" dt="2025-10-13T16:55:17.909" v="0"/>
          <ac:picMkLst>
            <pc:docMk/>
            <pc:sldMk cId="602770260" sldId="274"/>
            <ac:picMk id="94" creationId="{47E1C70B-6EB7-63AE-A835-6BED39B49E0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9A511F-F9B9-4916-A287-18183F62E4DE}" type="datetimeFigureOut">
              <a:rPr lang="en-GB" smtClean="0"/>
              <a:t>13/10/2025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1DBFF2-5FA1-41EC-875E-A79CE037ED63}" type="slidenum">
              <a:rPr lang="en-GB" smtClean="0"/>
              <a:t>‹#›</a:t>
            </a:fld>
            <a:endParaRPr lang="en-GB"/>
          </a:p>
        </p:txBody>
      </p:sp>
    </p:spTree>
    <p:extLst>
      <p:ext uri="{BB962C8B-B14F-4D97-AF65-F5344CB8AC3E}">
        <p14:creationId xmlns:p14="http://schemas.microsoft.com/office/powerpoint/2010/main" val="632407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 my name is James Caws, Senior Automation and Analytics Engineer at British Sugar.</a:t>
            </a:r>
          </a:p>
          <a:p>
            <a:endParaRPr lang="en-GB" dirty="0"/>
          </a:p>
          <a:p>
            <a:r>
              <a:rPr lang="en-GB" dirty="0"/>
              <a:t>I am delighted to share my presentation for Advances 2025 with you, showcasing some examples of using advanced regulatory control in the sugar industry.</a:t>
            </a:r>
          </a:p>
          <a:p>
            <a:endParaRPr lang="en-GB" dirty="0"/>
          </a:p>
          <a:p>
            <a:r>
              <a:rPr lang="en-GB" dirty="0"/>
              <a:t>In the current age of developing AI, machine learning, digital twins and the like, I hope this presentation reminds us the importance of getting the most out of our control systems and that there is still very much a place for well established control techniques that serve as a solid foundation for some of the more modern technologies.</a:t>
            </a:r>
          </a:p>
        </p:txBody>
      </p:sp>
      <p:sp>
        <p:nvSpPr>
          <p:cNvPr id="4" name="Slide Number Placeholder 3"/>
          <p:cNvSpPr>
            <a:spLocks noGrp="1"/>
          </p:cNvSpPr>
          <p:nvPr>
            <p:ph type="sldNum" sz="quarter" idx="5"/>
          </p:nvPr>
        </p:nvSpPr>
        <p:spPr/>
        <p:txBody>
          <a:bodyPr/>
          <a:lstStyle/>
          <a:p>
            <a:fld id="{671DBFF2-5FA1-41EC-875E-A79CE037ED63}" type="slidenum">
              <a:rPr lang="en-GB" smtClean="0"/>
              <a:t>1</a:t>
            </a:fld>
            <a:endParaRPr lang="en-GB"/>
          </a:p>
        </p:txBody>
      </p:sp>
    </p:spTree>
    <p:extLst>
      <p:ext uri="{BB962C8B-B14F-4D97-AF65-F5344CB8AC3E}">
        <p14:creationId xmlns:p14="http://schemas.microsoft.com/office/powerpoint/2010/main" val="723277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351CE-B1CE-D330-7A83-B349362BB9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39AE21-9B25-4DA1-8878-508C7B9CDD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9403A2-5E08-D238-7F5D-A5DF6244E5F9}"/>
              </a:ext>
            </a:extLst>
          </p:cNvPr>
          <p:cNvSpPr>
            <a:spLocks noGrp="1"/>
          </p:cNvSpPr>
          <p:nvPr>
            <p:ph type="body" idx="1"/>
          </p:nvPr>
        </p:nvSpPr>
        <p:spPr/>
        <p:txBody>
          <a:bodyPr/>
          <a:lstStyle/>
          <a:p>
            <a:r>
              <a:rPr lang="en-GB" dirty="0"/>
              <a:t>What we developed in this case was a dynamic mass balance approach.</a:t>
            </a:r>
          </a:p>
          <a:p>
            <a:r>
              <a:rPr lang="en-GB" dirty="0"/>
              <a:t>If we know the flow of syrup coming from the white cents, by mass balance over the area shaded in blue, we can work out the flow we expect to see leaving the receivers. However, we have to apply a deadtime and lag to account for the process dynamics in the raw pan station, which is simply achieved using a deadtime function block and a first order lag or simply a filter block. We don’t have a flow meter to control the flow out of the receiver, but we can use the rate of change of the receiver level to infer this flow instead. So we use the capacity of the receiver to calculate a rate of change SP and have a PID controller which outputs to the setpoint of the raw cent controllers to control to this emptying rate.</a:t>
            </a:r>
          </a:p>
          <a:p>
            <a:r>
              <a:rPr lang="en-GB" dirty="0"/>
              <a:t>One thing we realised is that the mass balance calc is not going to be exact, due to making some assumptions, and also our dynamics are not going to be spot on. So we therefore needed some sort of level override to trim our calculation and keep the receiver level within a band. But the nature of the batch process means having a standard level override control wouldn’t work because of the saw tooth trend of all the vessels as material is transferred between each stage of the process. We also want this level override to be very smooth as we don’t want to be reacting to a one-off larger peak or trough in the receiver level. Instead, we realised that if we treated all the vessels within the shaded blue region as one big tank, and aimed to keep this total level within a range, that would be a much smoother level override. So we implemented this to trim the calculated SP. There were also a number of more standard overrides to protect downstream processes in abnormal situations.</a:t>
            </a:r>
          </a:p>
        </p:txBody>
      </p:sp>
      <p:sp>
        <p:nvSpPr>
          <p:cNvPr id="4" name="Slide Number Placeholder 3">
            <a:extLst>
              <a:ext uri="{FF2B5EF4-FFF2-40B4-BE49-F238E27FC236}">
                <a16:creationId xmlns:a16="http://schemas.microsoft.com/office/drawing/2014/main" id="{D3F782CE-4C98-38F8-771E-92A87F4136A9}"/>
              </a:ext>
            </a:extLst>
          </p:cNvPr>
          <p:cNvSpPr>
            <a:spLocks noGrp="1"/>
          </p:cNvSpPr>
          <p:nvPr>
            <p:ph type="sldNum" sz="quarter" idx="5"/>
          </p:nvPr>
        </p:nvSpPr>
        <p:spPr/>
        <p:txBody>
          <a:bodyPr/>
          <a:lstStyle/>
          <a:p>
            <a:fld id="{671DBFF2-5FA1-41EC-875E-A79CE037ED63}" type="slidenum">
              <a:rPr lang="en-GB" smtClean="0"/>
              <a:t>10</a:t>
            </a:fld>
            <a:endParaRPr lang="en-GB"/>
          </a:p>
        </p:txBody>
      </p:sp>
    </p:spTree>
    <p:extLst>
      <p:ext uri="{BB962C8B-B14F-4D97-AF65-F5344CB8AC3E}">
        <p14:creationId xmlns:p14="http://schemas.microsoft.com/office/powerpoint/2010/main" val="2776184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899BEF-DB34-70A2-9664-BE093096A0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2ED7CA-1427-82CC-AF77-3C38D4D402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9FAC3A-6F38-A1B2-BCB4-6517A5E99423}"/>
              </a:ext>
            </a:extLst>
          </p:cNvPr>
          <p:cNvSpPr>
            <a:spLocks noGrp="1"/>
          </p:cNvSpPr>
          <p:nvPr>
            <p:ph type="body" idx="1"/>
          </p:nvPr>
        </p:nvSpPr>
        <p:spPr/>
        <p:txBody>
          <a:bodyPr/>
          <a:lstStyle/>
          <a:p>
            <a:r>
              <a:rPr lang="en-GB" dirty="0"/>
              <a:t>If we look at a trend of the control in action, we have the measured upstream flow in blue, then the receiver level in brown, then the calculated emptying rate in green and finally the concentration of the syrup into which our raw sugar is recycled, which is really what we are aiming to keep as steady as possible.</a:t>
            </a:r>
          </a:p>
          <a:p>
            <a:r>
              <a:rPr lang="en-GB" dirty="0"/>
              <a:t>In the time period chosen here, we can see we have had some downtime in the upstream process.</a:t>
            </a:r>
          </a:p>
          <a:p>
            <a:endParaRPr lang="en-GB" dirty="0"/>
          </a:p>
          <a:p>
            <a:r>
              <a:rPr lang="en-GB" dirty="0"/>
              <a:t>So I think this is a really interesting example of applying a dynamic mass balance calculation, but also dealing with the batch and continuous nature of the process by treating certain areas as one big tank for the purposes of level overrides. </a:t>
            </a:r>
          </a:p>
        </p:txBody>
      </p:sp>
      <p:sp>
        <p:nvSpPr>
          <p:cNvPr id="4" name="Slide Number Placeholder 3">
            <a:extLst>
              <a:ext uri="{FF2B5EF4-FFF2-40B4-BE49-F238E27FC236}">
                <a16:creationId xmlns:a16="http://schemas.microsoft.com/office/drawing/2014/main" id="{7DA693C4-EFC4-8A56-C46E-0258A6CF3CDC}"/>
              </a:ext>
            </a:extLst>
          </p:cNvPr>
          <p:cNvSpPr>
            <a:spLocks noGrp="1"/>
          </p:cNvSpPr>
          <p:nvPr>
            <p:ph type="sldNum" sz="quarter" idx="5"/>
          </p:nvPr>
        </p:nvSpPr>
        <p:spPr/>
        <p:txBody>
          <a:bodyPr/>
          <a:lstStyle/>
          <a:p>
            <a:fld id="{671DBFF2-5FA1-41EC-875E-A79CE037ED63}" type="slidenum">
              <a:rPr lang="en-GB" smtClean="0"/>
              <a:t>11</a:t>
            </a:fld>
            <a:endParaRPr lang="en-GB"/>
          </a:p>
        </p:txBody>
      </p:sp>
    </p:spTree>
    <p:extLst>
      <p:ext uri="{BB962C8B-B14F-4D97-AF65-F5344CB8AC3E}">
        <p14:creationId xmlns:p14="http://schemas.microsoft.com/office/powerpoint/2010/main" val="1184603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B287F-9DDB-13EF-8F00-CF9E2F7310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5A1378-177B-EA98-3479-D12468FB38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A39B65-F77A-6AFF-CDDD-89AB7E9AD389}"/>
              </a:ext>
            </a:extLst>
          </p:cNvPr>
          <p:cNvSpPr>
            <a:spLocks noGrp="1"/>
          </p:cNvSpPr>
          <p:nvPr>
            <p:ph type="body" idx="1"/>
          </p:nvPr>
        </p:nvSpPr>
        <p:spPr/>
        <p:txBody>
          <a:bodyPr/>
          <a:lstStyle/>
          <a:p>
            <a:r>
              <a:rPr lang="en-GB" dirty="0"/>
              <a:t>We’ve already seen some examples of quite long dynamics, but what if we look at the very back end of the sugar refining process where higher concentrations of impurities make it increasingly harder to recover sugar – here we have some cooling crystallisers where we have very long residence times in an attempt to extract as much sugar as is economically possible. Our main process stream flows through a series of tanks, containing cooling coils and our aim is to control the temperature of the material leaving and going to centrifuges for separation.</a:t>
            </a:r>
          </a:p>
        </p:txBody>
      </p:sp>
      <p:sp>
        <p:nvSpPr>
          <p:cNvPr id="4" name="Slide Number Placeholder 3">
            <a:extLst>
              <a:ext uri="{FF2B5EF4-FFF2-40B4-BE49-F238E27FC236}">
                <a16:creationId xmlns:a16="http://schemas.microsoft.com/office/drawing/2014/main" id="{E175803E-C2FA-8B32-C510-69B81E348F72}"/>
              </a:ext>
            </a:extLst>
          </p:cNvPr>
          <p:cNvSpPr>
            <a:spLocks noGrp="1"/>
          </p:cNvSpPr>
          <p:nvPr>
            <p:ph type="sldNum" sz="quarter" idx="5"/>
          </p:nvPr>
        </p:nvSpPr>
        <p:spPr/>
        <p:txBody>
          <a:bodyPr/>
          <a:lstStyle/>
          <a:p>
            <a:fld id="{671DBFF2-5FA1-41EC-875E-A79CE037ED63}" type="slidenum">
              <a:rPr lang="en-GB" smtClean="0"/>
              <a:t>12</a:t>
            </a:fld>
            <a:endParaRPr lang="en-GB"/>
          </a:p>
        </p:txBody>
      </p:sp>
    </p:spTree>
    <p:extLst>
      <p:ext uri="{BB962C8B-B14F-4D97-AF65-F5344CB8AC3E}">
        <p14:creationId xmlns:p14="http://schemas.microsoft.com/office/powerpoint/2010/main" val="3802307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1AD8A-103F-D16F-879D-0ADE0AB6D7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67A4AD-CC17-1674-D38D-3916C30D0D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5DDCB4-486E-686B-510A-DED49921D0D6}"/>
              </a:ext>
            </a:extLst>
          </p:cNvPr>
          <p:cNvSpPr>
            <a:spLocks noGrp="1"/>
          </p:cNvSpPr>
          <p:nvPr>
            <p:ph type="body" idx="1"/>
          </p:nvPr>
        </p:nvSpPr>
        <p:spPr/>
        <p:txBody>
          <a:bodyPr/>
          <a:lstStyle/>
          <a:p>
            <a:r>
              <a:rPr lang="en-GB" dirty="0"/>
              <a:t>If we study the process dynamics, here using Honeywell profit design studio software, we see extremely long dynamics, with deadtimes of close to 24 hours, and lags of perhaps 12hours if you were to treat them as first order lags. These relationships represent the response of the temperature midway through the process if there were to be a step change in either the incoming flow, incoming temperature, or a change to the cooling water flows or cooling water temperature. Very tricky to deal with as a control problem.</a:t>
            </a:r>
          </a:p>
        </p:txBody>
      </p:sp>
      <p:sp>
        <p:nvSpPr>
          <p:cNvPr id="4" name="Slide Number Placeholder 3">
            <a:extLst>
              <a:ext uri="{FF2B5EF4-FFF2-40B4-BE49-F238E27FC236}">
                <a16:creationId xmlns:a16="http://schemas.microsoft.com/office/drawing/2014/main" id="{ED76877B-9200-3368-C25E-31E69E1352CE}"/>
              </a:ext>
            </a:extLst>
          </p:cNvPr>
          <p:cNvSpPr>
            <a:spLocks noGrp="1"/>
          </p:cNvSpPr>
          <p:nvPr>
            <p:ph type="sldNum" sz="quarter" idx="5"/>
          </p:nvPr>
        </p:nvSpPr>
        <p:spPr/>
        <p:txBody>
          <a:bodyPr/>
          <a:lstStyle/>
          <a:p>
            <a:fld id="{671DBFF2-5FA1-41EC-875E-A79CE037ED63}" type="slidenum">
              <a:rPr lang="en-GB" smtClean="0"/>
              <a:t>13</a:t>
            </a:fld>
            <a:endParaRPr lang="en-GB"/>
          </a:p>
        </p:txBody>
      </p:sp>
    </p:spTree>
    <p:extLst>
      <p:ext uri="{BB962C8B-B14F-4D97-AF65-F5344CB8AC3E}">
        <p14:creationId xmlns:p14="http://schemas.microsoft.com/office/powerpoint/2010/main" val="3233730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F33A1-1804-22E0-F907-9FA9007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74102E-5D19-E467-F0F3-C4E1F3104E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6CD1C6-A0DF-2B9D-D9E4-95B0059EF7B9}"/>
              </a:ext>
            </a:extLst>
          </p:cNvPr>
          <p:cNvSpPr>
            <a:spLocks noGrp="1"/>
          </p:cNvSpPr>
          <p:nvPr>
            <p:ph type="body" idx="1"/>
          </p:nvPr>
        </p:nvSpPr>
        <p:spPr/>
        <p:txBody>
          <a:bodyPr/>
          <a:lstStyle/>
          <a:p>
            <a:r>
              <a:rPr lang="en-GB" dirty="0"/>
              <a:t>The first step we took to give additional insight to help control this process was actually to take the discovered process dynamics and build an outlet temperature prediction using a formula in the Seeq analytics software. We then made this available to the process engineers in our visualisation platform, IOTA to give open loop predictive control. You can see an example here where if the process engineers were looking at the current temperature, they might be tempted to continue making adjustments as the temperature is outside the target range, but the prediction says the temperature is going to come back in a couple of days time – so this really adds crucial insight to help control such a slow process.</a:t>
            </a:r>
          </a:p>
        </p:txBody>
      </p:sp>
      <p:sp>
        <p:nvSpPr>
          <p:cNvPr id="4" name="Slide Number Placeholder 3">
            <a:extLst>
              <a:ext uri="{FF2B5EF4-FFF2-40B4-BE49-F238E27FC236}">
                <a16:creationId xmlns:a16="http://schemas.microsoft.com/office/drawing/2014/main" id="{303BE526-FF5E-BB7E-2DE1-0EAE468EF98F}"/>
              </a:ext>
            </a:extLst>
          </p:cNvPr>
          <p:cNvSpPr>
            <a:spLocks noGrp="1"/>
          </p:cNvSpPr>
          <p:nvPr>
            <p:ph type="sldNum" sz="quarter" idx="5"/>
          </p:nvPr>
        </p:nvSpPr>
        <p:spPr/>
        <p:txBody>
          <a:bodyPr/>
          <a:lstStyle/>
          <a:p>
            <a:fld id="{671DBFF2-5FA1-41EC-875E-A79CE037ED63}" type="slidenum">
              <a:rPr lang="en-GB" smtClean="0"/>
              <a:t>14</a:t>
            </a:fld>
            <a:endParaRPr lang="en-GB"/>
          </a:p>
        </p:txBody>
      </p:sp>
    </p:spTree>
    <p:extLst>
      <p:ext uri="{BB962C8B-B14F-4D97-AF65-F5344CB8AC3E}">
        <p14:creationId xmlns:p14="http://schemas.microsoft.com/office/powerpoint/2010/main" val="1043858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C47D7-BE6F-465B-0156-9B5403E543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4EDB9D-0BF5-2FD4-3227-384FE1C172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8BB07B-4F62-A2A5-A56F-CA356389B09C}"/>
              </a:ext>
            </a:extLst>
          </p:cNvPr>
          <p:cNvSpPr>
            <a:spLocks noGrp="1"/>
          </p:cNvSpPr>
          <p:nvPr>
            <p:ph type="body" idx="1"/>
          </p:nvPr>
        </p:nvSpPr>
        <p:spPr/>
        <p:txBody>
          <a:bodyPr/>
          <a:lstStyle/>
          <a:p>
            <a:r>
              <a:rPr lang="en-GB" dirty="0"/>
              <a:t>But to make this control closed loop, we have also developed a series of dynamic feedforward controllers, which mimics to some extent what a multivariable predictive control would do, but built with standard function blocks in the DCS.</a:t>
            </a:r>
          </a:p>
          <a:p>
            <a:r>
              <a:rPr lang="en-GB" dirty="0"/>
              <a:t>Applying dynamics to feedforward variables is a well-known technique, but here we have taken it to the next level by combining the effects of multiple disturbances to generate a single feedforward variable.</a:t>
            </a:r>
          </a:p>
          <a:p>
            <a:endParaRPr lang="en-GB" dirty="0"/>
          </a:p>
          <a:p>
            <a:r>
              <a:rPr lang="en-GB" dirty="0"/>
              <a:t>Here we have the example of controlling the midpoint temperature, our CV or controlled variable, by adjusting the cooling water flow to the first vessel, our manipulated variable. We know that we have some disturbances as well as other manipulated variables that will impact our controlled variable.</a:t>
            </a:r>
          </a:p>
          <a:p>
            <a:endParaRPr lang="en-GB" dirty="0"/>
          </a:p>
          <a:p>
            <a:r>
              <a:rPr lang="en-GB" dirty="0"/>
              <a:t>I won’t dive into the maths here, but if we have the dynamic models that tell you what effect the MVs and DVs have on the CV, we can calculate the individual feedforward gains and dynamics needed for each disturbance, use lead lag and deadtime blocks to implement this, and then add the effects together to use this as the feedforward variable.</a:t>
            </a:r>
          </a:p>
          <a:p>
            <a:r>
              <a:rPr lang="en-GB" dirty="0"/>
              <a:t>Put simply, we are working out how much we have to change the cooling water flow by and at what time in order to counteract the disturbances and keep the outlet temperature in control.</a:t>
            </a:r>
          </a:p>
          <a:p>
            <a:endParaRPr lang="en-GB" dirty="0"/>
          </a:p>
          <a:p>
            <a:r>
              <a:rPr lang="en-GB" dirty="0"/>
              <a:t>The PID controller with feedforward needs to be tuned for very slow feedback action due to the long delays, but much like a multivariable predictive control, you are relying primarily on the feedforward element to reject most of the disturbances.</a:t>
            </a:r>
          </a:p>
          <a:p>
            <a:endParaRPr lang="en-GB" dirty="0"/>
          </a:p>
          <a:p>
            <a:r>
              <a:rPr lang="en-GB" dirty="0"/>
              <a:t>This control is something we have been piloting and hope to roll out across all our factories very soon.</a:t>
            </a:r>
          </a:p>
        </p:txBody>
      </p:sp>
      <p:sp>
        <p:nvSpPr>
          <p:cNvPr id="4" name="Slide Number Placeholder 3">
            <a:extLst>
              <a:ext uri="{FF2B5EF4-FFF2-40B4-BE49-F238E27FC236}">
                <a16:creationId xmlns:a16="http://schemas.microsoft.com/office/drawing/2014/main" id="{2372FA01-095E-BD70-D4C1-DABAB83345AF}"/>
              </a:ext>
            </a:extLst>
          </p:cNvPr>
          <p:cNvSpPr>
            <a:spLocks noGrp="1"/>
          </p:cNvSpPr>
          <p:nvPr>
            <p:ph type="sldNum" sz="quarter" idx="5"/>
          </p:nvPr>
        </p:nvSpPr>
        <p:spPr/>
        <p:txBody>
          <a:bodyPr/>
          <a:lstStyle/>
          <a:p>
            <a:fld id="{671DBFF2-5FA1-41EC-875E-A79CE037ED63}" type="slidenum">
              <a:rPr lang="en-GB" smtClean="0"/>
              <a:t>15</a:t>
            </a:fld>
            <a:endParaRPr lang="en-GB"/>
          </a:p>
        </p:txBody>
      </p:sp>
    </p:spTree>
    <p:extLst>
      <p:ext uri="{BB962C8B-B14F-4D97-AF65-F5344CB8AC3E}">
        <p14:creationId xmlns:p14="http://schemas.microsoft.com/office/powerpoint/2010/main" val="1281025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conclude, I hope you found those examples of advanced regulatory control interesting. An approach I like to take in British Sugar is to try to keep things as simple as possible, but applying more advanced techniques where necessary can unlock some great benefits.</a:t>
            </a:r>
          </a:p>
          <a:p>
            <a:endParaRPr lang="en-GB" dirty="0"/>
          </a:p>
          <a:p>
            <a:r>
              <a:rPr lang="en-GB" dirty="0"/>
              <a:t>Thank you very much </a:t>
            </a:r>
            <a:r>
              <a:rPr lang="en-GB"/>
              <a:t>for listening.</a:t>
            </a:r>
            <a:endParaRPr lang="en-GB" dirty="0"/>
          </a:p>
        </p:txBody>
      </p:sp>
      <p:sp>
        <p:nvSpPr>
          <p:cNvPr id="4" name="Slide Number Placeholder 3"/>
          <p:cNvSpPr>
            <a:spLocks noGrp="1"/>
          </p:cNvSpPr>
          <p:nvPr>
            <p:ph type="sldNum" sz="quarter" idx="5"/>
          </p:nvPr>
        </p:nvSpPr>
        <p:spPr/>
        <p:txBody>
          <a:bodyPr/>
          <a:lstStyle/>
          <a:p>
            <a:fld id="{671DBFF2-5FA1-41EC-875E-A79CE037ED63}" type="slidenum">
              <a:rPr lang="en-GB" smtClean="0"/>
              <a:t>16</a:t>
            </a:fld>
            <a:endParaRPr lang="en-GB"/>
          </a:p>
        </p:txBody>
      </p:sp>
    </p:spTree>
    <p:extLst>
      <p:ext uri="{BB962C8B-B14F-4D97-AF65-F5344CB8AC3E}">
        <p14:creationId xmlns:p14="http://schemas.microsoft.com/office/powerpoint/2010/main" val="3923644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will aim to discuss some of the common control challenges we face, before giving a few examples of where we have used advanced regulatory control techniques to overcome these challenges.</a:t>
            </a:r>
          </a:p>
          <a:p>
            <a:endParaRPr lang="en-GB" dirty="0"/>
          </a:p>
          <a:p>
            <a:r>
              <a:rPr lang="en-GB" dirty="0"/>
              <a:t>I hope to give a good range of examples from very basic through to more advanced techniques.</a:t>
            </a:r>
          </a:p>
          <a:p>
            <a:endParaRPr lang="en-GB" dirty="0"/>
          </a:p>
          <a:p>
            <a:r>
              <a:rPr lang="en-GB" dirty="0"/>
              <a:t>For those that may not be familiar, advanced regulatory control is general defined as control more advanced than standard PID control, but not going as far as say multivariable predictive control, so this often means making use of some of the more advanced but still standard function blocks available within most DCS systems.</a:t>
            </a:r>
          </a:p>
        </p:txBody>
      </p:sp>
      <p:sp>
        <p:nvSpPr>
          <p:cNvPr id="4" name="Slide Number Placeholder 3"/>
          <p:cNvSpPr>
            <a:spLocks noGrp="1"/>
          </p:cNvSpPr>
          <p:nvPr>
            <p:ph type="sldNum" sz="quarter" idx="5"/>
          </p:nvPr>
        </p:nvSpPr>
        <p:spPr/>
        <p:txBody>
          <a:bodyPr/>
          <a:lstStyle/>
          <a:p>
            <a:fld id="{671DBFF2-5FA1-41EC-875E-A79CE037ED63}" type="slidenum">
              <a:rPr lang="en-GB" smtClean="0"/>
              <a:t>2</a:t>
            </a:fld>
            <a:endParaRPr lang="en-GB"/>
          </a:p>
        </p:txBody>
      </p:sp>
    </p:spTree>
    <p:extLst>
      <p:ext uri="{BB962C8B-B14F-4D97-AF65-F5344CB8AC3E}">
        <p14:creationId xmlns:p14="http://schemas.microsoft.com/office/powerpoint/2010/main" val="430200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to give a brief introduction to British Sugar, we are the sole processor of UK grown sugar beet.</a:t>
            </a:r>
          </a:p>
          <a:p>
            <a:r>
              <a:rPr lang="en-GB" dirty="0"/>
              <a:t>So, we take about 8 millions tonnes of sugar beet and extract and refine that into about 1.2 million tonnes of white sugar, plus a variety of co-products including animal feed, bioethanol and electricity.</a:t>
            </a:r>
          </a:p>
        </p:txBody>
      </p:sp>
      <p:sp>
        <p:nvSpPr>
          <p:cNvPr id="4" name="Slide Number Placeholder 3"/>
          <p:cNvSpPr>
            <a:spLocks noGrp="1"/>
          </p:cNvSpPr>
          <p:nvPr>
            <p:ph type="sldNum" sz="quarter" idx="5"/>
          </p:nvPr>
        </p:nvSpPr>
        <p:spPr/>
        <p:txBody>
          <a:bodyPr/>
          <a:lstStyle/>
          <a:p>
            <a:fld id="{671DBFF2-5FA1-41EC-875E-A79CE037ED63}" type="slidenum">
              <a:rPr lang="en-GB" smtClean="0"/>
              <a:t>3</a:t>
            </a:fld>
            <a:endParaRPr lang="en-GB"/>
          </a:p>
        </p:txBody>
      </p:sp>
    </p:spTree>
    <p:extLst>
      <p:ext uri="{BB962C8B-B14F-4D97-AF65-F5344CB8AC3E}">
        <p14:creationId xmlns:p14="http://schemas.microsoft.com/office/powerpoint/2010/main" val="1303437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I’ve found the sugar industry to be a fascinating place to work, particularly when it comes to control engineering, is that there are a number of challenges, although many will be shared with other industries.</a:t>
            </a:r>
          </a:p>
          <a:p>
            <a:endParaRPr lang="en-GB" dirty="0"/>
          </a:p>
        </p:txBody>
      </p:sp>
      <p:sp>
        <p:nvSpPr>
          <p:cNvPr id="4" name="Slide Number Placeholder 3"/>
          <p:cNvSpPr>
            <a:spLocks noGrp="1"/>
          </p:cNvSpPr>
          <p:nvPr>
            <p:ph type="sldNum" sz="quarter" idx="5"/>
          </p:nvPr>
        </p:nvSpPr>
        <p:spPr/>
        <p:txBody>
          <a:bodyPr/>
          <a:lstStyle/>
          <a:p>
            <a:fld id="{671DBFF2-5FA1-41EC-875E-A79CE037ED63}" type="slidenum">
              <a:rPr lang="en-GB" smtClean="0"/>
              <a:t>4</a:t>
            </a:fld>
            <a:endParaRPr lang="en-GB"/>
          </a:p>
        </p:txBody>
      </p:sp>
    </p:spTree>
    <p:extLst>
      <p:ext uri="{BB962C8B-B14F-4D97-AF65-F5344CB8AC3E}">
        <p14:creationId xmlns:p14="http://schemas.microsoft.com/office/powerpoint/2010/main" val="253560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wanted to start with a very simple example of using a soft sensor or inferential.</a:t>
            </a:r>
          </a:p>
          <a:p>
            <a:r>
              <a:rPr lang="en-GB" dirty="0"/>
              <a:t>In the diffusion part of our process, we have large rotary drum style diffusers and for optimal diffusion conditions, are interested in controlling the pH in the middle of this rotating drum, which is a challenge.</a:t>
            </a:r>
          </a:p>
          <a:p>
            <a:r>
              <a:rPr lang="en-GB" dirty="0"/>
              <a:t>On similar harsh duties, we would opt for an auto-cleaning, auto calibrating pH probe but that is not possible in this case.</a:t>
            </a:r>
          </a:p>
          <a:p>
            <a:r>
              <a:rPr lang="en-GB" dirty="0"/>
              <a:t>So we have a simple pH probe installed, with some signal conditioning so it only reads raw values when the meter is fully submerged in liquid. Because of the less than ideal conditions for this pH probe, we do find the reading drifts over time but does still give a good trend of what is going on. We are also able to take lab samples, but perhaps only every 4-8hours.</a:t>
            </a:r>
          </a:p>
          <a:p>
            <a:r>
              <a:rPr lang="en-GB" dirty="0"/>
              <a:t>So we have used a very simple soft sensor use the laboratory results to automatically adjust the bias of the online pH meter, to keep the online reading in-line with the lab results.</a:t>
            </a:r>
          </a:p>
          <a:p>
            <a:r>
              <a:rPr lang="en-GB" dirty="0"/>
              <a:t>This allows us to react more quickly to process disturbances and rely less on the lab sampling.</a:t>
            </a:r>
          </a:p>
          <a:p>
            <a:endParaRPr lang="en-GB" dirty="0"/>
          </a:p>
        </p:txBody>
      </p:sp>
      <p:sp>
        <p:nvSpPr>
          <p:cNvPr id="4" name="Slide Number Placeholder 3"/>
          <p:cNvSpPr>
            <a:spLocks noGrp="1"/>
          </p:cNvSpPr>
          <p:nvPr>
            <p:ph type="sldNum" sz="quarter" idx="5"/>
          </p:nvPr>
        </p:nvSpPr>
        <p:spPr/>
        <p:txBody>
          <a:bodyPr/>
          <a:lstStyle/>
          <a:p>
            <a:fld id="{671DBFF2-5FA1-41EC-875E-A79CE037ED63}" type="slidenum">
              <a:rPr lang="en-GB" smtClean="0"/>
              <a:t>5</a:t>
            </a:fld>
            <a:endParaRPr lang="en-GB"/>
          </a:p>
        </p:txBody>
      </p:sp>
    </p:spTree>
    <p:extLst>
      <p:ext uri="{BB962C8B-B14F-4D97-AF65-F5344CB8AC3E}">
        <p14:creationId xmlns:p14="http://schemas.microsoft.com/office/powerpoint/2010/main" val="316408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Moving onto an example from the animal feed part of operations, our animal feed dryers have always been a challenge to control due to large disturbances and long process dynamics.</a:t>
            </a:r>
          </a:p>
          <a:p>
            <a:r>
              <a:rPr lang="en-GB" dirty="0"/>
              <a:t>These are rotary dryers, with exhausted sugar beet pulp being fed into the front of dryer drum, with a gas burner to generate hot gases to dry the pulp. The pulp passes through the drum with an internal structure lifting and distributing the pulp in the drum to give good contact area.</a:t>
            </a:r>
          </a:p>
          <a:p>
            <a:r>
              <a:rPr lang="en-GB" dirty="0"/>
              <a:t>The pulp takes about 20mins to travel through the drum, leaving along with the flue gases and you have the challenge of adjusting the pulp feed rate in order to control the product moisture, with at times very large variation in feed moisture.</a:t>
            </a:r>
          </a:p>
          <a:p>
            <a:r>
              <a:rPr lang="en-GB" dirty="0"/>
              <a:t>In recent years, online moisture measurement of the product has become more reliable, however this measurement lags behind the temperature of the flue gas by about 10mins, which adds significantly extra dynamics to make the control harder – basic PID control is going to struggle with process dynamics this large.</a:t>
            </a:r>
          </a:p>
          <a:p>
            <a:r>
              <a:rPr lang="en-GB" dirty="0"/>
              <a:t>This is one reason why the flue gas temperature has been used as the controlled process variable in the past. However, it is really moisture we need to control.</a:t>
            </a:r>
          </a:p>
          <a:p>
            <a:endParaRPr lang="en-GB" dirty="0"/>
          </a:p>
        </p:txBody>
      </p:sp>
      <p:sp>
        <p:nvSpPr>
          <p:cNvPr id="4" name="Slide Number Placeholder 3"/>
          <p:cNvSpPr>
            <a:spLocks noGrp="1"/>
          </p:cNvSpPr>
          <p:nvPr>
            <p:ph type="sldNum" sz="quarter" idx="5"/>
          </p:nvPr>
        </p:nvSpPr>
        <p:spPr/>
        <p:txBody>
          <a:bodyPr/>
          <a:lstStyle/>
          <a:p>
            <a:fld id="{671DBFF2-5FA1-41EC-875E-A79CE037ED63}" type="slidenum">
              <a:rPr lang="en-GB" smtClean="0"/>
              <a:t>6</a:t>
            </a:fld>
            <a:endParaRPr lang="en-GB"/>
          </a:p>
        </p:txBody>
      </p:sp>
    </p:spTree>
    <p:extLst>
      <p:ext uri="{BB962C8B-B14F-4D97-AF65-F5344CB8AC3E}">
        <p14:creationId xmlns:p14="http://schemas.microsoft.com/office/powerpoint/2010/main" val="1702284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good news is that there is a strong dynamic model between flue gas temperature and product moisture – represented very nicely with a first order model with a 10min lag.</a:t>
            </a:r>
          </a:p>
          <a:p>
            <a:r>
              <a:rPr lang="en-GB" dirty="0"/>
              <a:t>So, working with Howard Boder from NewLand control, we decided to implement a smith predictor, a basic type of predictive control good for compensating for long dynamics, whereby we use the flue gas temperature to predict product moisture and control to the predicted temperature instead.</a:t>
            </a:r>
          </a:p>
          <a:p>
            <a:r>
              <a:rPr lang="en-GB" dirty="0"/>
              <a:t>The online moisture is used to correct the prediction bias in real time – that is to say, we can compare the moisture now to what we predicted it to be about 10mins ago and this tells us how much we need to adjust our prediction by.</a:t>
            </a:r>
          </a:p>
        </p:txBody>
      </p:sp>
      <p:sp>
        <p:nvSpPr>
          <p:cNvPr id="4" name="Slide Number Placeholder 3"/>
          <p:cNvSpPr>
            <a:spLocks noGrp="1"/>
          </p:cNvSpPr>
          <p:nvPr>
            <p:ph type="sldNum" sz="quarter" idx="5"/>
          </p:nvPr>
        </p:nvSpPr>
        <p:spPr/>
        <p:txBody>
          <a:bodyPr/>
          <a:lstStyle/>
          <a:p>
            <a:fld id="{671DBFF2-5FA1-41EC-875E-A79CE037ED63}" type="slidenum">
              <a:rPr lang="en-GB" smtClean="0"/>
              <a:t>7</a:t>
            </a:fld>
            <a:endParaRPr lang="en-GB"/>
          </a:p>
        </p:txBody>
      </p:sp>
    </p:spTree>
    <p:extLst>
      <p:ext uri="{BB962C8B-B14F-4D97-AF65-F5344CB8AC3E}">
        <p14:creationId xmlns:p14="http://schemas.microsoft.com/office/powerpoint/2010/main" val="2184299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you can see, some great benefits in control have been achieved with this approach, across all 3 dryers at one of our factories, as unreliable older methods of control often resulted in the dryers being controlled manually, or at least requiring a lot of setpoint adjustments</a:t>
            </a:r>
          </a:p>
          <a:p>
            <a:r>
              <a:rPr lang="en-GB" dirty="0"/>
              <a:t>In this case, a reduction in standard deviation of 60%. </a:t>
            </a:r>
          </a:p>
          <a:p>
            <a:r>
              <a:rPr lang="en-GB" dirty="0"/>
              <a:t>So we benefit from a more consistent product quality and increased product revenue because we can control closer to the specification limit. Also, other soft benefit was that the reduction in operator actions needed to control the process freed up our operators’ time to focus on other tasks, which was actually a big driver for our automation program at this time.</a:t>
            </a:r>
          </a:p>
          <a:p>
            <a:r>
              <a:rPr lang="en-GB" dirty="0"/>
              <a:t>So it is definitely worth exploring smith predictors for processes with a small number of variables, but with long process dynamics.</a:t>
            </a:r>
          </a:p>
        </p:txBody>
      </p:sp>
      <p:sp>
        <p:nvSpPr>
          <p:cNvPr id="4" name="Slide Number Placeholder 3"/>
          <p:cNvSpPr>
            <a:spLocks noGrp="1"/>
          </p:cNvSpPr>
          <p:nvPr>
            <p:ph type="sldNum" sz="quarter" idx="5"/>
          </p:nvPr>
        </p:nvSpPr>
        <p:spPr/>
        <p:txBody>
          <a:bodyPr/>
          <a:lstStyle/>
          <a:p>
            <a:fld id="{671DBFF2-5FA1-41EC-875E-A79CE037ED63}" type="slidenum">
              <a:rPr lang="en-GB" smtClean="0"/>
              <a:t>8</a:t>
            </a:fld>
            <a:endParaRPr lang="en-GB"/>
          </a:p>
        </p:txBody>
      </p:sp>
    </p:spTree>
    <p:extLst>
      <p:ext uri="{BB962C8B-B14F-4D97-AF65-F5344CB8AC3E}">
        <p14:creationId xmlns:p14="http://schemas.microsoft.com/office/powerpoint/2010/main" val="2618395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CF1A4-89DC-7EE5-A6D9-A9F9277F05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C7E3E5-6382-8488-321C-EB5FC73B90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4EA4E-3A3A-D3DD-449F-37377EF4A747}"/>
              </a:ext>
            </a:extLst>
          </p:cNvPr>
          <p:cNvSpPr>
            <a:spLocks noGrp="1"/>
          </p:cNvSpPr>
          <p:nvPr>
            <p:ph type="body" idx="1"/>
          </p:nvPr>
        </p:nvSpPr>
        <p:spPr/>
        <p:txBody>
          <a:bodyPr/>
          <a:lstStyle/>
          <a:p>
            <a:r>
              <a:rPr lang="en-GB" dirty="0"/>
              <a:t>My third example relates to dealing with the mix of batch and continuous processes. In the refining part of our process, after we have crystallised our final white sugar product, we separate those crystals in batch centrifuges and are left with a syrup that we want to further extract sugar from. We do this in some semi batch crystallisers where the syrup is boiled under vacuum to grow sugar crystals – each batch takes about 5 hours, and the batches are discharged into a receiver vessel every 60-90mins or so, resulting in the receiver trend looking much like this saw tooth profile.</a:t>
            </a:r>
          </a:p>
          <a:p>
            <a:r>
              <a:rPr lang="en-GB" dirty="0"/>
              <a:t>Much like in the white centrifuges, we then need to separate the raw sugar which is done in a number of continuous centrifuges we call raw cents.</a:t>
            </a:r>
          </a:p>
          <a:p>
            <a:r>
              <a:rPr lang="en-GB" dirty="0"/>
              <a:t>The challenge we have here is, how can we set the throughput of the raw centrifuges, such that we keep the throughput as smooth as possible – the low grade sugar coming from these machines is being recycled to be recovered earlier in the process, so minimising disturbances is really important.</a:t>
            </a:r>
          </a:p>
          <a:p>
            <a:r>
              <a:rPr lang="en-GB" dirty="0"/>
              <a:t>Because of the long time delays, operators controlling the raw cent throughput manually would inevitably end up being quite reactive to the receiver level, which especially during unsteady periods of plant operation, gave a significant variation in the amount of recycled low grade sugar. Much like with the dryer control, there was also a desire to free up operator time managing this station to allow focus on more important tasks.</a:t>
            </a:r>
          </a:p>
        </p:txBody>
      </p:sp>
      <p:sp>
        <p:nvSpPr>
          <p:cNvPr id="4" name="Slide Number Placeholder 3">
            <a:extLst>
              <a:ext uri="{FF2B5EF4-FFF2-40B4-BE49-F238E27FC236}">
                <a16:creationId xmlns:a16="http://schemas.microsoft.com/office/drawing/2014/main" id="{F7DBE979-BBCB-7E47-CC8B-3C53681986F1}"/>
              </a:ext>
            </a:extLst>
          </p:cNvPr>
          <p:cNvSpPr>
            <a:spLocks noGrp="1"/>
          </p:cNvSpPr>
          <p:nvPr>
            <p:ph type="sldNum" sz="quarter" idx="5"/>
          </p:nvPr>
        </p:nvSpPr>
        <p:spPr/>
        <p:txBody>
          <a:bodyPr/>
          <a:lstStyle/>
          <a:p>
            <a:fld id="{671DBFF2-5FA1-41EC-875E-A79CE037ED63}" type="slidenum">
              <a:rPr lang="en-GB" smtClean="0"/>
              <a:t>9</a:t>
            </a:fld>
            <a:endParaRPr lang="en-GB"/>
          </a:p>
        </p:txBody>
      </p:sp>
    </p:spTree>
    <p:extLst>
      <p:ext uri="{BB962C8B-B14F-4D97-AF65-F5344CB8AC3E}">
        <p14:creationId xmlns:p14="http://schemas.microsoft.com/office/powerpoint/2010/main" val="3882420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11D6CC7D-01F1-CC41-B14E-3FE5076233DF}" type="datetimeFigureOut">
              <a:rPr lang="en-US" smtClean="0"/>
              <a:t>10/13/2025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ABD31-106C-3048-9C38-F85B692FE927}" type="slidenum">
              <a:rPr lang="en-US" smtClean="0"/>
              <a:t>‹#›</a:t>
            </a:fld>
            <a:endParaRPr lang="en-US"/>
          </a:p>
        </p:txBody>
      </p:sp>
    </p:spTree>
    <p:extLst>
      <p:ext uri="{BB962C8B-B14F-4D97-AF65-F5344CB8AC3E}">
        <p14:creationId xmlns:p14="http://schemas.microsoft.com/office/powerpoint/2010/main" val="1149508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4136C-8742-45B2-AF27-D93DF72833A9}" type="datetimeFigureOut">
              <a:rPr lang="en-US" smtClean="0"/>
              <a:t>10/13/2025</a:t>
            </a:fld>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370D1D-D13A-0C4A-ABE5-C7D6A0CC929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ABBEA6-7C60-4B02-AE87-00D78D8422AF}" type="datetimeFigureOut">
              <a:rPr lang="en-US" smtClean="0"/>
              <a:t>10/13/2025</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370D1D-D13A-0C4A-ABE5-C7D6A0CC929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10/13/2025</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370D1D-D13A-0C4A-ABE5-C7D6A0CC9299}"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2D6473-DF6D-4702-B328-E0DD40540A4E}" type="datetimeFigureOut">
              <a:rPr lang="en-US" smtClean="0"/>
              <a:t>10/13/2025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70D1D-D13A-0C4A-ABE5-C7D6A0CC9299}"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6F7E3A-B166-407D-9866-32884E7D5B37}" type="datetimeFigureOut">
              <a:rPr lang="en-US" smtClean="0"/>
              <a:t>10/13/2025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70D1D-D13A-0C4A-ABE5-C7D6A0CC9299}"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11D6CC7D-01F1-CC41-B14E-3FE5076233DF}" type="datetimeFigureOut">
              <a:rPr lang="en-US" smtClean="0"/>
              <a:t>10/13/2025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ABD31-106C-3048-9C38-F85B692FE927}" type="slidenum">
              <a:rPr lang="en-US" smtClean="0"/>
              <a:t>‹#›</a:t>
            </a:fld>
            <a:endParaRPr lang="en-US"/>
          </a:p>
        </p:txBody>
      </p:sp>
    </p:spTree>
    <p:extLst>
      <p:ext uri="{BB962C8B-B14F-4D97-AF65-F5344CB8AC3E}">
        <p14:creationId xmlns:p14="http://schemas.microsoft.com/office/powerpoint/2010/main" val="1271266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11D6CC7D-01F1-CC41-B14E-3FE5076233DF}" type="datetimeFigureOut">
              <a:rPr lang="en-US" smtClean="0"/>
              <a:t>10/13/2025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ABD31-106C-3048-9C38-F85B692FE927}" type="slidenum">
              <a:rPr lang="en-US" smtClean="0"/>
              <a:t>‹#›</a:t>
            </a:fld>
            <a:endParaRPr lang="en-US"/>
          </a:p>
        </p:txBody>
      </p:sp>
    </p:spTree>
    <p:extLst>
      <p:ext uri="{BB962C8B-B14F-4D97-AF65-F5344CB8AC3E}">
        <p14:creationId xmlns:p14="http://schemas.microsoft.com/office/powerpoint/2010/main" val="1505910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11D6CC7D-01F1-CC41-B14E-3FE5076233DF}" type="datetimeFigureOut">
              <a:rPr lang="en-US" smtClean="0"/>
              <a:t>10/13/2025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ABD31-106C-3048-9C38-F85B692FE927}" type="slidenum">
              <a:rPr lang="en-US" smtClean="0"/>
              <a:t>‹#›</a:t>
            </a:fld>
            <a:endParaRPr lang="en-US"/>
          </a:p>
        </p:txBody>
      </p:sp>
    </p:spTree>
    <p:extLst>
      <p:ext uri="{BB962C8B-B14F-4D97-AF65-F5344CB8AC3E}">
        <p14:creationId xmlns:p14="http://schemas.microsoft.com/office/powerpoint/2010/main" val="1747329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BDF68E2-58F2-4D09-BE8B-E3BD06533059}" type="datetimeFigureOut">
              <a:rPr lang="en-US" smtClean="0"/>
              <a:t>10/13/2025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70D1D-D13A-0C4A-ABE5-C7D6A0CC929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8FC5F6-F338-4AE4-BB23-26385BCFC423}" type="datetimeFigureOut">
              <a:rPr lang="en-US" smtClean="0"/>
              <a:t>10/13/2025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70D1D-D13A-0C4A-ABE5-C7D6A0CC929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10/13/2025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70D1D-D13A-0C4A-ABE5-C7D6A0CC929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9AB4D41-86C1-4908-B66A-0B50CEB3BF29}" type="datetimeFigureOut">
              <a:rPr lang="en-US" smtClean="0"/>
              <a:t>10/13/2025</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370D1D-D13A-0C4A-ABE5-C7D6A0CC929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426E2C-56C1-4E0D-A793-0088A7FDD37E}" type="datetimeFigureOut">
              <a:rPr lang="en-US" smtClean="0"/>
              <a:t>10/13/2025</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370D1D-D13A-0C4A-ABE5-C7D6A0CC929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C39B41-D8B5-4052-B551-9B5525EAA8B6}" type="datetimeFigureOut">
              <a:rPr lang="en-US" smtClean="0"/>
              <a:t>10/13/2025</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370D1D-D13A-0C4A-ABE5-C7D6A0CC929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5"/>
          <a:srcRect/>
          <a:stretch/>
        </p:blipFill>
        <p:spPr>
          <a:xfrm>
            <a:off x="1" y="-794"/>
            <a:ext cx="12191998" cy="6857999"/>
          </a:xfrm>
          <a:prstGeom prst="rect">
            <a:avLst/>
          </a:prstGeom>
        </p:spPr>
      </p:pic>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370D1D-D13A-0C4A-ABE5-C7D6A0CC9299}" type="slidenum">
              <a:rPr lang="en-US" smtClean="0"/>
              <a:t>‹#›</a:t>
            </a:fld>
            <a:endParaRPr lang="en-US"/>
          </a:p>
        </p:txBody>
      </p:sp>
    </p:spTree>
    <p:extLst>
      <p:ext uri="{BB962C8B-B14F-4D97-AF65-F5344CB8AC3E}">
        <p14:creationId xmlns:p14="http://schemas.microsoft.com/office/powerpoint/2010/main" val="106784014"/>
      </p:ext>
    </p:extLst>
  </p:cSld>
  <p:clrMap bg1="lt1" tx1="dk1" bg2="lt2" tx2="dk2" accent1="accent1" accent2="accent2" accent3="accent3" accent4="accent4" accent5="accent5" accent6="accent6" hlink="hlink" folHlink="folHlink"/>
  <p:sldLayoutIdLst>
    <p:sldLayoutId id="2147483841" r:id="rId1"/>
    <p:sldLayoutId id="2147483924" r:id="rId2"/>
    <p:sldLayoutId id="214748392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268A19-9BA8-534C-82BD-B443F75C4380}" type="datetimeFigureOut">
              <a:rPr lang="en-US" smtClean="0"/>
              <a:t>10/13/2025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370D1D-D13A-0C4A-ABE5-C7D6A0CC9299}" type="slidenum">
              <a:rPr lang="en-US" smtClean="0"/>
              <a:t>‹#›</a:t>
            </a:fld>
            <a:endParaRPr lang="en-US"/>
          </a:p>
        </p:txBody>
      </p:sp>
      <p:pic>
        <p:nvPicPr>
          <p:cNvPr id="7" name="Picture 6"/>
          <p:cNvPicPr>
            <a:picLocks noChangeAspect="1"/>
          </p:cNvPicPr>
          <p:nvPr userDrawn="1"/>
        </p:nvPicPr>
        <p:blipFill>
          <a:blip r:embed="rId14"/>
          <a:srcRect/>
          <a:stretch/>
        </p:blipFill>
        <p:spPr>
          <a:xfrm>
            <a:off x="1" y="-794"/>
            <a:ext cx="12191998" cy="6857999"/>
          </a:xfrm>
          <a:prstGeom prst="rect">
            <a:avLst/>
          </a:prstGeom>
        </p:spPr>
      </p:pic>
    </p:spTree>
    <p:extLst>
      <p:ext uri="{BB962C8B-B14F-4D97-AF65-F5344CB8AC3E}">
        <p14:creationId xmlns:p14="http://schemas.microsoft.com/office/powerpoint/2010/main" val="405116584"/>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 id="214748396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6.jpe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08000" y="2032861"/>
            <a:ext cx="11164800" cy="763200"/>
          </a:xfrm>
          <a:prstGeom prst="rect">
            <a:avLst/>
          </a:prstGeom>
          <a:noFill/>
        </p:spPr>
        <p:txBody>
          <a:bodyPr/>
          <a:lstStyle>
            <a:lvl1pPr algn="l" defTabSz="914400" rtl="0" eaLnBrk="1" latinLnBrk="0" hangingPunct="1">
              <a:lnSpc>
                <a:spcPct val="90000"/>
              </a:lnSpc>
              <a:spcBef>
                <a:spcPct val="0"/>
              </a:spcBef>
              <a:buNone/>
              <a:defRPr sz="4000" b="0" kern="1200">
                <a:solidFill>
                  <a:schemeClr val="tx2"/>
                </a:solidFill>
                <a:latin typeface="+mj-lt"/>
                <a:ea typeface="+mj-ea"/>
                <a:cs typeface="+mj-cs"/>
              </a:defRPr>
            </a:lvl1pPr>
          </a:lstStyle>
          <a:p>
            <a:r>
              <a:rPr lang="en-US" baseline="0" dirty="0">
                <a:solidFill>
                  <a:srgbClr val="B31C82"/>
                </a:solidFill>
              </a:rPr>
              <a:t>Showcase of Advanced Regulatory Control in the Sugar Industry</a:t>
            </a:r>
          </a:p>
        </p:txBody>
      </p:sp>
      <p:sp>
        <p:nvSpPr>
          <p:cNvPr id="3" name="Text Placeholder 15"/>
          <p:cNvSpPr txBox="1">
            <a:spLocks/>
          </p:cNvSpPr>
          <p:nvPr/>
        </p:nvSpPr>
        <p:spPr>
          <a:xfrm>
            <a:off x="406400" y="3645033"/>
            <a:ext cx="11164800" cy="450050"/>
          </a:xfrm>
          <a:prstGeom prst="rect">
            <a:avLst/>
          </a:prstGeom>
          <a:noFill/>
        </p:spPr>
        <p:txBody>
          <a:bodyPr/>
          <a:lstStyle>
            <a:lvl1pPr marL="228600" indent="-22860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aseline="0" dirty="0">
                <a:solidFill>
                  <a:srgbClr val="50534A"/>
                </a:solidFill>
              </a:rPr>
              <a:t>James Caws     MEng CEng MIChemE</a:t>
            </a:r>
          </a:p>
          <a:p>
            <a:r>
              <a:rPr lang="en-US" baseline="0" dirty="0">
                <a:solidFill>
                  <a:srgbClr val="50534A"/>
                </a:solidFill>
              </a:rPr>
              <a:t>Senior Automation &amp; Control Engineer, British Sugar</a:t>
            </a:r>
          </a:p>
          <a:p>
            <a:endParaRPr lang="en-GB" baseline="0" dirty="0">
              <a:solidFill>
                <a:srgbClr val="50534A"/>
              </a:solidFill>
            </a:endParaRPr>
          </a:p>
        </p:txBody>
      </p:sp>
    </p:spTree>
    <p:extLst>
      <p:ext uri="{BB962C8B-B14F-4D97-AF65-F5344CB8AC3E}">
        <p14:creationId xmlns:p14="http://schemas.microsoft.com/office/powerpoint/2010/main" val="260615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EEDC1-6488-236C-5841-7D0D29593A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102C89-5B8B-7F8E-98BA-FA75FB9B89EE}"/>
              </a:ext>
            </a:extLst>
          </p:cNvPr>
          <p:cNvSpPr txBox="1">
            <a:spLocks/>
          </p:cNvSpPr>
          <p:nvPr/>
        </p:nvSpPr>
        <p:spPr>
          <a:xfrm>
            <a:off x="408000" y="135168"/>
            <a:ext cx="11164800" cy="763200"/>
          </a:xfrm>
          <a:prstGeom prst="rect">
            <a:avLst/>
          </a:prstGeom>
          <a:noFill/>
        </p:spPr>
        <p:txBody>
          <a:bodyPr/>
          <a:lstStyle>
            <a:lvl1pPr algn="l" defTabSz="914400" rtl="0" eaLnBrk="1" latinLnBrk="0" hangingPunct="1">
              <a:lnSpc>
                <a:spcPct val="90000"/>
              </a:lnSpc>
              <a:spcBef>
                <a:spcPct val="0"/>
              </a:spcBef>
              <a:buNone/>
              <a:defRPr sz="4000" b="0" kern="1200">
                <a:solidFill>
                  <a:schemeClr val="tx2"/>
                </a:solidFill>
                <a:latin typeface="+mj-lt"/>
                <a:ea typeface="+mj-ea"/>
                <a:cs typeface="+mj-cs"/>
              </a:defRPr>
            </a:lvl1pPr>
          </a:lstStyle>
          <a:p>
            <a:r>
              <a:rPr lang="en-US" dirty="0">
                <a:solidFill>
                  <a:srgbClr val="B31C82"/>
                </a:solidFill>
              </a:rPr>
              <a:t>Mix of Continuous &amp; Batch – Dynamic Mass Balance</a:t>
            </a:r>
          </a:p>
        </p:txBody>
      </p:sp>
      <p:grpSp>
        <p:nvGrpSpPr>
          <p:cNvPr id="139" name="Group 138">
            <a:extLst>
              <a:ext uri="{FF2B5EF4-FFF2-40B4-BE49-F238E27FC236}">
                <a16:creationId xmlns:a16="http://schemas.microsoft.com/office/drawing/2014/main" id="{D4C2D1F9-D0FA-3BAD-B415-ADD0BDF35AB8}"/>
              </a:ext>
            </a:extLst>
          </p:cNvPr>
          <p:cNvGrpSpPr/>
          <p:nvPr/>
        </p:nvGrpSpPr>
        <p:grpSpPr>
          <a:xfrm>
            <a:off x="-24193" y="908491"/>
            <a:ext cx="12325064" cy="5230445"/>
            <a:chOff x="-24193" y="908491"/>
            <a:chExt cx="12325064" cy="5230445"/>
          </a:xfrm>
        </p:grpSpPr>
        <p:sp>
          <p:nvSpPr>
            <p:cNvPr id="5" name="Rectangle 4">
              <a:extLst>
                <a:ext uri="{FF2B5EF4-FFF2-40B4-BE49-F238E27FC236}">
                  <a16:creationId xmlns:a16="http://schemas.microsoft.com/office/drawing/2014/main" id="{381B22D1-CCA0-AA6B-84F2-4623E28ED01C}"/>
                </a:ext>
              </a:extLst>
            </p:cNvPr>
            <p:cNvSpPr/>
            <p:nvPr/>
          </p:nvSpPr>
          <p:spPr>
            <a:xfrm>
              <a:off x="2528515" y="2749831"/>
              <a:ext cx="6998114" cy="1338581"/>
            </a:xfrm>
            <a:prstGeom prst="rect">
              <a:avLst/>
            </a:prstGeom>
            <a:solidFill>
              <a:srgbClr val="00B0F0">
                <a:alpha val="23922"/>
              </a:srgbClr>
            </a:solidFill>
            <a:ln>
              <a:prstDash val="dash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854E899F-C8EC-49CD-F133-0D616E1F2ABC}"/>
                </a:ext>
              </a:extLst>
            </p:cNvPr>
            <p:cNvSpPr txBox="1"/>
            <p:nvPr/>
          </p:nvSpPr>
          <p:spPr>
            <a:xfrm>
              <a:off x="2277105" y="4027952"/>
              <a:ext cx="1820849" cy="646331"/>
            </a:xfrm>
            <a:prstGeom prst="rect">
              <a:avLst/>
            </a:prstGeom>
            <a:noFill/>
          </p:spPr>
          <p:txBody>
            <a:bodyPr wrap="square" rtlCol="0">
              <a:spAutoFit/>
            </a:bodyPr>
            <a:lstStyle/>
            <a:p>
              <a:pPr algn="ctr"/>
              <a:r>
                <a:rPr lang="en-GB"/>
                <a:t>High Green Syrup Tanks</a:t>
              </a:r>
            </a:p>
          </p:txBody>
        </p:sp>
        <p:cxnSp>
          <p:nvCxnSpPr>
            <p:cNvPr id="8" name="Straight Arrow Connector 7">
              <a:extLst>
                <a:ext uri="{FF2B5EF4-FFF2-40B4-BE49-F238E27FC236}">
                  <a16:creationId xmlns:a16="http://schemas.microsoft.com/office/drawing/2014/main" id="{220A85DC-7276-DCC8-2B48-D1388776D47C}"/>
                </a:ext>
              </a:extLst>
            </p:cNvPr>
            <p:cNvCxnSpPr>
              <a:cxnSpLocks/>
            </p:cNvCxnSpPr>
            <p:nvPr/>
          </p:nvCxnSpPr>
          <p:spPr>
            <a:xfrm flipV="1">
              <a:off x="1415543" y="3694953"/>
              <a:ext cx="1277790" cy="319"/>
            </a:xfrm>
            <a:prstGeom prst="straightConnector1">
              <a:avLst/>
            </a:prstGeom>
            <a:ln w="38100">
              <a:tailEnd type="triangle"/>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97A6F552-16F9-42F1-C21E-86D490EA1943}"/>
                </a:ext>
              </a:extLst>
            </p:cNvPr>
            <p:cNvCxnSpPr>
              <a:cxnSpLocks/>
            </p:cNvCxnSpPr>
            <p:nvPr/>
          </p:nvCxnSpPr>
          <p:spPr>
            <a:xfrm>
              <a:off x="3546305" y="3683000"/>
              <a:ext cx="1063117" cy="0"/>
            </a:xfrm>
            <a:prstGeom prst="straightConnector1">
              <a:avLst/>
            </a:prstGeom>
            <a:ln w="38100">
              <a:tailEnd type="triangle"/>
            </a:ln>
            <a:effectLst/>
          </p:spPr>
          <p:style>
            <a:lnRef idx="2">
              <a:schemeClr val="accent1"/>
            </a:lnRef>
            <a:fillRef idx="0">
              <a:schemeClr val="accent1"/>
            </a:fillRef>
            <a:effectRef idx="1">
              <a:schemeClr val="accent1"/>
            </a:effectRef>
            <a:fontRef idx="minor">
              <a:schemeClr val="tx1"/>
            </a:fontRef>
          </p:style>
        </p:cxnSp>
        <p:grpSp>
          <p:nvGrpSpPr>
            <p:cNvPr id="12" name="Group 897">
              <a:extLst>
                <a:ext uri="{FF2B5EF4-FFF2-40B4-BE49-F238E27FC236}">
                  <a16:creationId xmlns:a16="http://schemas.microsoft.com/office/drawing/2014/main" id="{393F6DCA-1B2E-C203-FC91-03B1A51AEDAC}"/>
                </a:ext>
              </a:extLst>
            </p:cNvPr>
            <p:cNvGrpSpPr>
              <a:grpSpLocks/>
            </p:cNvGrpSpPr>
            <p:nvPr/>
          </p:nvGrpSpPr>
          <p:grpSpPr bwMode="auto">
            <a:xfrm>
              <a:off x="2708371" y="2894360"/>
              <a:ext cx="831822" cy="985020"/>
              <a:chOff x="7772310" y="2428602"/>
              <a:chExt cx="720080" cy="455761"/>
            </a:xfrm>
          </p:grpSpPr>
          <p:sp>
            <p:nvSpPr>
              <p:cNvPr id="62" name="Can 899">
                <a:extLst>
                  <a:ext uri="{FF2B5EF4-FFF2-40B4-BE49-F238E27FC236}">
                    <a16:creationId xmlns:a16="http://schemas.microsoft.com/office/drawing/2014/main" id="{9E1D25B3-7C8C-2078-89A6-B31FEA4C6FE9}"/>
                  </a:ext>
                </a:extLst>
              </p:cNvPr>
              <p:cNvSpPr/>
              <p:nvPr/>
            </p:nvSpPr>
            <p:spPr>
              <a:xfrm>
                <a:off x="7772699" y="2428540"/>
                <a:ext cx="360304" cy="455590"/>
              </a:xfrm>
              <a:prstGeom prst="can">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63" name="Can 900">
                <a:extLst>
                  <a:ext uri="{FF2B5EF4-FFF2-40B4-BE49-F238E27FC236}">
                    <a16:creationId xmlns:a16="http://schemas.microsoft.com/office/drawing/2014/main" id="{7DB0776F-A533-9A02-EE98-9F3BEFBA6F23}"/>
                  </a:ext>
                </a:extLst>
              </p:cNvPr>
              <p:cNvSpPr/>
              <p:nvPr/>
            </p:nvSpPr>
            <p:spPr>
              <a:xfrm>
                <a:off x="8133003" y="2428540"/>
                <a:ext cx="358718" cy="455590"/>
              </a:xfrm>
              <a:prstGeom prst="can">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64" name="TextBox 63">
              <a:extLst>
                <a:ext uri="{FF2B5EF4-FFF2-40B4-BE49-F238E27FC236}">
                  <a16:creationId xmlns:a16="http://schemas.microsoft.com/office/drawing/2014/main" id="{B82260D4-D5F8-2243-5EF0-583C5C2F8EA9}"/>
                </a:ext>
              </a:extLst>
            </p:cNvPr>
            <p:cNvSpPr txBox="1"/>
            <p:nvPr/>
          </p:nvSpPr>
          <p:spPr>
            <a:xfrm>
              <a:off x="4457544" y="4027952"/>
              <a:ext cx="1820849" cy="923330"/>
            </a:xfrm>
            <a:prstGeom prst="rect">
              <a:avLst/>
            </a:prstGeom>
            <a:noFill/>
          </p:spPr>
          <p:txBody>
            <a:bodyPr wrap="square" rtlCol="0">
              <a:spAutoFit/>
            </a:bodyPr>
            <a:lstStyle/>
            <a:p>
              <a:pPr algn="ctr"/>
              <a:r>
                <a:rPr lang="en-GB"/>
                <a:t>Raw Pans (Semi-batch Crystallisation)</a:t>
              </a:r>
            </a:p>
          </p:txBody>
        </p:sp>
        <p:grpSp>
          <p:nvGrpSpPr>
            <p:cNvPr id="65" name="Group 64">
              <a:extLst>
                <a:ext uri="{FF2B5EF4-FFF2-40B4-BE49-F238E27FC236}">
                  <a16:creationId xmlns:a16="http://schemas.microsoft.com/office/drawing/2014/main" id="{B5730DD0-4284-78C4-82BE-3FFFB87DF24A}"/>
                </a:ext>
              </a:extLst>
            </p:cNvPr>
            <p:cNvGrpSpPr/>
            <p:nvPr/>
          </p:nvGrpSpPr>
          <p:grpSpPr>
            <a:xfrm>
              <a:off x="10415051" y="3233699"/>
              <a:ext cx="1502238" cy="710080"/>
              <a:chOff x="10009924" y="2930372"/>
              <a:chExt cx="1502238" cy="710080"/>
            </a:xfrm>
          </p:grpSpPr>
          <p:sp>
            <p:nvSpPr>
              <p:cNvPr id="66" name="Can 1058">
                <a:extLst>
                  <a:ext uri="{FF2B5EF4-FFF2-40B4-BE49-F238E27FC236}">
                    <a16:creationId xmlns:a16="http://schemas.microsoft.com/office/drawing/2014/main" id="{89C655BE-5261-9F87-1497-5A6AA88D52FD}"/>
                  </a:ext>
                </a:extLst>
              </p:cNvPr>
              <p:cNvSpPr/>
              <p:nvPr/>
            </p:nvSpPr>
            <p:spPr bwMode="auto">
              <a:xfrm>
                <a:off x="10009924" y="3334218"/>
                <a:ext cx="450713" cy="305462"/>
              </a:xfrm>
              <a:prstGeom prst="can">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67" name="Can 1058">
                <a:extLst>
                  <a:ext uri="{FF2B5EF4-FFF2-40B4-BE49-F238E27FC236}">
                    <a16:creationId xmlns:a16="http://schemas.microsoft.com/office/drawing/2014/main" id="{E21292CD-4A5E-CC51-CBE8-4FBF48235DA9}"/>
                  </a:ext>
                </a:extLst>
              </p:cNvPr>
              <p:cNvSpPr/>
              <p:nvPr/>
            </p:nvSpPr>
            <p:spPr bwMode="auto">
              <a:xfrm>
                <a:off x="10541302" y="3334218"/>
                <a:ext cx="450713" cy="305462"/>
              </a:xfrm>
              <a:prstGeom prst="can">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68" name="Can 1058">
                <a:extLst>
                  <a:ext uri="{FF2B5EF4-FFF2-40B4-BE49-F238E27FC236}">
                    <a16:creationId xmlns:a16="http://schemas.microsoft.com/office/drawing/2014/main" id="{FB1294A0-2B8E-4A1E-B32B-B710AA294066}"/>
                  </a:ext>
                </a:extLst>
              </p:cNvPr>
              <p:cNvSpPr/>
              <p:nvPr/>
            </p:nvSpPr>
            <p:spPr bwMode="auto">
              <a:xfrm>
                <a:off x="11061449" y="3334990"/>
                <a:ext cx="450713" cy="305462"/>
              </a:xfrm>
              <a:prstGeom prst="can">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69" name="Can 1058">
                <a:extLst>
                  <a:ext uri="{FF2B5EF4-FFF2-40B4-BE49-F238E27FC236}">
                    <a16:creationId xmlns:a16="http://schemas.microsoft.com/office/drawing/2014/main" id="{FF961D51-5A71-E0BF-2C67-1903C8E900A5}"/>
                  </a:ext>
                </a:extLst>
              </p:cNvPr>
              <p:cNvSpPr/>
              <p:nvPr/>
            </p:nvSpPr>
            <p:spPr bwMode="auto">
              <a:xfrm>
                <a:off x="10236488" y="2937686"/>
                <a:ext cx="450713" cy="305462"/>
              </a:xfrm>
              <a:prstGeom prst="can">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70" name="Can 1058">
                <a:extLst>
                  <a:ext uri="{FF2B5EF4-FFF2-40B4-BE49-F238E27FC236}">
                    <a16:creationId xmlns:a16="http://schemas.microsoft.com/office/drawing/2014/main" id="{421F953A-FB36-C0D6-215F-C44136BEC0B0}"/>
                  </a:ext>
                </a:extLst>
              </p:cNvPr>
              <p:cNvSpPr/>
              <p:nvPr/>
            </p:nvSpPr>
            <p:spPr bwMode="auto">
              <a:xfrm>
                <a:off x="10795151" y="2930372"/>
                <a:ext cx="450713" cy="305462"/>
              </a:xfrm>
              <a:prstGeom prst="can">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71" name="TextBox 70">
              <a:extLst>
                <a:ext uri="{FF2B5EF4-FFF2-40B4-BE49-F238E27FC236}">
                  <a16:creationId xmlns:a16="http://schemas.microsoft.com/office/drawing/2014/main" id="{85731375-709F-FE0D-E2C5-E25B3213657E}"/>
                </a:ext>
              </a:extLst>
            </p:cNvPr>
            <p:cNvSpPr txBox="1"/>
            <p:nvPr/>
          </p:nvSpPr>
          <p:spPr>
            <a:xfrm>
              <a:off x="10076161" y="4027952"/>
              <a:ext cx="2191248" cy="923330"/>
            </a:xfrm>
            <a:prstGeom prst="rect">
              <a:avLst/>
            </a:prstGeom>
            <a:noFill/>
          </p:spPr>
          <p:txBody>
            <a:bodyPr wrap="square" rtlCol="0">
              <a:spAutoFit/>
            </a:bodyPr>
            <a:lstStyle/>
            <a:p>
              <a:pPr algn="ctr"/>
              <a:r>
                <a:rPr lang="en-GB"/>
                <a:t>Raw Centrifuges (Continuous Centrifugation)</a:t>
              </a:r>
            </a:p>
          </p:txBody>
        </p:sp>
        <p:cxnSp>
          <p:nvCxnSpPr>
            <p:cNvPr id="72" name="Straight Arrow Connector 71">
              <a:extLst>
                <a:ext uri="{FF2B5EF4-FFF2-40B4-BE49-F238E27FC236}">
                  <a16:creationId xmlns:a16="http://schemas.microsoft.com/office/drawing/2014/main" id="{46D16D23-0612-268F-69C5-13B9FC3E440D}"/>
                </a:ext>
              </a:extLst>
            </p:cNvPr>
            <p:cNvCxnSpPr>
              <a:cxnSpLocks/>
            </p:cNvCxnSpPr>
            <p:nvPr/>
          </p:nvCxnSpPr>
          <p:spPr>
            <a:xfrm>
              <a:off x="6039384" y="3694593"/>
              <a:ext cx="1885792" cy="0"/>
            </a:xfrm>
            <a:prstGeom prst="straightConnector1">
              <a:avLst/>
            </a:prstGeom>
            <a:ln w="38100">
              <a:tailEnd type="triangle"/>
            </a:ln>
            <a:effectLst/>
          </p:spPr>
          <p:style>
            <a:lnRef idx="2">
              <a:schemeClr val="accent1"/>
            </a:lnRef>
            <a:fillRef idx="0">
              <a:schemeClr val="accent1"/>
            </a:fillRef>
            <a:effectRef idx="1">
              <a:schemeClr val="accent1"/>
            </a:effectRef>
            <a:fontRef idx="minor">
              <a:schemeClr val="tx1"/>
            </a:fontRef>
          </p:style>
        </p:cxnSp>
        <p:cxnSp>
          <p:nvCxnSpPr>
            <p:cNvPr id="73" name="Straight Arrow Connector 72">
              <a:extLst>
                <a:ext uri="{FF2B5EF4-FFF2-40B4-BE49-F238E27FC236}">
                  <a16:creationId xmlns:a16="http://schemas.microsoft.com/office/drawing/2014/main" id="{72B73E8D-45EB-7013-F7DD-D959B31CB72A}"/>
                </a:ext>
              </a:extLst>
            </p:cNvPr>
            <p:cNvCxnSpPr>
              <a:cxnSpLocks/>
            </p:cNvCxnSpPr>
            <p:nvPr/>
          </p:nvCxnSpPr>
          <p:spPr>
            <a:xfrm>
              <a:off x="9165786" y="3692332"/>
              <a:ext cx="1165943" cy="0"/>
            </a:xfrm>
            <a:prstGeom prst="straightConnector1">
              <a:avLst/>
            </a:prstGeom>
            <a:ln w="38100">
              <a:tailEnd type="triangle"/>
            </a:ln>
            <a:effectLst/>
          </p:spPr>
          <p:style>
            <a:lnRef idx="2">
              <a:schemeClr val="accent1"/>
            </a:lnRef>
            <a:fillRef idx="0">
              <a:schemeClr val="accent1"/>
            </a:fillRef>
            <a:effectRef idx="1">
              <a:schemeClr val="accent1"/>
            </a:effectRef>
            <a:fontRef idx="minor">
              <a:schemeClr val="tx1"/>
            </a:fontRef>
          </p:style>
        </p:cxnSp>
        <p:sp>
          <p:nvSpPr>
            <p:cNvPr id="74" name="TextBox 73">
              <a:extLst>
                <a:ext uri="{FF2B5EF4-FFF2-40B4-BE49-F238E27FC236}">
                  <a16:creationId xmlns:a16="http://schemas.microsoft.com/office/drawing/2014/main" id="{B460018D-A086-EE40-28E1-3CAC111C66AE}"/>
                </a:ext>
              </a:extLst>
            </p:cNvPr>
            <p:cNvSpPr txBox="1"/>
            <p:nvPr/>
          </p:nvSpPr>
          <p:spPr>
            <a:xfrm>
              <a:off x="7705784" y="4055015"/>
              <a:ext cx="1820849" cy="369332"/>
            </a:xfrm>
            <a:prstGeom prst="rect">
              <a:avLst/>
            </a:prstGeom>
            <a:noFill/>
          </p:spPr>
          <p:txBody>
            <a:bodyPr wrap="square" rtlCol="0">
              <a:spAutoFit/>
            </a:bodyPr>
            <a:lstStyle/>
            <a:p>
              <a:pPr algn="ctr"/>
              <a:r>
                <a:rPr lang="en-GB"/>
                <a:t>Receivers</a:t>
              </a:r>
            </a:p>
          </p:txBody>
        </p:sp>
        <p:grpSp>
          <p:nvGrpSpPr>
            <p:cNvPr id="75" name="Group 74">
              <a:extLst>
                <a:ext uri="{FF2B5EF4-FFF2-40B4-BE49-F238E27FC236}">
                  <a16:creationId xmlns:a16="http://schemas.microsoft.com/office/drawing/2014/main" id="{5497CEF5-7DF1-B137-63F3-1438D5965DDA}"/>
                </a:ext>
              </a:extLst>
            </p:cNvPr>
            <p:cNvGrpSpPr/>
            <p:nvPr/>
          </p:nvGrpSpPr>
          <p:grpSpPr>
            <a:xfrm>
              <a:off x="241035" y="3409484"/>
              <a:ext cx="1143538" cy="441594"/>
              <a:chOff x="666633" y="4792672"/>
              <a:chExt cx="1143538" cy="441594"/>
            </a:xfrm>
          </p:grpSpPr>
          <p:grpSp>
            <p:nvGrpSpPr>
              <p:cNvPr id="76" name="Group 871">
                <a:extLst>
                  <a:ext uri="{FF2B5EF4-FFF2-40B4-BE49-F238E27FC236}">
                    <a16:creationId xmlns:a16="http://schemas.microsoft.com/office/drawing/2014/main" id="{FDE01E41-D91C-66E5-3476-0904B85D62DC}"/>
                  </a:ext>
                </a:extLst>
              </p:cNvPr>
              <p:cNvGrpSpPr>
                <a:grpSpLocks/>
              </p:cNvGrpSpPr>
              <p:nvPr/>
            </p:nvGrpSpPr>
            <p:grpSpPr bwMode="auto">
              <a:xfrm>
                <a:off x="666633" y="4792672"/>
                <a:ext cx="288078" cy="441193"/>
                <a:chOff x="6444208" y="5580117"/>
                <a:chExt cx="288032" cy="441171"/>
              </a:xfrm>
            </p:grpSpPr>
            <p:sp>
              <p:nvSpPr>
                <p:cNvPr id="86" name="Can 872">
                  <a:extLst>
                    <a:ext uri="{FF2B5EF4-FFF2-40B4-BE49-F238E27FC236}">
                      <a16:creationId xmlns:a16="http://schemas.microsoft.com/office/drawing/2014/main" id="{43C8B98D-03AC-6989-4FF1-C9CB2D70DA3A}"/>
                    </a:ext>
                  </a:extLst>
                </p:cNvPr>
                <p:cNvSpPr/>
                <p:nvPr/>
              </p:nvSpPr>
              <p:spPr>
                <a:xfrm>
                  <a:off x="6444449" y="5732910"/>
                  <a:ext cx="287291" cy="288911"/>
                </a:xfrm>
                <a:prstGeom prst="can">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87" name="Can 873">
                  <a:extLst>
                    <a:ext uri="{FF2B5EF4-FFF2-40B4-BE49-F238E27FC236}">
                      <a16:creationId xmlns:a16="http://schemas.microsoft.com/office/drawing/2014/main" id="{165CB554-B6F3-A84D-3175-F5F867254FF8}"/>
                    </a:ext>
                  </a:extLst>
                </p:cNvPr>
                <p:cNvSpPr/>
                <p:nvPr/>
              </p:nvSpPr>
              <p:spPr>
                <a:xfrm>
                  <a:off x="6519049" y="5580518"/>
                  <a:ext cx="125393" cy="176204"/>
                </a:xfrm>
                <a:prstGeom prst="can">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77" name="Group 871">
                <a:extLst>
                  <a:ext uri="{FF2B5EF4-FFF2-40B4-BE49-F238E27FC236}">
                    <a16:creationId xmlns:a16="http://schemas.microsoft.com/office/drawing/2014/main" id="{4F1A05ED-338B-5B35-B209-381B5D1F0D36}"/>
                  </a:ext>
                </a:extLst>
              </p:cNvPr>
              <p:cNvGrpSpPr>
                <a:grpSpLocks/>
              </p:cNvGrpSpPr>
              <p:nvPr/>
            </p:nvGrpSpPr>
            <p:grpSpPr bwMode="auto">
              <a:xfrm>
                <a:off x="954211" y="4793073"/>
                <a:ext cx="288078" cy="441193"/>
                <a:chOff x="6444208" y="5580117"/>
                <a:chExt cx="288032" cy="441171"/>
              </a:xfrm>
            </p:grpSpPr>
            <p:sp>
              <p:nvSpPr>
                <p:cNvPr id="84" name="Can 872">
                  <a:extLst>
                    <a:ext uri="{FF2B5EF4-FFF2-40B4-BE49-F238E27FC236}">
                      <a16:creationId xmlns:a16="http://schemas.microsoft.com/office/drawing/2014/main" id="{BAA5B846-C691-2F03-E702-C0A65EEF1749}"/>
                    </a:ext>
                  </a:extLst>
                </p:cNvPr>
                <p:cNvSpPr/>
                <p:nvPr/>
              </p:nvSpPr>
              <p:spPr>
                <a:xfrm>
                  <a:off x="6444449" y="5732910"/>
                  <a:ext cx="287291" cy="288911"/>
                </a:xfrm>
                <a:prstGeom prst="can">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85" name="Can 873">
                  <a:extLst>
                    <a:ext uri="{FF2B5EF4-FFF2-40B4-BE49-F238E27FC236}">
                      <a16:creationId xmlns:a16="http://schemas.microsoft.com/office/drawing/2014/main" id="{7D941C47-4417-3B51-69A3-FEF0333542DD}"/>
                    </a:ext>
                  </a:extLst>
                </p:cNvPr>
                <p:cNvSpPr/>
                <p:nvPr/>
              </p:nvSpPr>
              <p:spPr>
                <a:xfrm>
                  <a:off x="6519049" y="5580518"/>
                  <a:ext cx="125393" cy="176204"/>
                </a:xfrm>
                <a:prstGeom prst="can">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78" name="Group 871">
                <a:extLst>
                  <a:ext uri="{FF2B5EF4-FFF2-40B4-BE49-F238E27FC236}">
                    <a16:creationId xmlns:a16="http://schemas.microsoft.com/office/drawing/2014/main" id="{B43CFD3D-34CA-E116-586B-CD660E26AAAF}"/>
                  </a:ext>
                </a:extLst>
              </p:cNvPr>
              <p:cNvGrpSpPr>
                <a:grpSpLocks/>
              </p:cNvGrpSpPr>
              <p:nvPr/>
            </p:nvGrpSpPr>
            <p:grpSpPr bwMode="auto">
              <a:xfrm>
                <a:off x="1229089" y="4792672"/>
                <a:ext cx="288078" cy="441193"/>
                <a:chOff x="6444208" y="5580117"/>
                <a:chExt cx="288032" cy="441171"/>
              </a:xfrm>
            </p:grpSpPr>
            <p:sp>
              <p:nvSpPr>
                <p:cNvPr id="82" name="Can 872">
                  <a:extLst>
                    <a:ext uri="{FF2B5EF4-FFF2-40B4-BE49-F238E27FC236}">
                      <a16:creationId xmlns:a16="http://schemas.microsoft.com/office/drawing/2014/main" id="{FCDC64FE-6C08-5C5C-60C4-FE693F8AC1B4}"/>
                    </a:ext>
                  </a:extLst>
                </p:cNvPr>
                <p:cNvSpPr/>
                <p:nvPr/>
              </p:nvSpPr>
              <p:spPr>
                <a:xfrm>
                  <a:off x="6444449" y="5732910"/>
                  <a:ext cx="287291" cy="288911"/>
                </a:xfrm>
                <a:prstGeom prst="can">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83" name="Can 873">
                  <a:extLst>
                    <a:ext uri="{FF2B5EF4-FFF2-40B4-BE49-F238E27FC236}">
                      <a16:creationId xmlns:a16="http://schemas.microsoft.com/office/drawing/2014/main" id="{B7991F3A-5C20-FBFF-427B-22A5B28C9697}"/>
                    </a:ext>
                  </a:extLst>
                </p:cNvPr>
                <p:cNvSpPr/>
                <p:nvPr/>
              </p:nvSpPr>
              <p:spPr>
                <a:xfrm>
                  <a:off x="6519049" y="5580518"/>
                  <a:ext cx="125393" cy="176204"/>
                </a:xfrm>
                <a:prstGeom prst="can">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79" name="Group 871">
                <a:extLst>
                  <a:ext uri="{FF2B5EF4-FFF2-40B4-BE49-F238E27FC236}">
                    <a16:creationId xmlns:a16="http://schemas.microsoft.com/office/drawing/2014/main" id="{5CE9B448-E7D7-1682-3E9A-4A846249D067}"/>
                  </a:ext>
                </a:extLst>
              </p:cNvPr>
              <p:cNvGrpSpPr>
                <a:grpSpLocks/>
              </p:cNvGrpSpPr>
              <p:nvPr/>
            </p:nvGrpSpPr>
            <p:grpSpPr bwMode="auto">
              <a:xfrm>
                <a:off x="1522093" y="4793073"/>
                <a:ext cx="288078" cy="441193"/>
                <a:chOff x="6444208" y="5580117"/>
                <a:chExt cx="288032" cy="441171"/>
              </a:xfrm>
            </p:grpSpPr>
            <p:sp>
              <p:nvSpPr>
                <p:cNvPr id="80" name="Can 872">
                  <a:extLst>
                    <a:ext uri="{FF2B5EF4-FFF2-40B4-BE49-F238E27FC236}">
                      <a16:creationId xmlns:a16="http://schemas.microsoft.com/office/drawing/2014/main" id="{DF705A5C-8F09-FD29-486C-70FA94678129}"/>
                    </a:ext>
                  </a:extLst>
                </p:cNvPr>
                <p:cNvSpPr/>
                <p:nvPr/>
              </p:nvSpPr>
              <p:spPr>
                <a:xfrm>
                  <a:off x="6444449" y="5732910"/>
                  <a:ext cx="287291" cy="288911"/>
                </a:xfrm>
                <a:prstGeom prst="can">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81" name="Can 873">
                  <a:extLst>
                    <a:ext uri="{FF2B5EF4-FFF2-40B4-BE49-F238E27FC236}">
                      <a16:creationId xmlns:a16="http://schemas.microsoft.com/office/drawing/2014/main" id="{FDFA4B62-1236-96BF-D580-EB048B5FD5B5}"/>
                    </a:ext>
                  </a:extLst>
                </p:cNvPr>
                <p:cNvSpPr/>
                <p:nvPr/>
              </p:nvSpPr>
              <p:spPr>
                <a:xfrm>
                  <a:off x="6519049" y="5580518"/>
                  <a:ext cx="125393" cy="176204"/>
                </a:xfrm>
                <a:prstGeom prst="can">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grpSp>
        <p:grpSp>
          <p:nvGrpSpPr>
            <p:cNvPr id="88" name="Group 966">
              <a:extLst>
                <a:ext uri="{FF2B5EF4-FFF2-40B4-BE49-F238E27FC236}">
                  <a16:creationId xmlns:a16="http://schemas.microsoft.com/office/drawing/2014/main" id="{34563E2A-12B7-1486-882E-D732E7EF4E61}"/>
                </a:ext>
              </a:extLst>
            </p:cNvPr>
            <p:cNvGrpSpPr>
              <a:grpSpLocks/>
            </p:cNvGrpSpPr>
            <p:nvPr/>
          </p:nvGrpSpPr>
          <p:grpSpPr bwMode="auto">
            <a:xfrm>
              <a:off x="7913373" y="3233699"/>
              <a:ext cx="1252364" cy="660559"/>
              <a:chOff x="2024054" y="4219434"/>
              <a:chExt cx="743292" cy="407412"/>
            </a:xfrm>
          </p:grpSpPr>
          <p:sp>
            <p:nvSpPr>
              <p:cNvPr id="89" name="Can 1044">
                <a:extLst>
                  <a:ext uri="{FF2B5EF4-FFF2-40B4-BE49-F238E27FC236}">
                    <a16:creationId xmlns:a16="http://schemas.microsoft.com/office/drawing/2014/main" id="{78F721BB-B649-A412-DF00-35653C0DE523}"/>
                  </a:ext>
                </a:extLst>
              </p:cNvPr>
              <p:cNvSpPr/>
              <p:nvPr/>
            </p:nvSpPr>
            <p:spPr>
              <a:xfrm rot="16200000">
                <a:off x="2187218" y="4056896"/>
                <a:ext cx="327009" cy="652358"/>
              </a:xfrm>
              <a:prstGeom prst="can">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90" name="Can 1045">
                <a:extLst>
                  <a:ext uri="{FF2B5EF4-FFF2-40B4-BE49-F238E27FC236}">
                    <a16:creationId xmlns:a16="http://schemas.microsoft.com/office/drawing/2014/main" id="{0D2A1F6D-6362-7227-A99E-83FCABC1D262}"/>
                  </a:ext>
                </a:extLst>
              </p:cNvPr>
              <p:cNvSpPr/>
              <p:nvPr/>
            </p:nvSpPr>
            <p:spPr>
              <a:xfrm rot="16200000">
                <a:off x="2277691" y="4137854"/>
                <a:ext cx="327009" cy="652359"/>
              </a:xfrm>
              <a:prstGeom prst="can">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91" name="Group 90">
              <a:extLst>
                <a:ext uri="{FF2B5EF4-FFF2-40B4-BE49-F238E27FC236}">
                  <a16:creationId xmlns:a16="http://schemas.microsoft.com/office/drawing/2014/main" id="{91EABD89-092D-E812-50DC-E6E53FB01A20}"/>
                </a:ext>
              </a:extLst>
            </p:cNvPr>
            <p:cNvGrpSpPr/>
            <p:nvPr/>
          </p:nvGrpSpPr>
          <p:grpSpPr>
            <a:xfrm>
              <a:off x="4609422" y="2975440"/>
              <a:ext cx="1326419" cy="1052512"/>
              <a:chOff x="3932235" y="2146851"/>
              <a:chExt cx="1326419" cy="1052512"/>
            </a:xfrm>
          </p:grpSpPr>
          <p:grpSp>
            <p:nvGrpSpPr>
              <p:cNvPr id="92" name="Group 907">
                <a:extLst>
                  <a:ext uri="{FF2B5EF4-FFF2-40B4-BE49-F238E27FC236}">
                    <a16:creationId xmlns:a16="http://schemas.microsoft.com/office/drawing/2014/main" id="{2B9550E2-F063-CBCD-A026-9D5A48940947}"/>
                  </a:ext>
                </a:extLst>
              </p:cNvPr>
              <p:cNvGrpSpPr>
                <a:grpSpLocks/>
              </p:cNvGrpSpPr>
              <p:nvPr/>
            </p:nvGrpSpPr>
            <p:grpSpPr bwMode="auto">
              <a:xfrm>
                <a:off x="3932235" y="2146851"/>
                <a:ext cx="504825" cy="779462"/>
                <a:chOff x="7523704" y="3370376"/>
                <a:chExt cx="504744" cy="779423"/>
              </a:xfrm>
            </p:grpSpPr>
            <p:sp>
              <p:nvSpPr>
                <p:cNvPr id="102" name="Can 908">
                  <a:extLst>
                    <a:ext uri="{FF2B5EF4-FFF2-40B4-BE49-F238E27FC236}">
                      <a16:creationId xmlns:a16="http://schemas.microsoft.com/office/drawing/2014/main" id="{B7648D3F-C6DB-0843-F4D8-7A238CD086B0}"/>
                    </a:ext>
                  </a:extLst>
                </p:cNvPr>
                <p:cNvSpPr/>
                <p:nvPr/>
              </p:nvSpPr>
              <p:spPr>
                <a:xfrm>
                  <a:off x="7523704" y="3568803"/>
                  <a:ext cx="504744" cy="580996"/>
                </a:xfrm>
                <a:prstGeom prst="can">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000" b="0" i="0" u="none" strike="noStrike" kern="0" cap="none" spc="0" normalizeH="0" baseline="0" noProof="0">
                    <a:ln>
                      <a:noFill/>
                    </a:ln>
                    <a:solidFill>
                      <a:prstClr val="white"/>
                    </a:solidFill>
                    <a:effectLst/>
                    <a:uLnTx/>
                    <a:uFillTx/>
                    <a:latin typeface="Calibri"/>
                    <a:ea typeface="+mn-ea"/>
                    <a:cs typeface="+mn-cs"/>
                  </a:endParaRPr>
                </a:p>
              </p:txBody>
            </p:sp>
            <p:sp>
              <p:nvSpPr>
                <p:cNvPr id="103" name="Can 909">
                  <a:extLst>
                    <a:ext uri="{FF2B5EF4-FFF2-40B4-BE49-F238E27FC236}">
                      <a16:creationId xmlns:a16="http://schemas.microsoft.com/office/drawing/2014/main" id="{1230A0FE-5CCC-9497-2599-55776D2AF2E7}"/>
                    </a:ext>
                  </a:extLst>
                </p:cNvPr>
                <p:cNvSpPr/>
                <p:nvPr/>
              </p:nvSpPr>
              <p:spPr>
                <a:xfrm>
                  <a:off x="7631637" y="3370376"/>
                  <a:ext cx="288879" cy="273036"/>
                </a:xfrm>
                <a:prstGeom prst="can">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93" name="Group 907">
                <a:extLst>
                  <a:ext uri="{FF2B5EF4-FFF2-40B4-BE49-F238E27FC236}">
                    <a16:creationId xmlns:a16="http://schemas.microsoft.com/office/drawing/2014/main" id="{578952D3-D35C-307A-492C-34EE7B41C256}"/>
                  </a:ext>
                </a:extLst>
              </p:cNvPr>
              <p:cNvGrpSpPr>
                <a:grpSpLocks/>
              </p:cNvGrpSpPr>
              <p:nvPr/>
            </p:nvGrpSpPr>
            <p:grpSpPr bwMode="auto">
              <a:xfrm>
                <a:off x="4474884" y="2146851"/>
                <a:ext cx="504825" cy="779462"/>
                <a:chOff x="7523704" y="3370376"/>
                <a:chExt cx="504744" cy="779423"/>
              </a:xfrm>
            </p:grpSpPr>
            <p:sp>
              <p:nvSpPr>
                <p:cNvPr id="100" name="Can 908">
                  <a:extLst>
                    <a:ext uri="{FF2B5EF4-FFF2-40B4-BE49-F238E27FC236}">
                      <a16:creationId xmlns:a16="http://schemas.microsoft.com/office/drawing/2014/main" id="{A7C91524-6E6E-8BF2-F798-C957EA463B5A}"/>
                    </a:ext>
                  </a:extLst>
                </p:cNvPr>
                <p:cNvSpPr/>
                <p:nvPr/>
              </p:nvSpPr>
              <p:spPr>
                <a:xfrm>
                  <a:off x="7523704" y="3568803"/>
                  <a:ext cx="504744" cy="580996"/>
                </a:xfrm>
                <a:prstGeom prst="can">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000" b="0" i="0" u="none" strike="noStrike" kern="0" cap="none" spc="0" normalizeH="0" baseline="0" noProof="0">
                    <a:ln>
                      <a:noFill/>
                    </a:ln>
                    <a:solidFill>
                      <a:prstClr val="white"/>
                    </a:solidFill>
                    <a:effectLst/>
                    <a:uLnTx/>
                    <a:uFillTx/>
                    <a:latin typeface="Calibri"/>
                    <a:ea typeface="+mn-ea"/>
                    <a:cs typeface="+mn-cs"/>
                  </a:endParaRPr>
                </a:p>
              </p:txBody>
            </p:sp>
            <p:sp>
              <p:nvSpPr>
                <p:cNvPr id="101" name="Can 909">
                  <a:extLst>
                    <a:ext uri="{FF2B5EF4-FFF2-40B4-BE49-F238E27FC236}">
                      <a16:creationId xmlns:a16="http://schemas.microsoft.com/office/drawing/2014/main" id="{89C95B22-D89D-EB06-D01E-DD1465FFD571}"/>
                    </a:ext>
                  </a:extLst>
                </p:cNvPr>
                <p:cNvSpPr/>
                <p:nvPr/>
              </p:nvSpPr>
              <p:spPr>
                <a:xfrm>
                  <a:off x="7631637" y="3370376"/>
                  <a:ext cx="288879" cy="273036"/>
                </a:xfrm>
                <a:prstGeom prst="can">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94" name="Group 907">
                <a:extLst>
                  <a:ext uri="{FF2B5EF4-FFF2-40B4-BE49-F238E27FC236}">
                    <a16:creationId xmlns:a16="http://schemas.microsoft.com/office/drawing/2014/main" id="{D51CAC40-10A4-7FE4-C0F5-9A3EDED8C662}"/>
                  </a:ext>
                </a:extLst>
              </p:cNvPr>
              <p:cNvGrpSpPr>
                <a:grpSpLocks/>
              </p:cNvGrpSpPr>
              <p:nvPr/>
            </p:nvGrpSpPr>
            <p:grpSpPr bwMode="auto">
              <a:xfrm>
                <a:off x="4185957" y="2419901"/>
                <a:ext cx="504825" cy="779462"/>
                <a:chOff x="7523704" y="3370376"/>
                <a:chExt cx="504744" cy="779423"/>
              </a:xfrm>
            </p:grpSpPr>
            <p:sp>
              <p:nvSpPr>
                <p:cNvPr id="98" name="Can 908">
                  <a:extLst>
                    <a:ext uri="{FF2B5EF4-FFF2-40B4-BE49-F238E27FC236}">
                      <a16:creationId xmlns:a16="http://schemas.microsoft.com/office/drawing/2014/main" id="{A3457DBA-6A55-6924-7724-E92FAE9513CF}"/>
                    </a:ext>
                  </a:extLst>
                </p:cNvPr>
                <p:cNvSpPr/>
                <p:nvPr/>
              </p:nvSpPr>
              <p:spPr>
                <a:xfrm>
                  <a:off x="7523704" y="3568803"/>
                  <a:ext cx="504744" cy="580996"/>
                </a:xfrm>
                <a:prstGeom prst="can">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000" b="0" i="0" u="none" strike="noStrike" kern="0" cap="none" spc="0" normalizeH="0" baseline="0" noProof="0">
                    <a:ln>
                      <a:noFill/>
                    </a:ln>
                    <a:solidFill>
                      <a:prstClr val="white"/>
                    </a:solidFill>
                    <a:effectLst/>
                    <a:uLnTx/>
                    <a:uFillTx/>
                    <a:latin typeface="Calibri"/>
                    <a:ea typeface="+mn-ea"/>
                    <a:cs typeface="+mn-cs"/>
                  </a:endParaRPr>
                </a:p>
              </p:txBody>
            </p:sp>
            <p:sp>
              <p:nvSpPr>
                <p:cNvPr id="99" name="Can 909">
                  <a:extLst>
                    <a:ext uri="{FF2B5EF4-FFF2-40B4-BE49-F238E27FC236}">
                      <a16:creationId xmlns:a16="http://schemas.microsoft.com/office/drawing/2014/main" id="{08C02558-EFAB-6139-5155-A204DC7FD102}"/>
                    </a:ext>
                  </a:extLst>
                </p:cNvPr>
                <p:cNvSpPr/>
                <p:nvPr/>
              </p:nvSpPr>
              <p:spPr>
                <a:xfrm>
                  <a:off x="7631637" y="3370376"/>
                  <a:ext cx="288879" cy="273036"/>
                </a:xfrm>
                <a:prstGeom prst="can">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95" name="Group 907">
                <a:extLst>
                  <a:ext uri="{FF2B5EF4-FFF2-40B4-BE49-F238E27FC236}">
                    <a16:creationId xmlns:a16="http://schemas.microsoft.com/office/drawing/2014/main" id="{8BE7D197-D4AD-8D20-2B9D-2AF5FF9B83F6}"/>
                  </a:ext>
                </a:extLst>
              </p:cNvPr>
              <p:cNvGrpSpPr>
                <a:grpSpLocks/>
              </p:cNvGrpSpPr>
              <p:nvPr/>
            </p:nvGrpSpPr>
            <p:grpSpPr bwMode="auto">
              <a:xfrm>
                <a:off x="4753829" y="2419901"/>
                <a:ext cx="504825" cy="779462"/>
                <a:chOff x="7523704" y="3370376"/>
                <a:chExt cx="504744" cy="779423"/>
              </a:xfrm>
            </p:grpSpPr>
            <p:sp>
              <p:nvSpPr>
                <p:cNvPr id="96" name="Can 908">
                  <a:extLst>
                    <a:ext uri="{FF2B5EF4-FFF2-40B4-BE49-F238E27FC236}">
                      <a16:creationId xmlns:a16="http://schemas.microsoft.com/office/drawing/2014/main" id="{2FD13D46-AFAC-6075-0A70-B606E05221F7}"/>
                    </a:ext>
                  </a:extLst>
                </p:cNvPr>
                <p:cNvSpPr/>
                <p:nvPr/>
              </p:nvSpPr>
              <p:spPr>
                <a:xfrm>
                  <a:off x="7523704" y="3568803"/>
                  <a:ext cx="504744" cy="580996"/>
                </a:xfrm>
                <a:prstGeom prst="can">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000" b="0" i="0" u="none" strike="noStrike" kern="0" cap="none" spc="0" normalizeH="0" baseline="0" noProof="0">
                    <a:ln>
                      <a:noFill/>
                    </a:ln>
                    <a:solidFill>
                      <a:prstClr val="white"/>
                    </a:solidFill>
                    <a:effectLst/>
                    <a:uLnTx/>
                    <a:uFillTx/>
                    <a:latin typeface="Calibri"/>
                    <a:ea typeface="+mn-ea"/>
                    <a:cs typeface="+mn-cs"/>
                  </a:endParaRPr>
                </a:p>
              </p:txBody>
            </p:sp>
            <p:sp>
              <p:nvSpPr>
                <p:cNvPr id="97" name="Can 909">
                  <a:extLst>
                    <a:ext uri="{FF2B5EF4-FFF2-40B4-BE49-F238E27FC236}">
                      <a16:creationId xmlns:a16="http://schemas.microsoft.com/office/drawing/2014/main" id="{353BD277-88C5-A816-278B-DC7423E9E00E}"/>
                    </a:ext>
                  </a:extLst>
                </p:cNvPr>
                <p:cNvSpPr/>
                <p:nvPr/>
              </p:nvSpPr>
              <p:spPr>
                <a:xfrm>
                  <a:off x="7631637" y="3370376"/>
                  <a:ext cx="288879" cy="273036"/>
                </a:xfrm>
                <a:prstGeom prst="can">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grpSp>
        <p:sp>
          <p:nvSpPr>
            <p:cNvPr id="104" name="TextBox 103">
              <a:extLst>
                <a:ext uri="{FF2B5EF4-FFF2-40B4-BE49-F238E27FC236}">
                  <a16:creationId xmlns:a16="http://schemas.microsoft.com/office/drawing/2014/main" id="{6259FB11-5C84-DD72-843E-7B9A6A7CDA5E}"/>
                </a:ext>
              </a:extLst>
            </p:cNvPr>
            <p:cNvSpPr txBox="1"/>
            <p:nvPr/>
          </p:nvSpPr>
          <p:spPr>
            <a:xfrm>
              <a:off x="-24193" y="4027952"/>
              <a:ext cx="1820849" cy="1200329"/>
            </a:xfrm>
            <a:prstGeom prst="rect">
              <a:avLst/>
            </a:prstGeom>
            <a:noFill/>
          </p:spPr>
          <p:txBody>
            <a:bodyPr wrap="square" rtlCol="0">
              <a:spAutoFit/>
            </a:bodyPr>
            <a:lstStyle/>
            <a:p>
              <a:pPr algn="ctr"/>
              <a:r>
                <a:rPr lang="en-GB"/>
                <a:t>White Centrifuges (Batch Centrifugation)</a:t>
              </a:r>
            </a:p>
          </p:txBody>
        </p:sp>
        <p:pic>
          <p:nvPicPr>
            <p:cNvPr id="105" name="Picture 104">
              <a:extLst>
                <a:ext uri="{FF2B5EF4-FFF2-40B4-BE49-F238E27FC236}">
                  <a16:creationId xmlns:a16="http://schemas.microsoft.com/office/drawing/2014/main" id="{53E30ECE-7EC3-470A-0E6A-7ADEE0278C5A}"/>
                </a:ext>
              </a:extLst>
            </p:cNvPr>
            <p:cNvPicPr>
              <a:picLocks noChangeAspect="1"/>
            </p:cNvPicPr>
            <p:nvPr/>
          </p:nvPicPr>
          <p:blipFill>
            <a:blip r:embed="rId3"/>
            <a:stretch>
              <a:fillRect/>
            </a:stretch>
          </p:blipFill>
          <p:spPr>
            <a:xfrm>
              <a:off x="7434604" y="4540556"/>
              <a:ext cx="2261309" cy="1098540"/>
            </a:xfrm>
            <a:prstGeom prst="rect">
              <a:avLst/>
            </a:prstGeom>
          </p:spPr>
        </p:pic>
        <p:cxnSp>
          <p:nvCxnSpPr>
            <p:cNvPr id="106" name="Straight Arrow Connector 105">
              <a:extLst>
                <a:ext uri="{FF2B5EF4-FFF2-40B4-BE49-F238E27FC236}">
                  <a16:creationId xmlns:a16="http://schemas.microsoft.com/office/drawing/2014/main" id="{06EBA611-F96B-A390-91A6-16A0675EC676}"/>
                </a:ext>
              </a:extLst>
            </p:cNvPr>
            <p:cNvCxnSpPr>
              <a:cxnSpLocks/>
            </p:cNvCxnSpPr>
            <p:nvPr/>
          </p:nvCxnSpPr>
          <p:spPr>
            <a:xfrm flipV="1">
              <a:off x="5260019" y="2380499"/>
              <a:ext cx="0" cy="513727"/>
            </a:xfrm>
            <a:prstGeom prst="straightConnector1">
              <a:avLst/>
            </a:prstGeom>
            <a:ln w="38100">
              <a:solidFill>
                <a:schemeClr val="bg1">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107" name="TextBox 106">
              <a:extLst>
                <a:ext uri="{FF2B5EF4-FFF2-40B4-BE49-F238E27FC236}">
                  <a16:creationId xmlns:a16="http://schemas.microsoft.com/office/drawing/2014/main" id="{D76383CC-7CB5-CB28-B412-3BB3501D760C}"/>
                </a:ext>
              </a:extLst>
            </p:cNvPr>
            <p:cNvSpPr txBox="1"/>
            <p:nvPr/>
          </p:nvSpPr>
          <p:spPr>
            <a:xfrm>
              <a:off x="4330423" y="2044106"/>
              <a:ext cx="1820849" cy="369332"/>
            </a:xfrm>
            <a:prstGeom prst="rect">
              <a:avLst/>
            </a:prstGeom>
            <a:noFill/>
          </p:spPr>
          <p:txBody>
            <a:bodyPr wrap="square" rtlCol="0">
              <a:spAutoFit/>
            </a:bodyPr>
            <a:lstStyle/>
            <a:p>
              <a:pPr algn="ctr"/>
              <a:r>
                <a:rPr lang="en-GB"/>
                <a:t>Vapour</a:t>
              </a:r>
            </a:p>
          </p:txBody>
        </p:sp>
        <p:sp>
          <p:nvSpPr>
            <p:cNvPr id="108" name="Rectangle 107">
              <a:extLst>
                <a:ext uri="{FF2B5EF4-FFF2-40B4-BE49-F238E27FC236}">
                  <a16:creationId xmlns:a16="http://schemas.microsoft.com/office/drawing/2014/main" id="{25B0991E-39DC-7C1C-BA2A-7BE09066F4E4}"/>
                </a:ext>
              </a:extLst>
            </p:cNvPr>
            <p:cNvSpPr/>
            <p:nvPr/>
          </p:nvSpPr>
          <p:spPr>
            <a:xfrm>
              <a:off x="2401294" y="1115071"/>
              <a:ext cx="1277790" cy="84887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Filter + Delay</a:t>
              </a:r>
            </a:p>
          </p:txBody>
        </p:sp>
        <p:sp>
          <p:nvSpPr>
            <p:cNvPr id="109" name="Oval 108">
              <a:extLst>
                <a:ext uri="{FF2B5EF4-FFF2-40B4-BE49-F238E27FC236}">
                  <a16:creationId xmlns:a16="http://schemas.microsoft.com/office/drawing/2014/main" id="{F2923CF3-66DC-5FDC-18F0-E668374EDE12}"/>
                </a:ext>
              </a:extLst>
            </p:cNvPr>
            <p:cNvSpPr/>
            <p:nvPr/>
          </p:nvSpPr>
          <p:spPr>
            <a:xfrm>
              <a:off x="1676891" y="2962972"/>
              <a:ext cx="520523" cy="51276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FI</a:t>
              </a:r>
            </a:p>
          </p:txBody>
        </p:sp>
        <p:cxnSp>
          <p:nvCxnSpPr>
            <p:cNvPr id="110" name="Straight Connector 109">
              <a:extLst>
                <a:ext uri="{FF2B5EF4-FFF2-40B4-BE49-F238E27FC236}">
                  <a16:creationId xmlns:a16="http://schemas.microsoft.com/office/drawing/2014/main" id="{7490F7F9-8625-BDE9-675F-17123F600360}"/>
                </a:ext>
              </a:extLst>
            </p:cNvPr>
            <p:cNvCxnSpPr>
              <a:stCxn id="109" idx="4"/>
            </p:cNvCxnSpPr>
            <p:nvPr/>
          </p:nvCxnSpPr>
          <p:spPr>
            <a:xfrm flipH="1">
              <a:off x="1937152" y="3475739"/>
              <a:ext cx="1" cy="207261"/>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11" name="Rectangle 110">
              <a:extLst>
                <a:ext uri="{FF2B5EF4-FFF2-40B4-BE49-F238E27FC236}">
                  <a16:creationId xmlns:a16="http://schemas.microsoft.com/office/drawing/2014/main" id="{68A731A2-3486-4AF2-A5F3-B04746730A3F}"/>
                </a:ext>
              </a:extLst>
            </p:cNvPr>
            <p:cNvSpPr/>
            <p:nvPr/>
          </p:nvSpPr>
          <p:spPr>
            <a:xfrm>
              <a:off x="4235494" y="1115071"/>
              <a:ext cx="1277790" cy="84887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Mass Balance</a:t>
              </a:r>
            </a:p>
          </p:txBody>
        </p:sp>
        <p:cxnSp>
          <p:nvCxnSpPr>
            <p:cNvPr id="112" name="Straight Arrow Connector 32">
              <a:extLst>
                <a:ext uri="{FF2B5EF4-FFF2-40B4-BE49-F238E27FC236}">
                  <a16:creationId xmlns:a16="http://schemas.microsoft.com/office/drawing/2014/main" id="{001F72C0-084A-F958-2B11-378B39E7F29B}"/>
                </a:ext>
              </a:extLst>
            </p:cNvPr>
            <p:cNvCxnSpPr>
              <a:stCxn id="109" idx="0"/>
              <a:endCxn id="108" idx="1"/>
            </p:cNvCxnSpPr>
            <p:nvPr/>
          </p:nvCxnSpPr>
          <p:spPr>
            <a:xfrm rot="5400000" flipH="1" flipV="1">
              <a:off x="1457492" y="2019171"/>
              <a:ext cx="1423463" cy="464141"/>
            </a:xfrm>
            <a:prstGeom prst="bentConnector2">
              <a:avLst/>
            </a:prstGeom>
            <a:ln>
              <a:prstDash val="sysDash"/>
              <a:tailEnd type="triangle"/>
            </a:ln>
            <a:effectLst/>
          </p:spPr>
          <p:style>
            <a:lnRef idx="2">
              <a:schemeClr val="accent1"/>
            </a:lnRef>
            <a:fillRef idx="0">
              <a:schemeClr val="accent1"/>
            </a:fillRef>
            <a:effectRef idx="1">
              <a:schemeClr val="accent1"/>
            </a:effectRef>
            <a:fontRef idx="minor">
              <a:schemeClr val="tx1"/>
            </a:fontRef>
          </p:style>
        </p:cxnSp>
        <p:cxnSp>
          <p:nvCxnSpPr>
            <p:cNvPr id="113" name="Straight Arrow Connector 32">
              <a:extLst>
                <a:ext uri="{FF2B5EF4-FFF2-40B4-BE49-F238E27FC236}">
                  <a16:creationId xmlns:a16="http://schemas.microsoft.com/office/drawing/2014/main" id="{A7AA49E7-7930-06A0-D5F5-4AFF85CC3417}"/>
                </a:ext>
              </a:extLst>
            </p:cNvPr>
            <p:cNvCxnSpPr>
              <a:cxnSpLocks/>
              <a:stCxn id="108" idx="3"/>
              <a:endCxn id="111" idx="1"/>
            </p:cNvCxnSpPr>
            <p:nvPr/>
          </p:nvCxnSpPr>
          <p:spPr>
            <a:xfrm>
              <a:off x="3679084" y="1539509"/>
              <a:ext cx="556410" cy="0"/>
            </a:xfrm>
            <a:prstGeom prst="straightConnector1">
              <a:avLst/>
            </a:prstGeom>
            <a:ln>
              <a:prstDash val="sysDash"/>
              <a:tailEnd type="triangle"/>
            </a:ln>
            <a:effectLst/>
          </p:spPr>
          <p:style>
            <a:lnRef idx="2">
              <a:schemeClr val="accent1"/>
            </a:lnRef>
            <a:fillRef idx="0">
              <a:schemeClr val="accent1"/>
            </a:fillRef>
            <a:effectRef idx="1">
              <a:schemeClr val="accent1"/>
            </a:effectRef>
            <a:fontRef idx="minor">
              <a:schemeClr val="tx1"/>
            </a:fontRef>
          </p:style>
        </p:cxnSp>
        <p:sp>
          <p:nvSpPr>
            <p:cNvPr id="114" name="Rectangle 113">
              <a:extLst>
                <a:ext uri="{FF2B5EF4-FFF2-40B4-BE49-F238E27FC236}">
                  <a16:creationId xmlns:a16="http://schemas.microsoft.com/office/drawing/2014/main" id="{48DA3A42-9D50-D110-2F7A-FFF12F2A6B1E}"/>
                </a:ext>
              </a:extLst>
            </p:cNvPr>
            <p:cNvSpPr/>
            <p:nvPr/>
          </p:nvSpPr>
          <p:spPr>
            <a:xfrm>
              <a:off x="9222962" y="1117171"/>
              <a:ext cx="1277790" cy="84887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Emptying Rate PID</a:t>
              </a:r>
            </a:p>
          </p:txBody>
        </p:sp>
        <p:cxnSp>
          <p:nvCxnSpPr>
            <p:cNvPr id="115" name="Straight Arrow Connector 32">
              <a:extLst>
                <a:ext uri="{FF2B5EF4-FFF2-40B4-BE49-F238E27FC236}">
                  <a16:creationId xmlns:a16="http://schemas.microsoft.com/office/drawing/2014/main" id="{75F537ED-6A80-4F90-8F6C-BE1810A88A08}"/>
                </a:ext>
              </a:extLst>
            </p:cNvPr>
            <p:cNvCxnSpPr>
              <a:cxnSpLocks/>
              <a:stCxn id="119" idx="3"/>
              <a:endCxn id="114" idx="1"/>
            </p:cNvCxnSpPr>
            <p:nvPr/>
          </p:nvCxnSpPr>
          <p:spPr>
            <a:xfrm>
              <a:off x="8950726" y="1538808"/>
              <a:ext cx="272236" cy="2801"/>
            </a:xfrm>
            <a:prstGeom prst="straightConnector1">
              <a:avLst/>
            </a:prstGeom>
            <a:ln>
              <a:prstDash val="sysDash"/>
              <a:tailEnd type="triangle"/>
            </a:ln>
            <a:effectLst/>
          </p:spPr>
          <p:style>
            <a:lnRef idx="2">
              <a:schemeClr val="accent1"/>
            </a:lnRef>
            <a:fillRef idx="0">
              <a:schemeClr val="accent1"/>
            </a:fillRef>
            <a:effectRef idx="1">
              <a:schemeClr val="accent1"/>
            </a:effectRef>
            <a:fontRef idx="minor">
              <a:schemeClr val="tx1"/>
            </a:fontRef>
          </p:style>
        </p:cxnSp>
        <p:sp>
          <p:nvSpPr>
            <p:cNvPr id="116" name="Rectangle 115">
              <a:extLst>
                <a:ext uri="{FF2B5EF4-FFF2-40B4-BE49-F238E27FC236}">
                  <a16:creationId xmlns:a16="http://schemas.microsoft.com/office/drawing/2014/main" id="{9EFA14E9-646A-9846-0202-BCB34B42D61D}"/>
                </a:ext>
              </a:extLst>
            </p:cNvPr>
            <p:cNvSpPr/>
            <p:nvPr/>
          </p:nvSpPr>
          <p:spPr>
            <a:xfrm>
              <a:off x="10789370" y="980659"/>
              <a:ext cx="1277790" cy="112243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t>Cascade to Power Control Setpoints</a:t>
              </a:r>
            </a:p>
          </p:txBody>
        </p:sp>
        <p:cxnSp>
          <p:nvCxnSpPr>
            <p:cNvPr id="117" name="Straight Arrow Connector 32">
              <a:extLst>
                <a:ext uri="{FF2B5EF4-FFF2-40B4-BE49-F238E27FC236}">
                  <a16:creationId xmlns:a16="http://schemas.microsoft.com/office/drawing/2014/main" id="{C63A3EE1-DF67-111C-3004-6B5C73AA2FBE}"/>
                </a:ext>
              </a:extLst>
            </p:cNvPr>
            <p:cNvCxnSpPr>
              <a:cxnSpLocks/>
              <a:stCxn id="114" idx="3"/>
              <a:endCxn id="116" idx="1"/>
            </p:cNvCxnSpPr>
            <p:nvPr/>
          </p:nvCxnSpPr>
          <p:spPr>
            <a:xfrm>
              <a:off x="10500752" y="1541609"/>
              <a:ext cx="288618" cy="267"/>
            </a:xfrm>
            <a:prstGeom prst="straightConnector1">
              <a:avLst/>
            </a:prstGeom>
            <a:ln>
              <a:prstDash val="sysDash"/>
              <a:tailEnd type="triangle"/>
            </a:ln>
            <a:effectLst/>
          </p:spPr>
          <p:style>
            <a:lnRef idx="2">
              <a:schemeClr val="accent1"/>
            </a:lnRef>
            <a:fillRef idx="0">
              <a:schemeClr val="accent1"/>
            </a:fillRef>
            <a:effectRef idx="1">
              <a:schemeClr val="accent1"/>
            </a:effectRef>
            <a:fontRef idx="minor">
              <a:schemeClr val="tx1"/>
            </a:fontRef>
          </p:style>
        </p:cxnSp>
        <p:cxnSp>
          <p:nvCxnSpPr>
            <p:cNvPr id="118" name="Straight Arrow Connector 32">
              <a:extLst>
                <a:ext uri="{FF2B5EF4-FFF2-40B4-BE49-F238E27FC236}">
                  <a16:creationId xmlns:a16="http://schemas.microsoft.com/office/drawing/2014/main" id="{DADBB258-6B0D-F1B7-DE85-41FF64CC81C6}"/>
                </a:ext>
              </a:extLst>
            </p:cNvPr>
            <p:cNvCxnSpPr>
              <a:cxnSpLocks/>
              <a:stCxn id="116" idx="2"/>
            </p:cNvCxnSpPr>
            <p:nvPr/>
          </p:nvCxnSpPr>
          <p:spPr>
            <a:xfrm>
              <a:off x="11428265" y="2103093"/>
              <a:ext cx="0" cy="978037"/>
            </a:xfrm>
            <a:prstGeom prst="straightConnector1">
              <a:avLst/>
            </a:prstGeom>
            <a:ln>
              <a:prstDash val="sysDash"/>
              <a:tailEnd type="triangle"/>
            </a:ln>
            <a:effectLst/>
          </p:spPr>
          <p:style>
            <a:lnRef idx="2">
              <a:schemeClr val="accent1"/>
            </a:lnRef>
            <a:fillRef idx="0">
              <a:schemeClr val="accent1"/>
            </a:fillRef>
            <a:effectRef idx="1">
              <a:schemeClr val="accent1"/>
            </a:effectRef>
            <a:fontRef idx="minor">
              <a:schemeClr val="tx1"/>
            </a:fontRef>
          </p:style>
        </p:cxnSp>
        <p:sp>
          <p:nvSpPr>
            <p:cNvPr id="119" name="Rectangle 118">
              <a:extLst>
                <a:ext uri="{FF2B5EF4-FFF2-40B4-BE49-F238E27FC236}">
                  <a16:creationId xmlns:a16="http://schemas.microsoft.com/office/drawing/2014/main" id="{F55747CF-7688-F55C-B94B-84B690203DE7}"/>
                </a:ext>
              </a:extLst>
            </p:cNvPr>
            <p:cNvSpPr/>
            <p:nvPr/>
          </p:nvSpPr>
          <p:spPr>
            <a:xfrm>
              <a:off x="7478231" y="1114370"/>
              <a:ext cx="1472495" cy="84887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Overrides/</a:t>
              </a:r>
            </a:p>
            <a:p>
              <a:pPr algn="ctr"/>
              <a:r>
                <a:rPr lang="en-GB"/>
                <a:t>adjustments</a:t>
              </a:r>
            </a:p>
          </p:txBody>
        </p:sp>
        <p:sp>
          <p:nvSpPr>
            <p:cNvPr id="120" name="Oval 119">
              <a:extLst>
                <a:ext uri="{FF2B5EF4-FFF2-40B4-BE49-F238E27FC236}">
                  <a16:creationId xmlns:a16="http://schemas.microsoft.com/office/drawing/2014/main" id="{0A65821F-FF58-8A8D-3A13-5895DB190B80}"/>
                </a:ext>
              </a:extLst>
            </p:cNvPr>
            <p:cNvSpPr/>
            <p:nvPr/>
          </p:nvSpPr>
          <p:spPr>
            <a:xfrm>
              <a:off x="8829306" y="2626701"/>
              <a:ext cx="520523" cy="512767"/>
            </a:xfrm>
            <a:prstGeom prst="ellipse">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a:t>LI</a:t>
              </a:r>
            </a:p>
          </p:txBody>
        </p:sp>
        <p:cxnSp>
          <p:nvCxnSpPr>
            <p:cNvPr id="121" name="Straight Connector 120">
              <a:extLst>
                <a:ext uri="{FF2B5EF4-FFF2-40B4-BE49-F238E27FC236}">
                  <a16:creationId xmlns:a16="http://schemas.microsoft.com/office/drawing/2014/main" id="{9A29A8E4-488A-D9EE-4116-2CC423EA6004}"/>
                </a:ext>
              </a:extLst>
            </p:cNvPr>
            <p:cNvCxnSpPr>
              <a:stCxn id="120" idx="4"/>
            </p:cNvCxnSpPr>
            <p:nvPr/>
          </p:nvCxnSpPr>
          <p:spPr>
            <a:xfrm flipH="1">
              <a:off x="9089567" y="3139468"/>
              <a:ext cx="1" cy="20726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2" name="Straight Arrow Connector 32">
              <a:extLst>
                <a:ext uri="{FF2B5EF4-FFF2-40B4-BE49-F238E27FC236}">
                  <a16:creationId xmlns:a16="http://schemas.microsoft.com/office/drawing/2014/main" id="{D249526C-4E0A-0FE3-0515-A5C3618A3650}"/>
                </a:ext>
              </a:extLst>
            </p:cNvPr>
            <p:cNvCxnSpPr>
              <a:cxnSpLocks/>
              <a:stCxn id="129" idx="0"/>
              <a:endCxn id="114" idx="2"/>
            </p:cNvCxnSpPr>
            <p:nvPr/>
          </p:nvCxnSpPr>
          <p:spPr>
            <a:xfrm flipH="1" flipV="1">
              <a:off x="9861857" y="1966047"/>
              <a:ext cx="12634" cy="208510"/>
            </a:xfrm>
            <a:prstGeom prst="straightConnector1">
              <a:avLst/>
            </a:prstGeom>
            <a:ln>
              <a:prstDash val="sysDash"/>
              <a:tailEnd type="triangle"/>
            </a:ln>
            <a:effectLst/>
          </p:spPr>
          <p:style>
            <a:lnRef idx="2">
              <a:schemeClr val="accent1"/>
            </a:lnRef>
            <a:fillRef idx="0">
              <a:schemeClr val="accent1"/>
            </a:fillRef>
            <a:effectRef idx="1">
              <a:schemeClr val="accent1"/>
            </a:effectRef>
            <a:fontRef idx="minor">
              <a:schemeClr val="tx1"/>
            </a:fontRef>
          </p:style>
        </p:cxnSp>
        <p:cxnSp>
          <p:nvCxnSpPr>
            <p:cNvPr id="123" name="Straight Arrow Connector 32">
              <a:extLst>
                <a:ext uri="{FF2B5EF4-FFF2-40B4-BE49-F238E27FC236}">
                  <a16:creationId xmlns:a16="http://schemas.microsoft.com/office/drawing/2014/main" id="{78B395EF-35CE-C384-8AAA-45D1D26B8ED4}"/>
                </a:ext>
              </a:extLst>
            </p:cNvPr>
            <p:cNvCxnSpPr>
              <a:cxnSpLocks/>
              <a:stCxn id="111" idx="3"/>
              <a:endCxn id="130" idx="1"/>
            </p:cNvCxnSpPr>
            <p:nvPr/>
          </p:nvCxnSpPr>
          <p:spPr>
            <a:xfrm>
              <a:off x="5513284" y="1539509"/>
              <a:ext cx="364306" cy="1415"/>
            </a:xfrm>
            <a:prstGeom prst="straightConnector1">
              <a:avLst/>
            </a:prstGeom>
            <a:ln>
              <a:prstDash val="sysDash"/>
              <a:tailEnd type="triangle"/>
            </a:ln>
            <a:effectLst/>
          </p:spPr>
          <p:style>
            <a:lnRef idx="2">
              <a:schemeClr val="accent1"/>
            </a:lnRef>
            <a:fillRef idx="0">
              <a:schemeClr val="accent1"/>
            </a:fillRef>
            <a:effectRef idx="1">
              <a:schemeClr val="accent1"/>
            </a:effectRef>
            <a:fontRef idx="minor">
              <a:schemeClr val="tx1"/>
            </a:fontRef>
          </p:style>
        </p:cxnSp>
        <p:sp>
          <p:nvSpPr>
            <p:cNvPr id="124" name="Oval 123">
              <a:extLst>
                <a:ext uri="{FF2B5EF4-FFF2-40B4-BE49-F238E27FC236}">
                  <a16:creationId xmlns:a16="http://schemas.microsoft.com/office/drawing/2014/main" id="{661E9849-1CD9-0E64-1046-2EFBCC963E41}"/>
                </a:ext>
              </a:extLst>
            </p:cNvPr>
            <p:cNvSpPr/>
            <p:nvPr/>
          </p:nvSpPr>
          <p:spPr>
            <a:xfrm>
              <a:off x="7958185" y="2167535"/>
              <a:ext cx="520523" cy="512767"/>
            </a:xfrm>
            <a:prstGeom prst="ellipse">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a:t>LI</a:t>
              </a:r>
            </a:p>
          </p:txBody>
        </p:sp>
        <p:cxnSp>
          <p:nvCxnSpPr>
            <p:cNvPr id="125" name="Straight Connector 124">
              <a:extLst>
                <a:ext uri="{FF2B5EF4-FFF2-40B4-BE49-F238E27FC236}">
                  <a16:creationId xmlns:a16="http://schemas.microsoft.com/office/drawing/2014/main" id="{89919A1D-7A8A-FEB5-84A1-93F659714045}"/>
                </a:ext>
              </a:extLst>
            </p:cNvPr>
            <p:cNvCxnSpPr>
              <a:cxnSpLocks/>
              <a:stCxn id="124" idx="4"/>
            </p:cNvCxnSpPr>
            <p:nvPr/>
          </p:nvCxnSpPr>
          <p:spPr>
            <a:xfrm flipH="1">
              <a:off x="8218446" y="2680302"/>
              <a:ext cx="1" cy="6433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6" name="Straight Arrow Connector 32">
              <a:extLst>
                <a:ext uri="{FF2B5EF4-FFF2-40B4-BE49-F238E27FC236}">
                  <a16:creationId xmlns:a16="http://schemas.microsoft.com/office/drawing/2014/main" id="{3FC0C855-ABBC-5F55-74BF-56A345450B43}"/>
                </a:ext>
              </a:extLst>
            </p:cNvPr>
            <p:cNvCxnSpPr>
              <a:cxnSpLocks/>
              <a:stCxn id="124" idx="0"/>
              <a:endCxn id="119" idx="2"/>
            </p:cNvCxnSpPr>
            <p:nvPr/>
          </p:nvCxnSpPr>
          <p:spPr>
            <a:xfrm flipH="1" flipV="1">
              <a:off x="8214479" y="1963246"/>
              <a:ext cx="3968" cy="204289"/>
            </a:xfrm>
            <a:prstGeom prst="straightConnector1">
              <a:avLst/>
            </a:prstGeom>
            <a:ln>
              <a:prstDash val="sysDash"/>
              <a:tailEnd type="triangle"/>
            </a:ln>
            <a:effectLst/>
          </p:spPr>
          <p:style>
            <a:lnRef idx="2">
              <a:schemeClr val="accent1"/>
            </a:lnRef>
            <a:fillRef idx="0">
              <a:schemeClr val="accent1"/>
            </a:fillRef>
            <a:effectRef idx="1">
              <a:schemeClr val="accent1"/>
            </a:effectRef>
            <a:fontRef idx="minor">
              <a:schemeClr val="tx1"/>
            </a:fontRef>
          </p:style>
        </p:cxnSp>
        <p:cxnSp>
          <p:nvCxnSpPr>
            <p:cNvPr id="127" name="Straight Arrow Connector 126">
              <a:extLst>
                <a:ext uri="{FF2B5EF4-FFF2-40B4-BE49-F238E27FC236}">
                  <a16:creationId xmlns:a16="http://schemas.microsoft.com/office/drawing/2014/main" id="{5A70C697-20F8-FDBF-50D8-927F5C8EABCD}"/>
                </a:ext>
              </a:extLst>
            </p:cNvPr>
            <p:cNvCxnSpPr>
              <a:cxnSpLocks/>
            </p:cNvCxnSpPr>
            <p:nvPr/>
          </p:nvCxnSpPr>
          <p:spPr>
            <a:xfrm>
              <a:off x="11201639" y="4942034"/>
              <a:ext cx="0" cy="550571"/>
            </a:xfrm>
            <a:prstGeom prst="straightConnector1">
              <a:avLst/>
            </a:prstGeom>
            <a:ln w="38100">
              <a:tailEnd type="triangle"/>
            </a:ln>
            <a:effectLst/>
          </p:spPr>
          <p:style>
            <a:lnRef idx="2">
              <a:schemeClr val="accent1"/>
            </a:lnRef>
            <a:fillRef idx="0">
              <a:schemeClr val="accent1"/>
            </a:fillRef>
            <a:effectRef idx="1">
              <a:schemeClr val="accent1"/>
            </a:effectRef>
            <a:fontRef idx="minor">
              <a:schemeClr val="tx1"/>
            </a:fontRef>
          </p:style>
        </p:cxnSp>
        <p:sp>
          <p:nvSpPr>
            <p:cNvPr id="128" name="TextBox 127">
              <a:extLst>
                <a:ext uri="{FF2B5EF4-FFF2-40B4-BE49-F238E27FC236}">
                  <a16:creationId xmlns:a16="http://schemas.microsoft.com/office/drawing/2014/main" id="{52637D8E-C4FD-EA10-A05A-C8BD67F77AAC}"/>
                </a:ext>
              </a:extLst>
            </p:cNvPr>
            <p:cNvSpPr txBox="1"/>
            <p:nvPr/>
          </p:nvSpPr>
          <p:spPr>
            <a:xfrm>
              <a:off x="10099685" y="5492605"/>
              <a:ext cx="2201186" cy="646331"/>
            </a:xfrm>
            <a:prstGeom prst="rect">
              <a:avLst/>
            </a:prstGeom>
            <a:noFill/>
          </p:spPr>
          <p:txBody>
            <a:bodyPr wrap="square" rtlCol="0">
              <a:spAutoFit/>
            </a:bodyPr>
            <a:lstStyle/>
            <a:p>
              <a:pPr algn="ctr"/>
              <a:r>
                <a:rPr lang="en-GB"/>
                <a:t>Low-grade sugar recycled</a:t>
              </a:r>
            </a:p>
          </p:txBody>
        </p:sp>
        <p:sp>
          <p:nvSpPr>
            <p:cNvPr id="129" name="Rectangle 128">
              <a:extLst>
                <a:ext uri="{FF2B5EF4-FFF2-40B4-BE49-F238E27FC236}">
                  <a16:creationId xmlns:a16="http://schemas.microsoft.com/office/drawing/2014/main" id="{43962603-B54B-34CC-9755-33591C200C95}"/>
                </a:ext>
              </a:extLst>
            </p:cNvPr>
            <p:cNvSpPr/>
            <p:nvPr/>
          </p:nvSpPr>
          <p:spPr>
            <a:xfrm>
              <a:off x="9557484" y="2174557"/>
              <a:ext cx="634014" cy="34495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ROC</a:t>
              </a:r>
            </a:p>
          </p:txBody>
        </p:sp>
        <p:sp>
          <p:nvSpPr>
            <p:cNvPr id="130" name="Rectangle 129">
              <a:extLst>
                <a:ext uri="{FF2B5EF4-FFF2-40B4-BE49-F238E27FC236}">
                  <a16:creationId xmlns:a16="http://schemas.microsoft.com/office/drawing/2014/main" id="{59B33977-7839-3D6A-5121-CBB882A951DF}"/>
                </a:ext>
              </a:extLst>
            </p:cNvPr>
            <p:cNvSpPr/>
            <p:nvPr/>
          </p:nvSpPr>
          <p:spPr>
            <a:xfrm>
              <a:off x="5877590" y="908491"/>
              <a:ext cx="1283635" cy="126486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a:t>Use receiver capacity to calc emptying rate SP</a:t>
              </a:r>
            </a:p>
          </p:txBody>
        </p:sp>
        <p:cxnSp>
          <p:nvCxnSpPr>
            <p:cNvPr id="131" name="Straight Arrow Connector 32">
              <a:extLst>
                <a:ext uri="{FF2B5EF4-FFF2-40B4-BE49-F238E27FC236}">
                  <a16:creationId xmlns:a16="http://schemas.microsoft.com/office/drawing/2014/main" id="{AEB66DCE-9DA2-2E16-360F-B6B29491BA82}"/>
                </a:ext>
              </a:extLst>
            </p:cNvPr>
            <p:cNvCxnSpPr>
              <a:cxnSpLocks/>
              <a:stCxn id="130" idx="3"/>
              <a:endCxn id="119" idx="1"/>
            </p:cNvCxnSpPr>
            <p:nvPr/>
          </p:nvCxnSpPr>
          <p:spPr>
            <a:xfrm flipV="1">
              <a:off x="7161225" y="1538808"/>
              <a:ext cx="317006" cy="2116"/>
            </a:xfrm>
            <a:prstGeom prst="straightConnector1">
              <a:avLst/>
            </a:prstGeom>
            <a:ln>
              <a:prstDash val="sysDash"/>
              <a:tailEnd type="triangle"/>
            </a:ln>
            <a:effectLst/>
          </p:spPr>
          <p:style>
            <a:lnRef idx="2">
              <a:schemeClr val="accent1"/>
            </a:lnRef>
            <a:fillRef idx="0">
              <a:schemeClr val="accent1"/>
            </a:fillRef>
            <a:effectRef idx="1">
              <a:schemeClr val="accent1"/>
            </a:effectRef>
            <a:fontRef idx="minor">
              <a:schemeClr val="tx1"/>
            </a:fontRef>
          </p:style>
        </p:cxnSp>
        <p:cxnSp>
          <p:nvCxnSpPr>
            <p:cNvPr id="132" name="Straight Arrow Connector 32">
              <a:extLst>
                <a:ext uri="{FF2B5EF4-FFF2-40B4-BE49-F238E27FC236}">
                  <a16:creationId xmlns:a16="http://schemas.microsoft.com/office/drawing/2014/main" id="{799EC7C5-046F-2339-D170-EF27D663558C}"/>
                </a:ext>
              </a:extLst>
            </p:cNvPr>
            <p:cNvCxnSpPr>
              <a:cxnSpLocks/>
              <a:stCxn id="120" idx="6"/>
              <a:endCxn id="129" idx="2"/>
            </p:cNvCxnSpPr>
            <p:nvPr/>
          </p:nvCxnSpPr>
          <p:spPr>
            <a:xfrm flipV="1">
              <a:off x="9349829" y="2519509"/>
              <a:ext cx="524662" cy="363576"/>
            </a:xfrm>
            <a:prstGeom prst="bentConnector2">
              <a:avLst/>
            </a:prstGeom>
            <a:ln>
              <a:prstDash val="sysDash"/>
              <a:tailEnd type="triangl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104092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B8D62-35F7-E7F1-1127-EAF62370F1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AE1185-1242-8D65-57F6-455C7503DF90}"/>
              </a:ext>
            </a:extLst>
          </p:cNvPr>
          <p:cNvSpPr txBox="1">
            <a:spLocks/>
          </p:cNvSpPr>
          <p:nvPr/>
        </p:nvSpPr>
        <p:spPr>
          <a:xfrm>
            <a:off x="408000" y="135168"/>
            <a:ext cx="11164800" cy="763200"/>
          </a:xfrm>
          <a:prstGeom prst="rect">
            <a:avLst/>
          </a:prstGeom>
          <a:noFill/>
        </p:spPr>
        <p:txBody>
          <a:bodyPr/>
          <a:lstStyle>
            <a:lvl1pPr algn="l" defTabSz="914400" rtl="0" eaLnBrk="1" latinLnBrk="0" hangingPunct="1">
              <a:lnSpc>
                <a:spcPct val="90000"/>
              </a:lnSpc>
              <a:spcBef>
                <a:spcPct val="0"/>
              </a:spcBef>
              <a:buNone/>
              <a:defRPr sz="4000" b="0" kern="1200">
                <a:solidFill>
                  <a:schemeClr val="tx2"/>
                </a:solidFill>
                <a:latin typeface="+mj-lt"/>
                <a:ea typeface="+mj-ea"/>
                <a:cs typeface="+mj-cs"/>
              </a:defRPr>
            </a:lvl1pPr>
          </a:lstStyle>
          <a:p>
            <a:r>
              <a:rPr lang="en-US" dirty="0">
                <a:solidFill>
                  <a:srgbClr val="B31C82"/>
                </a:solidFill>
              </a:rPr>
              <a:t>Mix of Continuous &amp; Batch – Dynamic Mass Balance</a:t>
            </a:r>
          </a:p>
        </p:txBody>
      </p:sp>
      <p:pic>
        <p:nvPicPr>
          <p:cNvPr id="4" name="Picture 3">
            <a:extLst>
              <a:ext uri="{FF2B5EF4-FFF2-40B4-BE49-F238E27FC236}">
                <a16:creationId xmlns:a16="http://schemas.microsoft.com/office/drawing/2014/main" id="{691601E6-43C5-77A7-1483-AB125998BA53}"/>
              </a:ext>
            </a:extLst>
          </p:cNvPr>
          <p:cNvPicPr>
            <a:picLocks noChangeAspect="1"/>
          </p:cNvPicPr>
          <p:nvPr/>
        </p:nvPicPr>
        <p:blipFill>
          <a:blip r:embed="rId3"/>
          <a:stretch>
            <a:fillRect/>
          </a:stretch>
        </p:blipFill>
        <p:spPr>
          <a:xfrm>
            <a:off x="0" y="723999"/>
            <a:ext cx="12192000" cy="4416088"/>
          </a:xfrm>
          <a:prstGeom prst="rect">
            <a:avLst/>
          </a:prstGeom>
        </p:spPr>
      </p:pic>
      <p:sp>
        <p:nvSpPr>
          <p:cNvPr id="7" name="Rectangle 6">
            <a:extLst>
              <a:ext uri="{FF2B5EF4-FFF2-40B4-BE49-F238E27FC236}">
                <a16:creationId xmlns:a16="http://schemas.microsoft.com/office/drawing/2014/main" id="{75B51314-78A5-3F2C-6C5A-0D3781D24498}"/>
              </a:ext>
            </a:extLst>
          </p:cNvPr>
          <p:cNvSpPr/>
          <p:nvPr/>
        </p:nvSpPr>
        <p:spPr>
          <a:xfrm>
            <a:off x="331997" y="5191540"/>
            <a:ext cx="2172664" cy="1606825"/>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spcAft>
                <a:spcPts val="1200"/>
              </a:spcAft>
            </a:pPr>
            <a:r>
              <a:rPr lang="en-GB" sz="2800" dirty="0"/>
              <a:t>Downtime in upstream process</a:t>
            </a:r>
          </a:p>
        </p:txBody>
      </p:sp>
      <p:sp>
        <p:nvSpPr>
          <p:cNvPr id="10" name="Rectangle 9">
            <a:extLst>
              <a:ext uri="{FF2B5EF4-FFF2-40B4-BE49-F238E27FC236}">
                <a16:creationId xmlns:a16="http://schemas.microsoft.com/office/drawing/2014/main" id="{67F2326F-708D-FFA6-A287-8DCCBB39B7F9}"/>
              </a:ext>
            </a:extLst>
          </p:cNvPr>
          <p:cNvSpPr/>
          <p:nvPr/>
        </p:nvSpPr>
        <p:spPr>
          <a:xfrm>
            <a:off x="2921412" y="5175641"/>
            <a:ext cx="3393249" cy="1606825"/>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spcAft>
                <a:spcPts val="1200"/>
              </a:spcAft>
            </a:pPr>
            <a:r>
              <a:rPr lang="en-GB" sz="2800" dirty="0"/>
              <a:t>About 2 hours after stop, control starts to reduce throughput of centrifuge station</a:t>
            </a:r>
          </a:p>
        </p:txBody>
      </p:sp>
      <p:cxnSp>
        <p:nvCxnSpPr>
          <p:cNvPr id="13" name="Straight Arrow Connector 12">
            <a:extLst>
              <a:ext uri="{FF2B5EF4-FFF2-40B4-BE49-F238E27FC236}">
                <a16:creationId xmlns:a16="http://schemas.microsoft.com/office/drawing/2014/main" id="{5A15E8C7-DBF5-9C2D-B56C-9C71C508D21E}"/>
              </a:ext>
            </a:extLst>
          </p:cNvPr>
          <p:cNvCxnSpPr>
            <a:stCxn id="7" idx="0"/>
          </p:cNvCxnSpPr>
          <p:nvPr/>
        </p:nvCxnSpPr>
        <p:spPr>
          <a:xfrm flipV="1">
            <a:off x="1418329" y="1709530"/>
            <a:ext cx="1086332" cy="348201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C6D0215-FA06-687D-54CD-7AA4B59F3642}"/>
              </a:ext>
            </a:extLst>
          </p:cNvPr>
          <p:cNvCxnSpPr>
            <a:cxnSpLocks/>
            <a:stCxn id="10" idx="0"/>
          </p:cNvCxnSpPr>
          <p:nvPr/>
        </p:nvCxnSpPr>
        <p:spPr>
          <a:xfrm flipH="1" flipV="1">
            <a:off x="4108174" y="3429000"/>
            <a:ext cx="509863" cy="174664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C86809A6-C5FC-6BF7-BB6A-6EAFEBA75E1D}"/>
              </a:ext>
            </a:extLst>
          </p:cNvPr>
          <p:cNvSpPr/>
          <p:nvPr/>
        </p:nvSpPr>
        <p:spPr>
          <a:xfrm>
            <a:off x="7368208" y="5175641"/>
            <a:ext cx="3670852" cy="1606825"/>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spcAft>
                <a:spcPts val="1200"/>
              </a:spcAft>
            </a:pPr>
            <a:r>
              <a:rPr lang="en-GB" sz="2800" dirty="0"/>
              <a:t>Tank level stays in control and impact on downstream density is minimised</a:t>
            </a:r>
          </a:p>
        </p:txBody>
      </p:sp>
      <p:cxnSp>
        <p:nvCxnSpPr>
          <p:cNvPr id="23" name="Straight Arrow Connector 22">
            <a:extLst>
              <a:ext uri="{FF2B5EF4-FFF2-40B4-BE49-F238E27FC236}">
                <a16:creationId xmlns:a16="http://schemas.microsoft.com/office/drawing/2014/main" id="{61EC6D3C-D305-2347-44F2-8AA724BC48F6}"/>
              </a:ext>
            </a:extLst>
          </p:cNvPr>
          <p:cNvCxnSpPr>
            <a:cxnSpLocks/>
            <a:stCxn id="16" idx="0"/>
          </p:cNvCxnSpPr>
          <p:nvPr/>
        </p:nvCxnSpPr>
        <p:spPr>
          <a:xfrm flipH="1" flipV="1">
            <a:off x="8746435" y="2484783"/>
            <a:ext cx="457199" cy="269085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5D94FC3-2019-FE81-C5D8-18E22BDC8251}"/>
              </a:ext>
            </a:extLst>
          </p:cNvPr>
          <p:cNvCxnSpPr>
            <a:cxnSpLocks/>
          </p:cNvCxnSpPr>
          <p:nvPr/>
        </p:nvCxnSpPr>
        <p:spPr>
          <a:xfrm flipH="1" flipV="1">
            <a:off x="7527235" y="4128052"/>
            <a:ext cx="921026" cy="10475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8300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95757-0E2A-2794-41FD-7418008702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DC7EC8-6301-C69F-B55A-5F4D9D97BC1C}"/>
              </a:ext>
            </a:extLst>
          </p:cNvPr>
          <p:cNvSpPr txBox="1">
            <a:spLocks/>
          </p:cNvSpPr>
          <p:nvPr/>
        </p:nvSpPr>
        <p:spPr>
          <a:xfrm>
            <a:off x="408000" y="135168"/>
            <a:ext cx="11164800" cy="763200"/>
          </a:xfrm>
          <a:prstGeom prst="rect">
            <a:avLst/>
          </a:prstGeom>
          <a:noFill/>
        </p:spPr>
        <p:txBody>
          <a:bodyPr/>
          <a:lstStyle>
            <a:lvl1pPr algn="l" defTabSz="914400" rtl="0" eaLnBrk="1" latinLnBrk="0" hangingPunct="1">
              <a:lnSpc>
                <a:spcPct val="90000"/>
              </a:lnSpc>
              <a:spcBef>
                <a:spcPct val="0"/>
              </a:spcBef>
              <a:buNone/>
              <a:defRPr sz="4000" b="0" kern="1200">
                <a:solidFill>
                  <a:schemeClr val="tx2"/>
                </a:solidFill>
                <a:latin typeface="+mj-lt"/>
                <a:ea typeface="+mj-ea"/>
                <a:cs typeface="+mj-cs"/>
              </a:defRPr>
            </a:lvl1pPr>
          </a:lstStyle>
          <a:p>
            <a:r>
              <a:rPr lang="en-US" dirty="0">
                <a:solidFill>
                  <a:srgbClr val="B31C82"/>
                </a:solidFill>
              </a:rPr>
              <a:t>Long Dynamics – Dynamic Feedforward</a:t>
            </a:r>
          </a:p>
        </p:txBody>
      </p:sp>
      <p:pic>
        <p:nvPicPr>
          <p:cNvPr id="3" name="Picture 2">
            <a:extLst>
              <a:ext uri="{FF2B5EF4-FFF2-40B4-BE49-F238E27FC236}">
                <a16:creationId xmlns:a16="http://schemas.microsoft.com/office/drawing/2014/main" id="{C46A7247-B749-3810-5F08-04A091CB8396}"/>
              </a:ext>
            </a:extLst>
          </p:cNvPr>
          <p:cNvPicPr>
            <a:picLocks noChangeAspect="1"/>
          </p:cNvPicPr>
          <p:nvPr/>
        </p:nvPicPr>
        <p:blipFill>
          <a:blip r:embed="rId3"/>
          <a:stretch>
            <a:fillRect/>
          </a:stretch>
        </p:blipFill>
        <p:spPr>
          <a:xfrm>
            <a:off x="0" y="844920"/>
            <a:ext cx="12192000" cy="5168159"/>
          </a:xfrm>
          <a:prstGeom prst="rect">
            <a:avLst/>
          </a:prstGeom>
        </p:spPr>
      </p:pic>
      <p:sp>
        <p:nvSpPr>
          <p:cNvPr id="4" name="Rectangle 3">
            <a:extLst>
              <a:ext uri="{FF2B5EF4-FFF2-40B4-BE49-F238E27FC236}">
                <a16:creationId xmlns:a16="http://schemas.microsoft.com/office/drawing/2014/main" id="{CB854503-00B9-6199-E5EE-A01942278CFD}"/>
              </a:ext>
            </a:extLst>
          </p:cNvPr>
          <p:cNvSpPr/>
          <p:nvPr/>
        </p:nvSpPr>
        <p:spPr>
          <a:xfrm>
            <a:off x="7673701" y="5116006"/>
            <a:ext cx="2517220" cy="1606825"/>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spcAft>
                <a:spcPts val="1200"/>
              </a:spcAft>
            </a:pPr>
            <a:r>
              <a:rPr lang="en-GB" sz="2800" dirty="0"/>
              <a:t>Cooling Crystallisation Process</a:t>
            </a:r>
          </a:p>
        </p:txBody>
      </p:sp>
    </p:spTree>
    <p:extLst>
      <p:ext uri="{BB962C8B-B14F-4D97-AF65-F5344CB8AC3E}">
        <p14:creationId xmlns:p14="http://schemas.microsoft.com/office/powerpoint/2010/main" val="1654011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708CE-49C2-2B7D-DC07-AAE3B65845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0FCE93-D3A4-CC1A-48FB-7CE0C9ED5E7B}"/>
              </a:ext>
            </a:extLst>
          </p:cNvPr>
          <p:cNvSpPr txBox="1">
            <a:spLocks/>
          </p:cNvSpPr>
          <p:nvPr/>
        </p:nvSpPr>
        <p:spPr>
          <a:xfrm>
            <a:off x="408000" y="135168"/>
            <a:ext cx="11164800" cy="763200"/>
          </a:xfrm>
          <a:prstGeom prst="rect">
            <a:avLst/>
          </a:prstGeom>
          <a:noFill/>
        </p:spPr>
        <p:txBody>
          <a:bodyPr/>
          <a:lstStyle>
            <a:lvl1pPr algn="l" defTabSz="914400" rtl="0" eaLnBrk="1" latinLnBrk="0" hangingPunct="1">
              <a:lnSpc>
                <a:spcPct val="90000"/>
              </a:lnSpc>
              <a:spcBef>
                <a:spcPct val="0"/>
              </a:spcBef>
              <a:buNone/>
              <a:defRPr sz="4000" b="0" kern="1200">
                <a:solidFill>
                  <a:schemeClr val="tx2"/>
                </a:solidFill>
                <a:latin typeface="+mj-lt"/>
                <a:ea typeface="+mj-ea"/>
                <a:cs typeface="+mj-cs"/>
              </a:defRPr>
            </a:lvl1pPr>
          </a:lstStyle>
          <a:p>
            <a:r>
              <a:rPr lang="en-US" dirty="0">
                <a:solidFill>
                  <a:srgbClr val="B31C82"/>
                </a:solidFill>
              </a:rPr>
              <a:t>Long Dynamics – Dynamic Feedforward</a:t>
            </a:r>
          </a:p>
        </p:txBody>
      </p:sp>
      <p:grpSp>
        <p:nvGrpSpPr>
          <p:cNvPr id="4" name="Group 3">
            <a:extLst>
              <a:ext uri="{FF2B5EF4-FFF2-40B4-BE49-F238E27FC236}">
                <a16:creationId xmlns:a16="http://schemas.microsoft.com/office/drawing/2014/main" id="{412F23D1-A54B-4131-6804-8E41F69DB2B3}"/>
              </a:ext>
            </a:extLst>
          </p:cNvPr>
          <p:cNvGrpSpPr/>
          <p:nvPr/>
        </p:nvGrpSpPr>
        <p:grpSpPr>
          <a:xfrm>
            <a:off x="0" y="0"/>
            <a:ext cx="12192000" cy="6781822"/>
            <a:chOff x="0" y="0"/>
            <a:chExt cx="12192000" cy="6781822"/>
          </a:xfrm>
        </p:grpSpPr>
        <p:pic>
          <p:nvPicPr>
            <p:cNvPr id="5" name="Picture 4">
              <a:extLst>
                <a:ext uri="{FF2B5EF4-FFF2-40B4-BE49-F238E27FC236}">
                  <a16:creationId xmlns:a16="http://schemas.microsoft.com/office/drawing/2014/main" id="{76ABC369-60C8-81E4-8798-6B4EB93E809F}"/>
                </a:ext>
              </a:extLst>
            </p:cNvPr>
            <p:cNvPicPr>
              <a:picLocks noChangeAspect="1"/>
            </p:cNvPicPr>
            <p:nvPr/>
          </p:nvPicPr>
          <p:blipFill>
            <a:blip r:embed="rId3"/>
            <a:stretch>
              <a:fillRect/>
            </a:stretch>
          </p:blipFill>
          <p:spPr>
            <a:xfrm>
              <a:off x="0" y="1600366"/>
              <a:ext cx="12192000" cy="5022791"/>
            </a:xfrm>
            <a:prstGeom prst="rect">
              <a:avLst/>
            </a:prstGeom>
          </p:spPr>
        </p:pic>
        <p:sp>
          <p:nvSpPr>
            <p:cNvPr id="6" name="Text Placeholder 3">
              <a:extLst>
                <a:ext uri="{FF2B5EF4-FFF2-40B4-BE49-F238E27FC236}">
                  <a16:creationId xmlns:a16="http://schemas.microsoft.com/office/drawing/2014/main" id="{D43AE77C-1BDC-C73E-CCE0-1FEFBDAC74EB}"/>
                </a:ext>
              </a:extLst>
            </p:cNvPr>
            <p:cNvSpPr txBox="1">
              <a:spLocks/>
            </p:cNvSpPr>
            <p:nvPr/>
          </p:nvSpPr>
          <p:spPr>
            <a:xfrm>
              <a:off x="365137" y="234843"/>
              <a:ext cx="11348495" cy="626727"/>
            </a:xfrm>
            <a:prstGeom prst="rect">
              <a:avLst/>
            </a:prstGeom>
          </p:spPr>
          <p:txBody>
            <a:bodyPr vert="horz" anchor="ctr"/>
            <a:lstStyle>
              <a:lvl1pPr marL="0" indent="0" algn="l" defTabSz="457200" rtl="0" eaLnBrk="1" latinLnBrk="0" hangingPunct="1">
                <a:spcBef>
                  <a:spcPct val="20000"/>
                </a:spcBef>
                <a:buFontTx/>
                <a:buNone/>
                <a:defRPr sz="2400" kern="1200">
                  <a:solidFill>
                    <a:schemeClr val="bg1"/>
                  </a:solidFill>
                  <a:latin typeface="+mn-lt"/>
                  <a:ea typeface="+mn-ea"/>
                  <a:cs typeface="+mn-cs"/>
                </a:defRPr>
              </a:lvl1pPr>
              <a:lvl2pPr marL="457200" indent="0" algn="l" defTabSz="457200" rtl="0" eaLnBrk="1" latinLnBrk="0" hangingPunct="1">
                <a:spcBef>
                  <a:spcPct val="20000"/>
                </a:spcBef>
                <a:buFontTx/>
                <a:buNone/>
                <a:defRPr sz="2600" kern="1200">
                  <a:solidFill>
                    <a:schemeClr val="tx1"/>
                  </a:solidFill>
                  <a:latin typeface="+mn-lt"/>
                  <a:ea typeface="+mn-ea"/>
                  <a:cs typeface="+mn-cs"/>
                </a:defRPr>
              </a:lvl2pPr>
              <a:lvl3pPr marL="914400" indent="0" algn="l" defTabSz="457200" rtl="0" eaLnBrk="1" latinLnBrk="0" hangingPunct="1">
                <a:spcBef>
                  <a:spcPct val="20000"/>
                </a:spcBef>
                <a:buFontTx/>
                <a:buNone/>
                <a:defRPr sz="2600" kern="1200">
                  <a:solidFill>
                    <a:schemeClr val="tx1"/>
                  </a:solidFill>
                  <a:latin typeface="+mn-lt"/>
                  <a:ea typeface="+mn-ea"/>
                  <a:cs typeface="+mn-cs"/>
                </a:defRPr>
              </a:lvl3pPr>
              <a:lvl4pPr marL="1371600" indent="0" algn="l" defTabSz="457200" rtl="0" eaLnBrk="1" latinLnBrk="0" hangingPunct="1">
                <a:spcBef>
                  <a:spcPct val="20000"/>
                </a:spcBef>
                <a:buFontTx/>
                <a:buNone/>
                <a:defRPr sz="2600" kern="1200">
                  <a:solidFill>
                    <a:schemeClr val="tx1"/>
                  </a:solidFill>
                  <a:latin typeface="+mn-lt"/>
                  <a:ea typeface="+mn-ea"/>
                  <a:cs typeface="+mn-cs"/>
                </a:defRPr>
              </a:lvl4pPr>
              <a:lvl5pPr marL="1828800" indent="0" algn="l" defTabSz="457200" rtl="0" eaLnBrk="1" latinLnBrk="0" hangingPunct="1">
                <a:spcBef>
                  <a:spcPct val="20000"/>
                </a:spcBef>
                <a:buFontTx/>
                <a:buNone/>
                <a:defRPr sz="2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000000"/>
                </a:buClr>
                <a:buSzTx/>
                <a:buFontTx/>
                <a:buNone/>
                <a:tabLst/>
                <a:defRPr/>
              </a:pPr>
              <a:r>
                <a:rPr kumimoji="0" lang="en-GB" sz="2800" b="0" i="0" u="none" strike="noStrike" kern="1200" cap="none" spc="0" normalizeH="0" baseline="0" noProof="0">
                  <a:ln>
                    <a:noFill/>
                  </a:ln>
                  <a:solidFill>
                    <a:srgbClr val="FFFFFF"/>
                  </a:solidFill>
                  <a:effectLst/>
                  <a:uLnTx/>
                  <a:uFillTx/>
                  <a:latin typeface="Trebuchet MS" panose="020B0603020202020204"/>
                  <a:ea typeface="+mn-ea"/>
                  <a:cs typeface="+mn-cs"/>
                  <a:sym typeface="Arial"/>
                </a:rPr>
                <a:t>Long Dynamics – Vertical Crystalliser Cooling</a:t>
              </a:r>
            </a:p>
          </p:txBody>
        </p:sp>
        <p:pic>
          <p:nvPicPr>
            <p:cNvPr id="7" name="Picture 6">
              <a:extLst>
                <a:ext uri="{FF2B5EF4-FFF2-40B4-BE49-F238E27FC236}">
                  <a16:creationId xmlns:a16="http://schemas.microsoft.com/office/drawing/2014/main" id="{0918B939-2172-2548-D3B2-AB4DA03AB550}"/>
                </a:ext>
              </a:extLst>
            </p:cNvPr>
            <p:cNvPicPr>
              <a:picLocks noChangeAspect="1"/>
            </p:cNvPicPr>
            <p:nvPr/>
          </p:nvPicPr>
          <p:blipFill>
            <a:blip r:embed="rId4"/>
            <a:srcRect b="15247"/>
            <a:stretch/>
          </p:blipFill>
          <p:spPr>
            <a:xfrm>
              <a:off x="365137" y="0"/>
              <a:ext cx="11284590" cy="1537487"/>
            </a:xfrm>
            <a:prstGeom prst="rect">
              <a:avLst/>
            </a:prstGeom>
          </p:spPr>
        </p:pic>
        <p:sp>
          <p:nvSpPr>
            <p:cNvPr id="8" name="Oval 7">
              <a:extLst>
                <a:ext uri="{FF2B5EF4-FFF2-40B4-BE49-F238E27FC236}">
                  <a16:creationId xmlns:a16="http://schemas.microsoft.com/office/drawing/2014/main" id="{EC8357CF-D839-706D-7EE8-4BE2C706C7E2}"/>
                </a:ext>
              </a:extLst>
            </p:cNvPr>
            <p:cNvSpPr/>
            <p:nvPr/>
          </p:nvSpPr>
          <p:spPr>
            <a:xfrm>
              <a:off x="5221155" y="2164619"/>
              <a:ext cx="643317" cy="643317"/>
            </a:xfrm>
            <a:prstGeom prst="ellipse">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a:t>TI</a:t>
              </a:r>
            </a:p>
          </p:txBody>
        </p:sp>
        <p:sp>
          <p:nvSpPr>
            <p:cNvPr id="9" name="Oval 8">
              <a:extLst>
                <a:ext uri="{FF2B5EF4-FFF2-40B4-BE49-F238E27FC236}">
                  <a16:creationId xmlns:a16="http://schemas.microsoft.com/office/drawing/2014/main" id="{E6043251-839F-E311-BF98-98F9E03BEAF0}"/>
                </a:ext>
              </a:extLst>
            </p:cNvPr>
            <p:cNvSpPr/>
            <p:nvPr/>
          </p:nvSpPr>
          <p:spPr>
            <a:xfrm>
              <a:off x="1854755" y="1772330"/>
              <a:ext cx="643317" cy="643317"/>
            </a:xfrm>
            <a:prstGeom prst="ellipse">
              <a:avLst/>
            </a:prstGeom>
            <a:solidFill>
              <a:srgbClr val="00B0F0"/>
            </a:solidFill>
            <a:ln>
              <a:solidFill>
                <a:srgbClr val="3906B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a:t>TI</a:t>
              </a:r>
            </a:p>
          </p:txBody>
        </p:sp>
        <p:sp>
          <p:nvSpPr>
            <p:cNvPr id="10" name="Oval 9">
              <a:extLst>
                <a:ext uri="{FF2B5EF4-FFF2-40B4-BE49-F238E27FC236}">
                  <a16:creationId xmlns:a16="http://schemas.microsoft.com/office/drawing/2014/main" id="{2DDDB4AF-B560-3E38-A9B4-260A47AD144D}"/>
                </a:ext>
              </a:extLst>
            </p:cNvPr>
            <p:cNvSpPr/>
            <p:nvPr/>
          </p:nvSpPr>
          <p:spPr>
            <a:xfrm>
              <a:off x="1854755" y="2566622"/>
              <a:ext cx="643317" cy="643317"/>
            </a:xfrm>
            <a:prstGeom prst="ellipse">
              <a:avLst/>
            </a:prstGeom>
            <a:solidFill>
              <a:srgbClr val="00B0F0"/>
            </a:solidFill>
            <a:ln>
              <a:solidFill>
                <a:srgbClr val="3906B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a:t>FI</a:t>
              </a:r>
            </a:p>
          </p:txBody>
        </p:sp>
        <p:sp>
          <p:nvSpPr>
            <p:cNvPr id="11" name="Oval 10">
              <a:extLst>
                <a:ext uri="{FF2B5EF4-FFF2-40B4-BE49-F238E27FC236}">
                  <a16:creationId xmlns:a16="http://schemas.microsoft.com/office/drawing/2014/main" id="{A243A4CD-249E-972F-34BB-AD2B45B47B0A}"/>
                </a:ext>
              </a:extLst>
            </p:cNvPr>
            <p:cNvSpPr/>
            <p:nvPr/>
          </p:nvSpPr>
          <p:spPr>
            <a:xfrm>
              <a:off x="3015402" y="5717022"/>
              <a:ext cx="643317" cy="643317"/>
            </a:xfrm>
            <a:prstGeom prst="ellipse">
              <a:avLst/>
            </a:prstGeom>
            <a:solidFill>
              <a:srgbClr val="FF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a:t>FC</a:t>
              </a:r>
            </a:p>
          </p:txBody>
        </p:sp>
        <p:sp>
          <p:nvSpPr>
            <p:cNvPr id="12" name="Oval 11">
              <a:extLst>
                <a:ext uri="{FF2B5EF4-FFF2-40B4-BE49-F238E27FC236}">
                  <a16:creationId xmlns:a16="http://schemas.microsoft.com/office/drawing/2014/main" id="{23C15B96-55F3-B434-53C7-45584E1D3DD1}"/>
                </a:ext>
              </a:extLst>
            </p:cNvPr>
            <p:cNvSpPr/>
            <p:nvPr/>
          </p:nvSpPr>
          <p:spPr>
            <a:xfrm>
              <a:off x="4753841" y="5717022"/>
              <a:ext cx="643317" cy="643317"/>
            </a:xfrm>
            <a:prstGeom prst="ellipse">
              <a:avLst/>
            </a:prstGeom>
            <a:solidFill>
              <a:srgbClr val="FF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a:t>FC</a:t>
              </a:r>
            </a:p>
          </p:txBody>
        </p:sp>
        <p:sp>
          <p:nvSpPr>
            <p:cNvPr id="13" name="Oval 12">
              <a:extLst>
                <a:ext uri="{FF2B5EF4-FFF2-40B4-BE49-F238E27FC236}">
                  <a16:creationId xmlns:a16="http://schemas.microsoft.com/office/drawing/2014/main" id="{5AF1FDB1-F932-C781-3671-2C8598F87DFB}"/>
                </a:ext>
              </a:extLst>
            </p:cNvPr>
            <p:cNvSpPr/>
            <p:nvPr/>
          </p:nvSpPr>
          <p:spPr>
            <a:xfrm>
              <a:off x="1211438" y="5717022"/>
              <a:ext cx="643317" cy="643317"/>
            </a:xfrm>
            <a:prstGeom prst="ellipse">
              <a:avLst/>
            </a:prstGeom>
            <a:solidFill>
              <a:srgbClr val="FF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a:t>TC</a:t>
              </a:r>
            </a:p>
          </p:txBody>
        </p:sp>
        <p:sp>
          <p:nvSpPr>
            <p:cNvPr id="14" name="Oval 13">
              <a:extLst>
                <a:ext uri="{FF2B5EF4-FFF2-40B4-BE49-F238E27FC236}">
                  <a16:creationId xmlns:a16="http://schemas.microsoft.com/office/drawing/2014/main" id="{A0933088-A0BB-EFCF-8C72-B8E1EB20E12C}"/>
                </a:ext>
              </a:extLst>
            </p:cNvPr>
            <p:cNvSpPr/>
            <p:nvPr/>
          </p:nvSpPr>
          <p:spPr>
            <a:xfrm>
              <a:off x="10609101" y="2611028"/>
              <a:ext cx="643317" cy="643317"/>
            </a:xfrm>
            <a:prstGeom prst="ellipse">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a:t>TI</a:t>
              </a:r>
            </a:p>
          </p:txBody>
        </p:sp>
        <p:pic>
          <p:nvPicPr>
            <p:cNvPr id="15" name="Picture 14">
              <a:extLst>
                <a:ext uri="{FF2B5EF4-FFF2-40B4-BE49-F238E27FC236}">
                  <a16:creationId xmlns:a16="http://schemas.microsoft.com/office/drawing/2014/main" id="{32FFAAE1-8EFC-B452-D57D-A485BE9958C7}"/>
                </a:ext>
              </a:extLst>
            </p:cNvPr>
            <p:cNvPicPr>
              <a:picLocks noChangeAspect="1"/>
            </p:cNvPicPr>
            <p:nvPr/>
          </p:nvPicPr>
          <p:blipFill>
            <a:blip r:embed="rId5"/>
            <a:stretch>
              <a:fillRect/>
            </a:stretch>
          </p:blipFill>
          <p:spPr>
            <a:xfrm>
              <a:off x="9491957" y="5473022"/>
              <a:ext cx="2617599" cy="1308800"/>
            </a:xfrm>
            <a:prstGeom prst="rect">
              <a:avLst/>
            </a:prstGeom>
          </p:spPr>
        </p:pic>
        <p:cxnSp>
          <p:nvCxnSpPr>
            <p:cNvPr id="16" name="Straight Arrow Connector 15">
              <a:extLst>
                <a:ext uri="{FF2B5EF4-FFF2-40B4-BE49-F238E27FC236}">
                  <a16:creationId xmlns:a16="http://schemas.microsoft.com/office/drawing/2014/main" id="{86D48288-895E-ABCB-22C1-29F368DA811B}"/>
                </a:ext>
              </a:extLst>
            </p:cNvPr>
            <p:cNvCxnSpPr>
              <a:cxnSpLocks/>
              <a:stCxn id="9" idx="7"/>
            </p:cNvCxnSpPr>
            <p:nvPr/>
          </p:nvCxnSpPr>
          <p:spPr>
            <a:xfrm flipV="1">
              <a:off x="2403860" y="1397283"/>
              <a:ext cx="434707" cy="469259"/>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7" name="Multiplication Sign 16">
              <a:extLst>
                <a:ext uri="{FF2B5EF4-FFF2-40B4-BE49-F238E27FC236}">
                  <a16:creationId xmlns:a16="http://schemas.microsoft.com/office/drawing/2014/main" id="{33A36D80-DB57-AD99-CEFF-F09D1C2785CB}"/>
                </a:ext>
              </a:extLst>
            </p:cNvPr>
            <p:cNvSpPr/>
            <p:nvPr/>
          </p:nvSpPr>
          <p:spPr>
            <a:xfrm>
              <a:off x="6995220" y="5717021"/>
              <a:ext cx="607691" cy="617103"/>
            </a:xfrm>
            <a:prstGeom prst="mathMultiply">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8" name="Straight Arrow Connector 17">
              <a:extLst>
                <a:ext uri="{FF2B5EF4-FFF2-40B4-BE49-F238E27FC236}">
                  <a16:creationId xmlns:a16="http://schemas.microsoft.com/office/drawing/2014/main" id="{E59602DA-1C78-0F36-1506-7606FF1C5249}"/>
                </a:ext>
              </a:extLst>
            </p:cNvPr>
            <p:cNvCxnSpPr>
              <a:cxnSpLocks/>
              <a:stCxn id="10" idx="7"/>
            </p:cNvCxnSpPr>
            <p:nvPr/>
          </p:nvCxnSpPr>
          <p:spPr>
            <a:xfrm flipV="1">
              <a:off x="2403860" y="1441701"/>
              <a:ext cx="1211356" cy="1219133"/>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3A598A4F-E0F2-EC15-25E2-449B854F16C4}"/>
                </a:ext>
              </a:extLst>
            </p:cNvPr>
            <p:cNvCxnSpPr>
              <a:cxnSpLocks/>
              <a:stCxn id="13" idx="7"/>
            </p:cNvCxnSpPr>
            <p:nvPr/>
          </p:nvCxnSpPr>
          <p:spPr>
            <a:xfrm flipV="1">
              <a:off x="1760543" y="1426088"/>
              <a:ext cx="3939025" cy="4385146"/>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8DD5481D-24FD-B78B-EB96-DDD8012084C8}"/>
                </a:ext>
              </a:extLst>
            </p:cNvPr>
            <p:cNvCxnSpPr>
              <a:cxnSpLocks/>
              <a:stCxn id="11" idx="7"/>
            </p:cNvCxnSpPr>
            <p:nvPr/>
          </p:nvCxnSpPr>
          <p:spPr>
            <a:xfrm flipV="1">
              <a:off x="3564507" y="1441701"/>
              <a:ext cx="4484118" cy="4369533"/>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E4F3C714-861B-B62A-0A64-76B57ED60EE0}"/>
                </a:ext>
              </a:extLst>
            </p:cNvPr>
            <p:cNvCxnSpPr>
              <a:cxnSpLocks/>
              <a:stCxn id="12" idx="7"/>
            </p:cNvCxnSpPr>
            <p:nvPr/>
          </p:nvCxnSpPr>
          <p:spPr>
            <a:xfrm flipV="1">
              <a:off x="5302946" y="1426088"/>
              <a:ext cx="4817243" cy="4385146"/>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182090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6B07E-6354-E6A0-C6D4-6A8AF0AB41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9619DC-BB3C-6711-08B0-C3ECC236E307}"/>
              </a:ext>
            </a:extLst>
          </p:cNvPr>
          <p:cNvSpPr txBox="1">
            <a:spLocks/>
          </p:cNvSpPr>
          <p:nvPr/>
        </p:nvSpPr>
        <p:spPr>
          <a:xfrm>
            <a:off x="408000" y="135168"/>
            <a:ext cx="11164800" cy="763200"/>
          </a:xfrm>
          <a:prstGeom prst="rect">
            <a:avLst/>
          </a:prstGeom>
          <a:noFill/>
        </p:spPr>
        <p:txBody>
          <a:bodyPr/>
          <a:lstStyle>
            <a:lvl1pPr algn="l" defTabSz="914400" rtl="0" eaLnBrk="1" latinLnBrk="0" hangingPunct="1">
              <a:lnSpc>
                <a:spcPct val="90000"/>
              </a:lnSpc>
              <a:spcBef>
                <a:spcPct val="0"/>
              </a:spcBef>
              <a:buNone/>
              <a:defRPr sz="4000" b="0" kern="1200">
                <a:solidFill>
                  <a:schemeClr val="tx2"/>
                </a:solidFill>
                <a:latin typeface="+mj-lt"/>
                <a:ea typeface="+mj-ea"/>
                <a:cs typeface="+mj-cs"/>
              </a:defRPr>
            </a:lvl1pPr>
          </a:lstStyle>
          <a:p>
            <a:r>
              <a:rPr lang="en-US" dirty="0">
                <a:solidFill>
                  <a:srgbClr val="B31C82"/>
                </a:solidFill>
              </a:rPr>
              <a:t>Long Dynamics – Dynamic Feedforward</a:t>
            </a:r>
          </a:p>
        </p:txBody>
      </p:sp>
      <p:grpSp>
        <p:nvGrpSpPr>
          <p:cNvPr id="4" name="Group 3">
            <a:extLst>
              <a:ext uri="{FF2B5EF4-FFF2-40B4-BE49-F238E27FC236}">
                <a16:creationId xmlns:a16="http://schemas.microsoft.com/office/drawing/2014/main" id="{B7458F02-37C8-9766-ACDF-64FD123AC5F8}"/>
              </a:ext>
            </a:extLst>
          </p:cNvPr>
          <p:cNvGrpSpPr/>
          <p:nvPr/>
        </p:nvGrpSpPr>
        <p:grpSpPr>
          <a:xfrm>
            <a:off x="0" y="0"/>
            <a:ext cx="12192000" cy="6781822"/>
            <a:chOff x="0" y="0"/>
            <a:chExt cx="12192000" cy="6781822"/>
          </a:xfrm>
        </p:grpSpPr>
        <p:pic>
          <p:nvPicPr>
            <p:cNvPr id="5" name="Picture 4">
              <a:extLst>
                <a:ext uri="{FF2B5EF4-FFF2-40B4-BE49-F238E27FC236}">
                  <a16:creationId xmlns:a16="http://schemas.microsoft.com/office/drawing/2014/main" id="{25A94C10-F1A2-2351-D6FA-BEDEEE518C75}"/>
                </a:ext>
              </a:extLst>
            </p:cNvPr>
            <p:cNvPicPr>
              <a:picLocks noChangeAspect="1"/>
            </p:cNvPicPr>
            <p:nvPr/>
          </p:nvPicPr>
          <p:blipFill>
            <a:blip r:embed="rId3"/>
            <a:stretch>
              <a:fillRect/>
            </a:stretch>
          </p:blipFill>
          <p:spPr>
            <a:xfrm>
              <a:off x="0" y="1600366"/>
              <a:ext cx="12192000" cy="5022791"/>
            </a:xfrm>
            <a:prstGeom prst="rect">
              <a:avLst/>
            </a:prstGeom>
          </p:spPr>
        </p:pic>
        <p:sp>
          <p:nvSpPr>
            <p:cNvPr id="6" name="Text Placeholder 3">
              <a:extLst>
                <a:ext uri="{FF2B5EF4-FFF2-40B4-BE49-F238E27FC236}">
                  <a16:creationId xmlns:a16="http://schemas.microsoft.com/office/drawing/2014/main" id="{EF8D558B-8273-8D4F-4524-51BD2BB59453}"/>
                </a:ext>
              </a:extLst>
            </p:cNvPr>
            <p:cNvSpPr txBox="1">
              <a:spLocks/>
            </p:cNvSpPr>
            <p:nvPr/>
          </p:nvSpPr>
          <p:spPr>
            <a:xfrm>
              <a:off x="365137" y="234843"/>
              <a:ext cx="11348495" cy="626727"/>
            </a:xfrm>
            <a:prstGeom prst="rect">
              <a:avLst/>
            </a:prstGeom>
          </p:spPr>
          <p:txBody>
            <a:bodyPr vert="horz" anchor="ctr"/>
            <a:lstStyle>
              <a:lvl1pPr marL="0" indent="0" algn="l" defTabSz="457200" rtl="0" eaLnBrk="1" latinLnBrk="0" hangingPunct="1">
                <a:spcBef>
                  <a:spcPct val="20000"/>
                </a:spcBef>
                <a:buFontTx/>
                <a:buNone/>
                <a:defRPr sz="2400" kern="1200">
                  <a:solidFill>
                    <a:schemeClr val="bg1"/>
                  </a:solidFill>
                  <a:latin typeface="+mn-lt"/>
                  <a:ea typeface="+mn-ea"/>
                  <a:cs typeface="+mn-cs"/>
                </a:defRPr>
              </a:lvl1pPr>
              <a:lvl2pPr marL="457200" indent="0" algn="l" defTabSz="457200" rtl="0" eaLnBrk="1" latinLnBrk="0" hangingPunct="1">
                <a:spcBef>
                  <a:spcPct val="20000"/>
                </a:spcBef>
                <a:buFontTx/>
                <a:buNone/>
                <a:defRPr sz="2600" kern="1200">
                  <a:solidFill>
                    <a:schemeClr val="tx1"/>
                  </a:solidFill>
                  <a:latin typeface="+mn-lt"/>
                  <a:ea typeface="+mn-ea"/>
                  <a:cs typeface="+mn-cs"/>
                </a:defRPr>
              </a:lvl2pPr>
              <a:lvl3pPr marL="914400" indent="0" algn="l" defTabSz="457200" rtl="0" eaLnBrk="1" latinLnBrk="0" hangingPunct="1">
                <a:spcBef>
                  <a:spcPct val="20000"/>
                </a:spcBef>
                <a:buFontTx/>
                <a:buNone/>
                <a:defRPr sz="2600" kern="1200">
                  <a:solidFill>
                    <a:schemeClr val="tx1"/>
                  </a:solidFill>
                  <a:latin typeface="+mn-lt"/>
                  <a:ea typeface="+mn-ea"/>
                  <a:cs typeface="+mn-cs"/>
                </a:defRPr>
              </a:lvl3pPr>
              <a:lvl4pPr marL="1371600" indent="0" algn="l" defTabSz="457200" rtl="0" eaLnBrk="1" latinLnBrk="0" hangingPunct="1">
                <a:spcBef>
                  <a:spcPct val="20000"/>
                </a:spcBef>
                <a:buFontTx/>
                <a:buNone/>
                <a:defRPr sz="2600" kern="1200">
                  <a:solidFill>
                    <a:schemeClr val="tx1"/>
                  </a:solidFill>
                  <a:latin typeface="+mn-lt"/>
                  <a:ea typeface="+mn-ea"/>
                  <a:cs typeface="+mn-cs"/>
                </a:defRPr>
              </a:lvl4pPr>
              <a:lvl5pPr marL="1828800" indent="0" algn="l" defTabSz="457200" rtl="0" eaLnBrk="1" latinLnBrk="0" hangingPunct="1">
                <a:spcBef>
                  <a:spcPct val="20000"/>
                </a:spcBef>
                <a:buFontTx/>
                <a:buNone/>
                <a:defRPr sz="2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000000"/>
                </a:buClr>
                <a:buSzTx/>
                <a:buFontTx/>
                <a:buNone/>
                <a:tabLst/>
                <a:defRPr/>
              </a:pPr>
              <a:r>
                <a:rPr kumimoji="0" lang="en-GB" sz="2800" b="0" i="0" u="none" strike="noStrike" kern="1200" cap="none" spc="0" normalizeH="0" baseline="0" noProof="0">
                  <a:ln>
                    <a:noFill/>
                  </a:ln>
                  <a:solidFill>
                    <a:srgbClr val="FFFFFF"/>
                  </a:solidFill>
                  <a:effectLst/>
                  <a:uLnTx/>
                  <a:uFillTx/>
                  <a:latin typeface="Trebuchet MS" panose="020B0603020202020204"/>
                  <a:ea typeface="+mn-ea"/>
                  <a:cs typeface="+mn-cs"/>
                  <a:sym typeface="Arial"/>
                </a:rPr>
                <a:t>Long Dynamics – Vertical Crystalliser Cooling</a:t>
              </a:r>
            </a:p>
          </p:txBody>
        </p:sp>
        <p:pic>
          <p:nvPicPr>
            <p:cNvPr id="7" name="Picture 6">
              <a:extLst>
                <a:ext uri="{FF2B5EF4-FFF2-40B4-BE49-F238E27FC236}">
                  <a16:creationId xmlns:a16="http://schemas.microsoft.com/office/drawing/2014/main" id="{7DEEB31F-53B4-C2B2-6F8B-06A646CDDA73}"/>
                </a:ext>
              </a:extLst>
            </p:cNvPr>
            <p:cNvPicPr>
              <a:picLocks noChangeAspect="1"/>
            </p:cNvPicPr>
            <p:nvPr/>
          </p:nvPicPr>
          <p:blipFill>
            <a:blip r:embed="rId4"/>
            <a:srcRect b="15247"/>
            <a:stretch/>
          </p:blipFill>
          <p:spPr>
            <a:xfrm>
              <a:off x="365137" y="0"/>
              <a:ext cx="11284590" cy="1537487"/>
            </a:xfrm>
            <a:prstGeom prst="rect">
              <a:avLst/>
            </a:prstGeom>
          </p:spPr>
        </p:pic>
        <p:sp>
          <p:nvSpPr>
            <p:cNvPr id="8" name="Oval 7">
              <a:extLst>
                <a:ext uri="{FF2B5EF4-FFF2-40B4-BE49-F238E27FC236}">
                  <a16:creationId xmlns:a16="http://schemas.microsoft.com/office/drawing/2014/main" id="{C4F1545B-CA41-B42E-4E68-BB37EBAE8EF0}"/>
                </a:ext>
              </a:extLst>
            </p:cNvPr>
            <p:cNvSpPr/>
            <p:nvPr/>
          </p:nvSpPr>
          <p:spPr>
            <a:xfrm>
              <a:off x="5221155" y="2164619"/>
              <a:ext cx="643317" cy="643317"/>
            </a:xfrm>
            <a:prstGeom prst="ellipse">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a:t>TI</a:t>
              </a:r>
            </a:p>
          </p:txBody>
        </p:sp>
        <p:sp>
          <p:nvSpPr>
            <p:cNvPr id="9" name="Oval 8">
              <a:extLst>
                <a:ext uri="{FF2B5EF4-FFF2-40B4-BE49-F238E27FC236}">
                  <a16:creationId xmlns:a16="http://schemas.microsoft.com/office/drawing/2014/main" id="{BE4846EF-8D4E-76B5-6353-61231089B93E}"/>
                </a:ext>
              </a:extLst>
            </p:cNvPr>
            <p:cNvSpPr/>
            <p:nvPr/>
          </p:nvSpPr>
          <p:spPr>
            <a:xfrm>
              <a:off x="1854755" y="1772330"/>
              <a:ext cx="643317" cy="643317"/>
            </a:xfrm>
            <a:prstGeom prst="ellipse">
              <a:avLst/>
            </a:prstGeom>
            <a:solidFill>
              <a:srgbClr val="00B0F0"/>
            </a:solidFill>
            <a:ln>
              <a:solidFill>
                <a:srgbClr val="3906B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a:t>TI</a:t>
              </a:r>
            </a:p>
          </p:txBody>
        </p:sp>
        <p:sp>
          <p:nvSpPr>
            <p:cNvPr id="10" name="Oval 9">
              <a:extLst>
                <a:ext uri="{FF2B5EF4-FFF2-40B4-BE49-F238E27FC236}">
                  <a16:creationId xmlns:a16="http://schemas.microsoft.com/office/drawing/2014/main" id="{D88B63F4-E5BA-7CB7-EE5E-3CD02E7D75BB}"/>
                </a:ext>
              </a:extLst>
            </p:cNvPr>
            <p:cNvSpPr/>
            <p:nvPr/>
          </p:nvSpPr>
          <p:spPr>
            <a:xfrm>
              <a:off x="1854755" y="2566622"/>
              <a:ext cx="643317" cy="643317"/>
            </a:xfrm>
            <a:prstGeom prst="ellipse">
              <a:avLst/>
            </a:prstGeom>
            <a:solidFill>
              <a:srgbClr val="00B0F0"/>
            </a:solidFill>
            <a:ln>
              <a:solidFill>
                <a:srgbClr val="3906B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a:t>FI</a:t>
              </a:r>
            </a:p>
          </p:txBody>
        </p:sp>
        <p:sp>
          <p:nvSpPr>
            <p:cNvPr id="11" name="Oval 10">
              <a:extLst>
                <a:ext uri="{FF2B5EF4-FFF2-40B4-BE49-F238E27FC236}">
                  <a16:creationId xmlns:a16="http://schemas.microsoft.com/office/drawing/2014/main" id="{A1A301D3-9AB9-6CDA-7955-550E9817725D}"/>
                </a:ext>
              </a:extLst>
            </p:cNvPr>
            <p:cNvSpPr/>
            <p:nvPr/>
          </p:nvSpPr>
          <p:spPr>
            <a:xfrm>
              <a:off x="3015402" y="5717022"/>
              <a:ext cx="643317" cy="643317"/>
            </a:xfrm>
            <a:prstGeom prst="ellipse">
              <a:avLst/>
            </a:prstGeom>
            <a:solidFill>
              <a:srgbClr val="FF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a:t>FC</a:t>
              </a:r>
            </a:p>
          </p:txBody>
        </p:sp>
        <p:sp>
          <p:nvSpPr>
            <p:cNvPr id="12" name="Oval 11">
              <a:extLst>
                <a:ext uri="{FF2B5EF4-FFF2-40B4-BE49-F238E27FC236}">
                  <a16:creationId xmlns:a16="http://schemas.microsoft.com/office/drawing/2014/main" id="{D24AC9AA-5937-0554-6224-47C0429C4404}"/>
                </a:ext>
              </a:extLst>
            </p:cNvPr>
            <p:cNvSpPr/>
            <p:nvPr/>
          </p:nvSpPr>
          <p:spPr>
            <a:xfrm>
              <a:off x="4753841" y="5717022"/>
              <a:ext cx="643317" cy="643317"/>
            </a:xfrm>
            <a:prstGeom prst="ellipse">
              <a:avLst/>
            </a:prstGeom>
            <a:solidFill>
              <a:srgbClr val="FF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a:t>FC</a:t>
              </a:r>
            </a:p>
          </p:txBody>
        </p:sp>
        <p:sp>
          <p:nvSpPr>
            <p:cNvPr id="13" name="Oval 12">
              <a:extLst>
                <a:ext uri="{FF2B5EF4-FFF2-40B4-BE49-F238E27FC236}">
                  <a16:creationId xmlns:a16="http://schemas.microsoft.com/office/drawing/2014/main" id="{2BB16B55-8C38-0EFA-CEDB-C2CD365C47C2}"/>
                </a:ext>
              </a:extLst>
            </p:cNvPr>
            <p:cNvSpPr/>
            <p:nvPr/>
          </p:nvSpPr>
          <p:spPr>
            <a:xfrm>
              <a:off x="1211438" y="5717022"/>
              <a:ext cx="643317" cy="643317"/>
            </a:xfrm>
            <a:prstGeom prst="ellipse">
              <a:avLst/>
            </a:prstGeom>
            <a:solidFill>
              <a:srgbClr val="FF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a:t>TC</a:t>
              </a:r>
            </a:p>
          </p:txBody>
        </p:sp>
        <p:sp>
          <p:nvSpPr>
            <p:cNvPr id="14" name="Oval 13">
              <a:extLst>
                <a:ext uri="{FF2B5EF4-FFF2-40B4-BE49-F238E27FC236}">
                  <a16:creationId xmlns:a16="http://schemas.microsoft.com/office/drawing/2014/main" id="{D55AB0C6-2BA5-D90A-0165-4D7E34CE3436}"/>
                </a:ext>
              </a:extLst>
            </p:cNvPr>
            <p:cNvSpPr/>
            <p:nvPr/>
          </p:nvSpPr>
          <p:spPr>
            <a:xfrm>
              <a:off x="10609101" y="2611028"/>
              <a:ext cx="643317" cy="643317"/>
            </a:xfrm>
            <a:prstGeom prst="ellipse">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a:t>TI</a:t>
              </a:r>
            </a:p>
          </p:txBody>
        </p:sp>
        <p:pic>
          <p:nvPicPr>
            <p:cNvPr id="15" name="Picture 14">
              <a:extLst>
                <a:ext uri="{FF2B5EF4-FFF2-40B4-BE49-F238E27FC236}">
                  <a16:creationId xmlns:a16="http://schemas.microsoft.com/office/drawing/2014/main" id="{F18507A3-2183-06F3-2710-6F78178C340F}"/>
                </a:ext>
              </a:extLst>
            </p:cNvPr>
            <p:cNvPicPr>
              <a:picLocks noChangeAspect="1"/>
            </p:cNvPicPr>
            <p:nvPr/>
          </p:nvPicPr>
          <p:blipFill>
            <a:blip r:embed="rId5"/>
            <a:stretch>
              <a:fillRect/>
            </a:stretch>
          </p:blipFill>
          <p:spPr>
            <a:xfrm>
              <a:off x="9491957" y="5473022"/>
              <a:ext cx="2617599" cy="1308800"/>
            </a:xfrm>
            <a:prstGeom prst="rect">
              <a:avLst/>
            </a:prstGeom>
          </p:spPr>
        </p:pic>
        <p:cxnSp>
          <p:nvCxnSpPr>
            <p:cNvPr id="16" name="Straight Arrow Connector 15">
              <a:extLst>
                <a:ext uri="{FF2B5EF4-FFF2-40B4-BE49-F238E27FC236}">
                  <a16:creationId xmlns:a16="http://schemas.microsoft.com/office/drawing/2014/main" id="{BACA52A1-73DB-D3F5-F23E-37741ED17983}"/>
                </a:ext>
              </a:extLst>
            </p:cNvPr>
            <p:cNvCxnSpPr>
              <a:cxnSpLocks/>
              <a:stCxn id="9" idx="7"/>
            </p:cNvCxnSpPr>
            <p:nvPr/>
          </p:nvCxnSpPr>
          <p:spPr>
            <a:xfrm flipV="1">
              <a:off x="2403860" y="1397283"/>
              <a:ext cx="434707" cy="469259"/>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7" name="Multiplication Sign 16">
              <a:extLst>
                <a:ext uri="{FF2B5EF4-FFF2-40B4-BE49-F238E27FC236}">
                  <a16:creationId xmlns:a16="http://schemas.microsoft.com/office/drawing/2014/main" id="{3AD0B1ED-4250-06E2-EBC5-B64119DC2956}"/>
                </a:ext>
              </a:extLst>
            </p:cNvPr>
            <p:cNvSpPr/>
            <p:nvPr/>
          </p:nvSpPr>
          <p:spPr>
            <a:xfrm>
              <a:off x="6995220" y="5717021"/>
              <a:ext cx="607691" cy="617103"/>
            </a:xfrm>
            <a:prstGeom prst="mathMultiply">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8" name="Straight Arrow Connector 17">
              <a:extLst>
                <a:ext uri="{FF2B5EF4-FFF2-40B4-BE49-F238E27FC236}">
                  <a16:creationId xmlns:a16="http://schemas.microsoft.com/office/drawing/2014/main" id="{4365BCE0-4A7A-1563-4022-9EB76283A69C}"/>
                </a:ext>
              </a:extLst>
            </p:cNvPr>
            <p:cNvCxnSpPr>
              <a:cxnSpLocks/>
              <a:stCxn id="10" idx="7"/>
            </p:cNvCxnSpPr>
            <p:nvPr/>
          </p:nvCxnSpPr>
          <p:spPr>
            <a:xfrm flipV="1">
              <a:off x="2403860" y="1441701"/>
              <a:ext cx="1211356" cy="1219133"/>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8BE51688-F7A7-2FBE-3C22-F28A735BF8AA}"/>
                </a:ext>
              </a:extLst>
            </p:cNvPr>
            <p:cNvCxnSpPr>
              <a:cxnSpLocks/>
              <a:stCxn id="13" idx="7"/>
            </p:cNvCxnSpPr>
            <p:nvPr/>
          </p:nvCxnSpPr>
          <p:spPr>
            <a:xfrm flipV="1">
              <a:off x="1760543" y="1426088"/>
              <a:ext cx="3939025" cy="4385146"/>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946E5A23-FE17-2031-C82B-1394743C074B}"/>
                </a:ext>
              </a:extLst>
            </p:cNvPr>
            <p:cNvCxnSpPr>
              <a:cxnSpLocks/>
              <a:stCxn id="11" idx="7"/>
            </p:cNvCxnSpPr>
            <p:nvPr/>
          </p:nvCxnSpPr>
          <p:spPr>
            <a:xfrm flipV="1">
              <a:off x="3564507" y="1441701"/>
              <a:ext cx="4484118" cy="4369533"/>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10C65C81-30FD-4F66-2079-13591F56D251}"/>
                </a:ext>
              </a:extLst>
            </p:cNvPr>
            <p:cNvCxnSpPr>
              <a:cxnSpLocks/>
              <a:stCxn id="12" idx="7"/>
            </p:cNvCxnSpPr>
            <p:nvPr/>
          </p:nvCxnSpPr>
          <p:spPr>
            <a:xfrm flipV="1">
              <a:off x="5302946" y="1426088"/>
              <a:ext cx="4817243" cy="4385146"/>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pic>
        <p:nvPicPr>
          <p:cNvPr id="24" name="Picture 23">
            <a:extLst>
              <a:ext uri="{FF2B5EF4-FFF2-40B4-BE49-F238E27FC236}">
                <a16:creationId xmlns:a16="http://schemas.microsoft.com/office/drawing/2014/main" id="{57EC2969-8EC8-E0ED-0033-00ACC0571B39}"/>
              </a:ext>
            </a:extLst>
          </p:cNvPr>
          <p:cNvPicPr>
            <a:picLocks noChangeAspect="1"/>
          </p:cNvPicPr>
          <p:nvPr/>
        </p:nvPicPr>
        <p:blipFill>
          <a:blip r:embed="rId6"/>
          <a:stretch>
            <a:fillRect/>
          </a:stretch>
        </p:blipFill>
        <p:spPr>
          <a:xfrm>
            <a:off x="8535118" y="4164802"/>
            <a:ext cx="2289707" cy="423216"/>
          </a:xfrm>
          <a:prstGeom prst="rect">
            <a:avLst/>
          </a:prstGeom>
        </p:spPr>
      </p:pic>
      <p:pic>
        <p:nvPicPr>
          <p:cNvPr id="26" name="Picture 25">
            <a:extLst>
              <a:ext uri="{FF2B5EF4-FFF2-40B4-BE49-F238E27FC236}">
                <a16:creationId xmlns:a16="http://schemas.microsoft.com/office/drawing/2014/main" id="{28F276BF-18B2-9B87-A2E3-AF039AE79592}"/>
              </a:ext>
            </a:extLst>
          </p:cNvPr>
          <p:cNvPicPr>
            <a:picLocks noChangeAspect="1"/>
          </p:cNvPicPr>
          <p:nvPr/>
        </p:nvPicPr>
        <p:blipFill>
          <a:blip r:embed="rId7"/>
          <a:stretch>
            <a:fillRect/>
          </a:stretch>
        </p:blipFill>
        <p:spPr>
          <a:xfrm>
            <a:off x="7029871" y="4128469"/>
            <a:ext cx="1076475" cy="466790"/>
          </a:xfrm>
          <a:prstGeom prst="rect">
            <a:avLst/>
          </a:prstGeom>
        </p:spPr>
      </p:pic>
      <p:sp>
        <p:nvSpPr>
          <p:cNvPr id="27" name="TextBox 26">
            <a:extLst>
              <a:ext uri="{FF2B5EF4-FFF2-40B4-BE49-F238E27FC236}">
                <a16:creationId xmlns:a16="http://schemas.microsoft.com/office/drawing/2014/main" id="{1F6D3258-CC81-54FA-D658-1329A52C5876}"/>
              </a:ext>
            </a:extLst>
          </p:cNvPr>
          <p:cNvSpPr txBox="1"/>
          <p:nvPr/>
        </p:nvSpPr>
        <p:spPr>
          <a:xfrm>
            <a:off x="8150988" y="4089808"/>
            <a:ext cx="350993" cy="523220"/>
          </a:xfrm>
          <a:prstGeom prst="rect">
            <a:avLst/>
          </a:prstGeom>
          <a:noFill/>
        </p:spPr>
        <p:txBody>
          <a:bodyPr wrap="square" rtlCol="0">
            <a:spAutoFit/>
          </a:bodyPr>
          <a:lstStyle/>
          <a:p>
            <a:r>
              <a:rPr lang="en-GB" sz="2800" dirty="0"/>
              <a:t>+</a:t>
            </a:r>
          </a:p>
        </p:txBody>
      </p:sp>
      <p:sp>
        <p:nvSpPr>
          <p:cNvPr id="28" name="TextBox 27">
            <a:extLst>
              <a:ext uri="{FF2B5EF4-FFF2-40B4-BE49-F238E27FC236}">
                <a16:creationId xmlns:a16="http://schemas.microsoft.com/office/drawing/2014/main" id="{30BB2FF9-4A84-B336-ECB7-351B17C69761}"/>
              </a:ext>
            </a:extLst>
          </p:cNvPr>
          <p:cNvSpPr txBox="1"/>
          <p:nvPr/>
        </p:nvSpPr>
        <p:spPr>
          <a:xfrm>
            <a:off x="6580945" y="4101792"/>
            <a:ext cx="350993" cy="523220"/>
          </a:xfrm>
          <a:prstGeom prst="rect">
            <a:avLst/>
          </a:prstGeom>
          <a:noFill/>
        </p:spPr>
        <p:txBody>
          <a:bodyPr wrap="square" rtlCol="0">
            <a:spAutoFit/>
          </a:bodyPr>
          <a:lstStyle/>
          <a:p>
            <a:r>
              <a:rPr lang="en-GB" sz="2800" dirty="0"/>
              <a:t>+</a:t>
            </a:r>
          </a:p>
        </p:txBody>
      </p:sp>
      <p:sp>
        <p:nvSpPr>
          <p:cNvPr id="29" name="Rectangle 28">
            <a:extLst>
              <a:ext uri="{FF2B5EF4-FFF2-40B4-BE49-F238E27FC236}">
                <a16:creationId xmlns:a16="http://schemas.microsoft.com/office/drawing/2014/main" id="{FBEEBD47-B447-54A0-4104-3539C9E65124}"/>
              </a:ext>
            </a:extLst>
          </p:cNvPr>
          <p:cNvSpPr/>
          <p:nvPr/>
        </p:nvSpPr>
        <p:spPr>
          <a:xfrm>
            <a:off x="4831172" y="4143128"/>
            <a:ext cx="1736993" cy="4181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descr="Honeywell – Logos Download">
            <a:extLst>
              <a:ext uri="{FF2B5EF4-FFF2-40B4-BE49-F238E27FC236}">
                <a16:creationId xmlns:a16="http://schemas.microsoft.com/office/drawing/2014/main" id="{7FAB435C-1071-60E4-12EA-5187D0BBA0C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08731" y="4190013"/>
            <a:ext cx="1595639" cy="35735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D330106A-3C39-E8F4-455C-84CF0AA3189D}"/>
              </a:ext>
            </a:extLst>
          </p:cNvPr>
          <p:cNvPicPr>
            <a:picLocks noChangeAspect="1"/>
          </p:cNvPicPr>
          <p:nvPr/>
        </p:nvPicPr>
        <p:blipFill>
          <a:blip r:embed="rId9"/>
          <a:stretch>
            <a:fillRect/>
          </a:stretch>
        </p:blipFill>
        <p:spPr>
          <a:xfrm>
            <a:off x="3878807" y="4651182"/>
            <a:ext cx="8230749" cy="1991003"/>
          </a:xfrm>
          <a:prstGeom prst="rect">
            <a:avLst/>
          </a:prstGeom>
        </p:spPr>
      </p:pic>
    </p:spTree>
    <p:extLst>
      <p:ext uri="{BB962C8B-B14F-4D97-AF65-F5344CB8AC3E}">
        <p14:creationId xmlns:p14="http://schemas.microsoft.com/office/powerpoint/2010/main" val="1852261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45808-7493-F1C4-B677-E5E31E8137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77AA3E-EA7C-31CD-203D-34C7BABEE16E}"/>
              </a:ext>
            </a:extLst>
          </p:cNvPr>
          <p:cNvSpPr txBox="1">
            <a:spLocks/>
          </p:cNvSpPr>
          <p:nvPr/>
        </p:nvSpPr>
        <p:spPr>
          <a:xfrm>
            <a:off x="408000" y="135168"/>
            <a:ext cx="11164800" cy="763200"/>
          </a:xfrm>
          <a:prstGeom prst="rect">
            <a:avLst/>
          </a:prstGeom>
          <a:noFill/>
        </p:spPr>
        <p:txBody>
          <a:bodyPr/>
          <a:lstStyle>
            <a:lvl1pPr algn="l" defTabSz="914400" rtl="0" eaLnBrk="1" latinLnBrk="0" hangingPunct="1">
              <a:lnSpc>
                <a:spcPct val="90000"/>
              </a:lnSpc>
              <a:spcBef>
                <a:spcPct val="0"/>
              </a:spcBef>
              <a:buNone/>
              <a:defRPr sz="4000" b="0" kern="1200">
                <a:solidFill>
                  <a:schemeClr val="tx2"/>
                </a:solidFill>
                <a:latin typeface="+mj-lt"/>
                <a:ea typeface="+mj-ea"/>
                <a:cs typeface="+mj-cs"/>
              </a:defRPr>
            </a:lvl1pPr>
          </a:lstStyle>
          <a:p>
            <a:r>
              <a:rPr lang="en-US" dirty="0">
                <a:solidFill>
                  <a:srgbClr val="B31C82"/>
                </a:solidFill>
              </a:rPr>
              <a:t>Long Dynamics – Dynamic Feedforward</a:t>
            </a:r>
          </a:p>
        </p:txBody>
      </p:sp>
      <p:pic>
        <p:nvPicPr>
          <p:cNvPr id="4" name="Picture 3">
            <a:extLst>
              <a:ext uri="{FF2B5EF4-FFF2-40B4-BE49-F238E27FC236}">
                <a16:creationId xmlns:a16="http://schemas.microsoft.com/office/drawing/2014/main" id="{2BBF2330-5205-03B0-7957-28399F1586A5}"/>
              </a:ext>
            </a:extLst>
          </p:cNvPr>
          <p:cNvPicPr>
            <a:picLocks noChangeAspect="1"/>
          </p:cNvPicPr>
          <p:nvPr/>
        </p:nvPicPr>
        <p:blipFill>
          <a:blip r:embed="rId3"/>
          <a:srcRect t="13638"/>
          <a:stretch/>
        </p:blipFill>
        <p:spPr>
          <a:xfrm>
            <a:off x="863970" y="898368"/>
            <a:ext cx="10644125" cy="4884646"/>
          </a:xfrm>
          <a:prstGeom prst="rect">
            <a:avLst/>
          </a:prstGeom>
        </p:spPr>
      </p:pic>
      <p:sp>
        <p:nvSpPr>
          <p:cNvPr id="5" name="Rectangle 4">
            <a:extLst>
              <a:ext uri="{FF2B5EF4-FFF2-40B4-BE49-F238E27FC236}">
                <a16:creationId xmlns:a16="http://schemas.microsoft.com/office/drawing/2014/main" id="{93CEE8E1-DB41-FF16-5380-05705048F11D}"/>
              </a:ext>
            </a:extLst>
          </p:cNvPr>
          <p:cNvSpPr/>
          <p:nvPr/>
        </p:nvSpPr>
        <p:spPr>
          <a:xfrm>
            <a:off x="5725631" y="3689133"/>
            <a:ext cx="4631216" cy="2583126"/>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spcAft>
                <a:spcPts val="1200"/>
              </a:spcAft>
            </a:pPr>
            <a:r>
              <a:rPr lang="en-GB" sz="2800" dirty="0"/>
              <a:t>When there is a change in a DV, how much do I have to change the MV by, and at what time, to counteract the disturbance?</a:t>
            </a:r>
          </a:p>
        </p:txBody>
      </p:sp>
      <p:sp>
        <p:nvSpPr>
          <p:cNvPr id="6" name="TextBox 5">
            <a:extLst>
              <a:ext uri="{FF2B5EF4-FFF2-40B4-BE49-F238E27FC236}">
                <a16:creationId xmlns:a16="http://schemas.microsoft.com/office/drawing/2014/main" id="{851ACEC9-91B3-B349-BA96-39314EFAD92E}"/>
              </a:ext>
            </a:extLst>
          </p:cNvPr>
          <p:cNvSpPr txBox="1"/>
          <p:nvPr/>
        </p:nvSpPr>
        <p:spPr>
          <a:xfrm>
            <a:off x="10651774" y="1245705"/>
            <a:ext cx="921026" cy="523220"/>
          </a:xfrm>
          <a:prstGeom prst="rect">
            <a:avLst/>
          </a:prstGeom>
          <a:noFill/>
        </p:spPr>
        <p:txBody>
          <a:bodyPr wrap="square" rtlCol="0">
            <a:spAutoFit/>
          </a:bodyPr>
          <a:lstStyle/>
          <a:p>
            <a:r>
              <a:rPr lang="en-GB" sz="2800" dirty="0"/>
              <a:t>MV</a:t>
            </a:r>
          </a:p>
        </p:txBody>
      </p:sp>
      <p:sp>
        <p:nvSpPr>
          <p:cNvPr id="7" name="TextBox 6">
            <a:extLst>
              <a:ext uri="{FF2B5EF4-FFF2-40B4-BE49-F238E27FC236}">
                <a16:creationId xmlns:a16="http://schemas.microsoft.com/office/drawing/2014/main" id="{78FF9394-2568-D870-0D78-9F0638389303}"/>
              </a:ext>
            </a:extLst>
          </p:cNvPr>
          <p:cNvSpPr txBox="1"/>
          <p:nvPr/>
        </p:nvSpPr>
        <p:spPr>
          <a:xfrm>
            <a:off x="8525040" y="636758"/>
            <a:ext cx="921026" cy="523220"/>
          </a:xfrm>
          <a:prstGeom prst="rect">
            <a:avLst/>
          </a:prstGeom>
          <a:noFill/>
        </p:spPr>
        <p:txBody>
          <a:bodyPr wrap="square" rtlCol="0">
            <a:spAutoFit/>
          </a:bodyPr>
          <a:lstStyle/>
          <a:p>
            <a:r>
              <a:rPr lang="en-GB" sz="2800" dirty="0"/>
              <a:t>CV</a:t>
            </a:r>
          </a:p>
        </p:txBody>
      </p:sp>
      <p:sp>
        <p:nvSpPr>
          <p:cNvPr id="8" name="TextBox 7">
            <a:extLst>
              <a:ext uri="{FF2B5EF4-FFF2-40B4-BE49-F238E27FC236}">
                <a16:creationId xmlns:a16="http://schemas.microsoft.com/office/drawing/2014/main" id="{E89A4843-CC4F-5BC0-FFB1-CCEDED89ED30}"/>
              </a:ext>
            </a:extLst>
          </p:cNvPr>
          <p:cNvSpPr txBox="1"/>
          <p:nvPr/>
        </p:nvSpPr>
        <p:spPr>
          <a:xfrm>
            <a:off x="223392" y="976406"/>
            <a:ext cx="921026" cy="523220"/>
          </a:xfrm>
          <a:prstGeom prst="rect">
            <a:avLst/>
          </a:prstGeom>
          <a:noFill/>
        </p:spPr>
        <p:txBody>
          <a:bodyPr wrap="square" rtlCol="0">
            <a:spAutoFit/>
          </a:bodyPr>
          <a:lstStyle/>
          <a:p>
            <a:r>
              <a:rPr lang="en-GB" sz="2800" dirty="0"/>
              <a:t>DV</a:t>
            </a:r>
          </a:p>
        </p:txBody>
      </p:sp>
      <p:sp>
        <p:nvSpPr>
          <p:cNvPr id="9" name="TextBox 8">
            <a:extLst>
              <a:ext uri="{FF2B5EF4-FFF2-40B4-BE49-F238E27FC236}">
                <a16:creationId xmlns:a16="http://schemas.microsoft.com/office/drawing/2014/main" id="{3C44965D-4CE3-A46B-B7AE-861D45381228}"/>
              </a:ext>
            </a:extLst>
          </p:cNvPr>
          <p:cNvSpPr txBox="1"/>
          <p:nvPr/>
        </p:nvSpPr>
        <p:spPr>
          <a:xfrm>
            <a:off x="223392" y="2250736"/>
            <a:ext cx="921026" cy="523220"/>
          </a:xfrm>
          <a:prstGeom prst="rect">
            <a:avLst/>
          </a:prstGeom>
          <a:noFill/>
        </p:spPr>
        <p:txBody>
          <a:bodyPr wrap="square" rtlCol="0">
            <a:spAutoFit/>
          </a:bodyPr>
          <a:lstStyle/>
          <a:p>
            <a:r>
              <a:rPr lang="en-GB" sz="2800" dirty="0"/>
              <a:t>DV</a:t>
            </a:r>
          </a:p>
        </p:txBody>
      </p:sp>
      <p:sp>
        <p:nvSpPr>
          <p:cNvPr id="10" name="TextBox 9">
            <a:extLst>
              <a:ext uri="{FF2B5EF4-FFF2-40B4-BE49-F238E27FC236}">
                <a16:creationId xmlns:a16="http://schemas.microsoft.com/office/drawing/2014/main" id="{0A69401D-09ED-ADB1-0F5B-815248940565}"/>
              </a:ext>
            </a:extLst>
          </p:cNvPr>
          <p:cNvSpPr txBox="1"/>
          <p:nvPr/>
        </p:nvSpPr>
        <p:spPr>
          <a:xfrm>
            <a:off x="223392" y="3427523"/>
            <a:ext cx="921026" cy="523220"/>
          </a:xfrm>
          <a:prstGeom prst="rect">
            <a:avLst/>
          </a:prstGeom>
          <a:noFill/>
        </p:spPr>
        <p:txBody>
          <a:bodyPr wrap="square" rtlCol="0">
            <a:spAutoFit/>
          </a:bodyPr>
          <a:lstStyle/>
          <a:p>
            <a:r>
              <a:rPr lang="en-GB" sz="2800" dirty="0"/>
              <a:t>DV</a:t>
            </a:r>
          </a:p>
        </p:txBody>
      </p:sp>
      <p:sp>
        <p:nvSpPr>
          <p:cNvPr id="11" name="TextBox 10">
            <a:extLst>
              <a:ext uri="{FF2B5EF4-FFF2-40B4-BE49-F238E27FC236}">
                <a16:creationId xmlns:a16="http://schemas.microsoft.com/office/drawing/2014/main" id="{1A59CCD4-E713-2B73-8E42-82A0EA011CF9}"/>
              </a:ext>
            </a:extLst>
          </p:cNvPr>
          <p:cNvSpPr txBox="1"/>
          <p:nvPr/>
        </p:nvSpPr>
        <p:spPr>
          <a:xfrm>
            <a:off x="234749" y="4720151"/>
            <a:ext cx="921026" cy="523220"/>
          </a:xfrm>
          <a:prstGeom prst="rect">
            <a:avLst/>
          </a:prstGeom>
          <a:noFill/>
        </p:spPr>
        <p:txBody>
          <a:bodyPr wrap="square" rtlCol="0">
            <a:spAutoFit/>
          </a:bodyPr>
          <a:lstStyle/>
          <a:p>
            <a:r>
              <a:rPr lang="en-GB" sz="2800" dirty="0"/>
              <a:t>DV</a:t>
            </a:r>
          </a:p>
        </p:txBody>
      </p:sp>
      <p:sp>
        <p:nvSpPr>
          <p:cNvPr id="12" name="Rectangle 11">
            <a:extLst>
              <a:ext uri="{FF2B5EF4-FFF2-40B4-BE49-F238E27FC236}">
                <a16:creationId xmlns:a16="http://schemas.microsoft.com/office/drawing/2014/main" id="{79AA6C4F-CBAA-F4E1-B358-9EEEA382EF4C}"/>
              </a:ext>
            </a:extLst>
          </p:cNvPr>
          <p:cNvSpPr/>
          <p:nvPr/>
        </p:nvSpPr>
        <p:spPr>
          <a:xfrm>
            <a:off x="312117" y="5881594"/>
            <a:ext cx="3544265" cy="763597"/>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spcAft>
                <a:spcPts val="1200"/>
              </a:spcAft>
            </a:pPr>
            <a:r>
              <a:rPr lang="en-GB" sz="2800" dirty="0"/>
              <a:t>Other MVs treated like DVs</a:t>
            </a:r>
          </a:p>
        </p:txBody>
      </p:sp>
    </p:spTree>
    <p:extLst>
      <p:ext uri="{BB962C8B-B14F-4D97-AF65-F5344CB8AC3E}">
        <p14:creationId xmlns:p14="http://schemas.microsoft.com/office/powerpoint/2010/main" val="2930127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FDD4D-7680-FD17-9519-C703B28D58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291FE8-A315-C8DA-13F7-3B3CE23095AF}"/>
              </a:ext>
            </a:extLst>
          </p:cNvPr>
          <p:cNvSpPr txBox="1">
            <a:spLocks/>
          </p:cNvSpPr>
          <p:nvPr/>
        </p:nvSpPr>
        <p:spPr>
          <a:xfrm>
            <a:off x="513600" y="2393982"/>
            <a:ext cx="11164800" cy="763200"/>
          </a:xfrm>
          <a:prstGeom prst="rect">
            <a:avLst/>
          </a:prstGeom>
          <a:noFill/>
        </p:spPr>
        <p:txBody>
          <a:bodyPr/>
          <a:lstStyle>
            <a:lvl1pPr algn="l" defTabSz="914400" rtl="0" eaLnBrk="1" latinLnBrk="0" hangingPunct="1">
              <a:lnSpc>
                <a:spcPct val="90000"/>
              </a:lnSpc>
              <a:spcBef>
                <a:spcPct val="0"/>
              </a:spcBef>
              <a:buNone/>
              <a:defRPr sz="4000" b="0" kern="1200">
                <a:solidFill>
                  <a:schemeClr val="tx2"/>
                </a:solidFill>
                <a:latin typeface="+mj-lt"/>
                <a:ea typeface="+mj-ea"/>
                <a:cs typeface="+mj-cs"/>
              </a:defRPr>
            </a:lvl1pPr>
          </a:lstStyle>
          <a:p>
            <a:r>
              <a:rPr lang="en-US" baseline="0" dirty="0">
                <a:solidFill>
                  <a:srgbClr val="B31C82"/>
                </a:solidFill>
              </a:rPr>
              <a:t>Thank you!</a:t>
            </a:r>
          </a:p>
        </p:txBody>
      </p:sp>
      <p:sp>
        <p:nvSpPr>
          <p:cNvPr id="3" name="Text Placeholder 15">
            <a:extLst>
              <a:ext uri="{FF2B5EF4-FFF2-40B4-BE49-F238E27FC236}">
                <a16:creationId xmlns:a16="http://schemas.microsoft.com/office/drawing/2014/main" id="{B397F9C1-CAB2-D4EA-7901-32E437DBAC75}"/>
              </a:ext>
            </a:extLst>
          </p:cNvPr>
          <p:cNvSpPr txBox="1">
            <a:spLocks/>
          </p:cNvSpPr>
          <p:nvPr/>
        </p:nvSpPr>
        <p:spPr>
          <a:xfrm>
            <a:off x="690217" y="951790"/>
            <a:ext cx="10334487" cy="450050"/>
          </a:xfrm>
          <a:prstGeom prst="rect">
            <a:avLst/>
          </a:prstGeom>
          <a:noFill/>
        </p:spPr>
        <p:txBody>
          <a:bodyPr/>
          <a:lstStyle>
            <a:lvl1pPr marL="228600" indent="-22860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baseline="0" dirty="0">
                <a:solidFill>
                  <a:srgbClr val="50534A"/>
                </a:solidFill>
              </a:rPr>
              <a:t>“Everything should be made as simple as possible, but not simpler.” – Albert Einstein</a:t>
            </a:r>
          </a:p>
        </p:txBody>
      </p:sp>
      <p:sp>
        <p:nvSpPr>
          <p:cNvPr id="5" name="Text Placeholder 15">
            <a:extLst>
              <a:ext uri="{FF2B5EF4-FFF2-40B4-BE49-F238E27FC236}">
                <a16:creationId xmlns:a16="http://schemas.microsoft.com/office/drawing/2014/main" id="{BD8B5A09-BB9D-D0E5-5EA2-57A4BA9E866C}"/>
              </a:ext>
            </a:extLst>
          </p:cNvPr>
          <p:cNvSpPr txBox="1">
            <a:spLocks/>
          </p:cNvSpPr>
          <p:nvPr/>
        </p:nvSpPr>
        <p:spPr>
          <a:xfrm>
            <a:off x="1886148" y="5241497"/>
            <a:ext cx="2015513" cy="450050"/>
          </a:xfrm>
          <a:prstGeom prst="rect">
            <a:avLst/>
          </a:prstGeom>
          <a:noFill/>
        </p:spPr>
        <p:txBody>
          <a:bodyPr/>
          <a:lstStyle>
            <a:lvl1pPr marL="228600" indent="-22860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baseline="0" dirty="0">
                <a:solidFill>
                  <a:srgbClr val="50534A"/>
                </a:solidFill>
              </a:rPr>
              <a:t>James Caws </a:t>
            </a:r>
          </a:p>
        </p:txBody>
      </p:sp>
      <p:pic>
        <p:nvPicPr>
          <p:cNvPr id="6" name="Picture 5">
            <a:extLst>
              <a:ext uri="{FF2B5EF4-FFF2-40B4-BE49-F238E27FC236}">
                <a16:creationId xmlns:a16="http://schemas.microsoft.com/office/drawing/2014/main" id="{D7464664-6D17-93B3-CF51-69642FEE95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8869" y="5208657"/>
            <a:ext cx="515731" cy="515731"/>
          </a:xfrm>
          <a:prstGeom prst="rect">
            <a:avLst/>
          </a:prstGeom>
          <a:noFill/>
          <a:ln>
            <a:noFill/>
          </a:ln>
        </p:spPr>
      </p:pic>
      <p:sp>
        <p:nvSpPr>
          <p:cNvPr id="7" name="Text Placeholder 15">
            <a:extLst>
              <a:ext uri="{FF2B5EF4-FFF2-40B4-BE49-F238E27FC236}">
                <a16:creationId xmlns:a16="http://schemas.microsoft.com/office/drawing/2014/main" id="{6B9B4923-7B3D-70B3-DA5D-7B7D4ED2DB49}"/>
              </a:ext>
            </a:extLst>
          </p:cNvPr>
          <p:cNvSpPr txBox="1">
            <a:spLocks/>
          </p:cNvSpPr>
          <p:nvPr/>
        </p:nvSpPr>
        <p:spPr>
          <a:xfrm>
            <a:off x="937179" y="3653179"/>
            <a:ext cx="9597452" cy="450050"/>
          </a:xfrm>
          <a:prstGeom prst="rect">
            <a:avLst/>
          </a:prstGeom>
          <a:noFill/>
        </p:spPr>
        <p:txBody>
          <a:bodyPr/>
          <a:lstStyle>
            <a:lvl1pPr marL="228600" indent="-22860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baseline="0" dirty="0">
                <a:solidFill>
                  <a:srgbClr val="50534A"/>
                </a:solidFill>
              </a:rPr>
              <a:t>Thank you also to Gemma Sainty, Control Engineer, British Sugar</a:t>
            </a:r>
            <a:endParaRPr lang="en-GB" dirty="0">
              <a:solidFill>
                <a:srgbClr val="50534A"/>
              </a:solidFill>
            </a:endParaRPr>
          </a:p>
          <a:p>
            <a:r>
              <a:rPr lang="en-GB" dirty="0">
                <a:solidFill>
                  <a:srgbClr val="50534A"/>
                </a:solidFill>
              </a:rPr>
              <a:t>a</a:t>
            </a:r>
            <a:r>
              <a:rPr lang="en-GB" baseline="0" dirty="0">
                <a:solidFill>
                  <a:srgbClr val="50534A"/>
                </a:solidFill>
              </a:rPr>
              <a:t>nd Howard Boder, NewLand Control</a:t>
            </a:r>
          </a:p>
        </p:txBody>
      </p:sp>
    </p:spTree>
    <p:extLst>
      <p:ext uri="{BB962C8B-B14F-4D97-AF65-F5344CB8AC3E}">
        <p14:creationId xmlns:p14="http://schemas.microsoft.com/office/powerpoint/2010/main" val="3673438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68710-3141-C85A-8B4C-5BDF1C686F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FEFF03-C562-CE4C-3807-2395C8130DE5}"/>
              </a:ext>
            </a:extLst>
          </p:cNvPr>
          <p:cNvSpPr txBox="1">
            <a:spLocks/>
          </p:cNvSpPr>
          <p:nvPr/>
        </p:nvSpPr>
        <p:spPr>
          <a:xfrm>
            <a:off x="408000" y="135168"/>
            <a:ext cx="11164800" cy="763200"/>
          </a:xfrm>
          <a:prstGeom prst="rect">
            <a:avLst/>
          </a:prstGeom>
          <a:noFill/>
        </p:spPr>
        <p:txBody>
          <a:bodyPr/>
          <a:lstStyle>
            <a:lvl1pPr algn="l" defTabSz="914400" rtl="0" eaLnBrk="1" latinLnBrk="0" hangingPunct="1">
              <a:lnSpc>
                <a:spcPct val="90000"/>
              </a:lnSpc>
              <a:spcBef>
                <a:spcPct val="0"/>
              </a:spcBef>
              <a:buNone/>
              <a:defRPr sz="4000" b="0" kern="1200">
                <a:solidFill>
                  <a:schemeClr val="tx2"/>
                </a:solidFill>
                <a:latin typeface="+mj-lt"/>
                <a:ea typeface="+mj-ea"/>
                <a:cs typeface="+mj-cs"/>
              </a:defRPr>
            </a:lvl1pPr>
          </a:lstStyle>
          <a:p>
            <a:r>
              <a:rPr lang="en-US" baseline="0" dirty="0">
                <a:solidFill>
                  <a:srgbClr val="B31C82"/>
                </a:solidFill>
              </a:rPr>
              <a:t>Agenda</a:t>
            </a:r>
          </a:p>
        </p:txBody>
      </p:sp>
      <p:sp>
        <p:nvSpPr>
          <p:cNvPr id="3" name="Text Placeholder 15">
            <a:extLst>
              <a:ext uri="{FF2B5EF4-FFF2-40B4-BE49-F238E27FC236}">
                <a16:creationId xmlns:a16="http://schemas.microsoft.com/office/drawing/2014/main" id="{9ED5184E-752C-8D24-C476-5BA5FCCDE0B2}"/>
              </a:ext>
            </a:extLst>
          </p:cNvPr>
          <p:cNvSpPr txBox="1">
            <a:spLocks/>
          </p:cNvSpPr>
          <p:nvPr/>
        </p:nvSpPr>
        <p:spPr>
          <a:xfrm>
            <a:off x="869556" y="1228677"/>
            <a:ext cx="11164800" cy="3100234"/>
          </a:xfrm>
          <a:prstGeom prst="rect">
            <a:avLst/>
          </a:prstGeom>
          <a:noFill/>
        </p:spPr>
        <p:txBody>
          <a:bodyPr/>
          <a:lstStyle>
            <a:lvl1pPr marL="228600" indent="-22860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85750">
              <a:lnSpc>
                <a:spcPct val="150000"/>
              </a:lnSpc>
              <a:buFont typeface="Arial" panose="020B0604020202020204" pitchFamily="34" charset="0"/>
              <a:buChar char="•"/>
            </a:pPr>
            <a:r>
              <a:rPr lang="en-GB" dirty="0"/>
              <a:t>Control Challenges</a:t>
            </a:r>
          </a:p>
          <a:p>
            <a:pPr marL="285750" indent="-285750">
              <a:lnSpc>
                <a:spcPct val="150000"/>
              </a:lnSpc>
              <a:buFont typeface="Arial" panose="020B0604020202020204" pitchFamily="34" charset="0"/>
              <a:buChar char="•"/>
            </a:pPr>
            <a:r>
              <a:rPr lang="en-GB" dirty="0"/>
              <a:t>Simple Soft Sensors</a:t>
            </a:r>
          </a:p>
          <a:p>
            <a:pPr marL="285750" indent="-285750">
              <a:lnSpc>
                <a:spcPct val="150000"/>
              </a:lnSpc>
              <a:buFont typeface="Arial" panose="020B0604020202020204" pitchFamily="34" charset="0"/>
              <a:buChar char="•"/>
            </a:pPr>
            <a:r>
              <a:rPr lang="en-GB" dirty="0"/>
              <a:t>Smith Predictor Dynamic Compensation</a:t>
            </a:r>
          </a:p>
          <a:p>
            <a:pPr marL="285750" indent="-285750">
              <a:lnSpc>
                <a:spcPct val="150000"/>
              </a:lnSpc>
              <a:buFont typeface="Arial" panose="020B0604020202020204" pitchFamily="34" charset="0"/>
              <a:buChar char="•"/>
            </a:pPr>
            <a:r>
              <a:rPr lang="en-GB" dirty="0"/>
              <a:t>Dynamic Mass Balance</a:t>
            </a:r>
          </a:p>
          <a:p>
            <a:pPr marL="285750" indent="-285750">
              <a:lnSpc>
                <a:spcPct val="150000"/>
              </a:lnSpc>
              <a:buFont typeface="Arial" panose="020B0604020202020204" pitchFamily="34" charset="0"/>
              <a:buChar char="•"/>
            </a:pPr>
            <a:r>
              <a:rPr lang="en-GB" dirty="0"/>
              <a:t>Dynamic Feedforward</a:t>
            </a:r>
          </a:p>
          <a:p>
            <a:pPr>
              <a:lnSpc>
                <a:spcPct val="150000"/>
              </a:lnSpc>
            </a:pPr>
            <a:endParaRPr lang="en-GB" baseline="0" dirty="0">
              <a:solidFill>
                <a:srgbClr val="50534A"/>
              </a:solidFill>
            </a:endParaRPr>
          </a:p>
        </p:txBody>
      </p:sp>
    </p:spTree>
    <p:extLst>
      <p:ext uri="{BB962C8B-B14F-4D97-AF65-F5344CB8AC3E}">
        <p14:creationId xmlns:p14="http://schemas.microsoft.com/office/powerpoint/2010/main" val="602770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D9A4D-4B70-12B0-099A-28F0451637D9}"/>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F76D79BD-7EBF-53EB-E765-F3B4EACE4DC3}"/>
              </a:ext>
            </a:extLst>
          </p:cNvPr>
          <p:cNvSpPr txBox="1">
            <a:spLocks/>
          </p:cNvSpPr>
          <p:nvPr/>
        </p:nvSpPr>
        <p:spPr>
          <a:xfrm>
            <a:off x="408000" y="135168"/>
            <a:ext cx="11164800" cy="763200"/>
          </a:xfrm>
          <a:prstGeom prst="rect">
            <a:avLst/>
          </a:prstGeom>
          <a:noFill/>
        </p:spPr>
        <p:txBody>
          <a:bodyPr/>
          <a:lstStyle>
            <a:lvl1pPr algn="l" defTabSz="914400" rtl="0" eaLnBrk="1" latinLnBrk="0" hangingPunct="1">
              <a:lnSpc>
                <a:spcPct val="90000"/>
              </a:lnSpc>
              <a:spcBef>
                <a:spcPct val="0"/>
              </a:spcBef>
              <a:buNone/>
              <a:defRPr sz="4000" b="0" kern="1200">
                <a:solidFill>
                  <a:schemeClr val="tx2"/>
                </a:solidFill>
                <a:latin typeface="+mj-lt"/>
                <a:ea typeface="+mj-ea"/>
                <a:cs typeface="+mj-cs"/>
              </a:defRPr>
            </a:lvl1pPr>
          </a:lstStyle>
          <a:p>
            <a:r>
              <a:rPr lang="en-US" dirty="0">
                <a:solidFill>
                  <a:srgbClr val="B31C82"/>
                </a:solidFill>
              </a:rPr>
              <a:t>Introduction to British Sugar</a:t>
            </a:r>
          </a:p>
        </p:txBody>
      </p:sp>
      <p:pic>
        <p:nvPicPr>
          <p:cNvPr id="6" name="Picture 2">
            <a:extLst>
              <a:ext uri="{FF2B5EF4-FFF2-40B4-BE49-F238E27FC236}">
                <a16:creationId xmlns:a16="http://schemas.microsoft.com/office/drawing/2014/main" id="{12FF33D5-2331-B641-F375-8FF81FCCED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7136" y="817314"/>
            <a:ext cx="3105150" cy="388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a:extLst>
              <a:ext uri="{FF2B5EF4-FFF2-40B4-BE49-F238E27FC236}">
                <a16:creationId xmlns:a16="http://schemas.microsoft.com/office/drawing/2014/main" id="{1F7654ED-D97B-4D59-55E4-5A21BCA5DF6F}"/>
              </a:ext>
            </a:extLst>
          </p:cNvPr>
          <p:cNvSpPr/>
          <p:nvPr/>
        </p:nvSpPr>
        <p:spPr>
          <a:xfrm>
            <a:off x="5044641" y="3398154"/>
            <a:ext cx="51479" cy="5497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rebuchet MS"/>
              <a:ea typeface="+mn-ea"/>
              <a:cs typeface="+mn-cs"/>
              <a:sym typeface="Arial"/>
            </a:endParaRPr>
          </a:p>
        </p:txBody>
      </p:sp>
      <p:sp>
        <p:nvSpPr>
          <p:cNvPr id="8" name="Oval 7">
            <a:extLst>
              <a:ext uri="{FF2B5EF4-FFF2-40B4-BE49-F238E27FC236}">
                <a16:creationId xmlns:a16="http://schemas.microsoft.com/office/drawing/2014/main" id="{86CE87B1-EE4A-51C2-831D-2623F168B930}"/>
              </a:ext>
            </a:extLst>
          </p:cNvPr>
          <p:cNvSpPr/>
          <p:nvPr/>
        </p:nvSpPr>
        <p:spPr>
          <a:xfrm>
            <a:off x="4774908" y="3205577"/>
            <a:ext cx="51479" cy="5497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rebuchet MS"/>
              <a:ea typeface="+mn-ea"/>
              <a:cs typeface="+mn-cs"/>
              <a:sym typeface="Arial"/>
            </a:endParaRPr>
          </a:p>
        </p:txBody>
      </p:sp>
      <p:sp>
        <p:nvSpPr>
          <p:cNvPr id="9" name="Oval 8">
            <a:extLst>
              <a:ext uri="{FF2B5EF4-FFF2-40B4-BE49-F238E27FC236}">
                <a16:creationId xmlns:a16="http://schemas.microsoft.com/office/drawing/2014/main" id="{0C19CAAD-A156-FEC9-655C-8524E226E564}"/>
              </a:ext>
            </a:extLst>
          </p:cNvPr>
          <p:cNvSpPr/>
          <p:nvPr/>
        </p:nvSpPr>
        <p:spPr>
          <a:xfrm>
            <a:off x="4868737" y="3453133"/>
            <a:ext cx="51479" cy="54979"/>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rebuchet MS"/>
              <a:ea typeface="+mn-ea"/>
              <a:cs typeface="+mn-cs"/>
              <a:sym typeface="Arial"/>
            </a:endParaRPr>
          </a:p>
        </p:txBody>
      </p:sp>
      <p:sp>
        <p:nvSpPr>
          <p:cNvPr id="10" name="Oval 9">
            <a:extLst>
              <a:ext uri="{FF2B5EF4-FFF2-40B4-BE49-F238E27FC236}">
                <a16:creationId xmlns:a16="http://schemas.microsoft.com/office/drawing/2014/main" id="{E59AF8B8-F6B7-1499-6F74-A5AB5B7AF904}"/>
              </a:ext>
            </a:extLst>
          </p:cNvPr>
          <p:cNvSpPr/>
          <p:nvPr/>
        </p:nvSpPr>
        <p:spPr>
          <a:xfrm>
            <a:off x="5297336" y="3367417"/>
            <a:ext cx="51479" cy="5497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rebuchet MS"/>
              <a:ea typeface="+mn-ea"/>
              <a:cs typeface="+mn-cs"/>
              <a:sym typeface="Arial"/>
            </a:endParaRPr>
          </a:p>
        </p:txBody>
      </p:sp>
      <p:sp>
        <p:nvSpPr>
          <p:cNvPr id="11" name="Oval 10">
            <a:extLst>
              <a:ext uri="{FF2B5EF4-FFF2-40B4-BE49-F238E27FC236}">
                <a16:creationId xmlns:a16="http://schemas.microsoft.com/office/drawing/2014/main" id="{0072FC6E-F6DD-0C82-8DEA-C144BB102B99}"/>
              </a:ext>
            </a:extLst>
          </p:cNvPr>
          <p:cNvSpPr/>
          <p:nvPr/>
        </p:nvSpPr>
        <p:spPr>
          <a:xfrm>
            <a:off x="5162100" y="3524094"/>
            <a:ext cx="51479" cy="5497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rebuchet MS"/>
              <a:ea typeface="+mn-ea"/>
              <a:cs typeface="+mn-cs"/>
              <a:sym typeface="Arial"/>
            </a:endParaRPr>
          </a:p>
        </p:txBody>
      </p:sp>
      <p:cxnSp>
        <p:nvCxnSpPr>
          <p:cNvPr id="12" name="Straight Arrow Connector 11">
            <a:extLst>
              <a:ext uri="{FF2B5EF4-FFF2-40B4-BE49-F238E27FC236}">
                <a16:creationId xmlns:a16="http://schemas.microsoft.com/office/drawing/2014/main" id="{83B6DA24-0CEA-74D3-3AE5-B3E3EE10C1AF}"/>
              </a:ext>
            </a:extLst>
          </p:cNvPr>
          <p:cNvCxnSpPr>
            <a:cxnSpLocks/>
          </p:cNvCxnSpPr>
          <p:nvPr/>
        </p:nvCxnSpPr>
        <p:spPr>
          <a:xfrm flipV="1">
            <a:off x="5130980" y="2749242"/>
            <a:ext cx="944758" cy="618920"/>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BDB5F4E2-3585-AEA3-91EA-B1EE15432FDE}"/>
              </a:ext>
            </a:extLst>
          </p:cNvPr>
          <p:cNvPicPr>
            <a:picLocks noChangeAspect="1"/>
          </p:cNvPicPr>
          <p:nvPr/>
        </p:nvPicPr>
        <p:blipFill rotWithShape="1">
          <a:blip r:embed="rId4"/>
          <a:srcRect b="1416"/>
          <a:stretch/>
        </p:blipFill>
        <p:spPr>
          <a:xfrm>
            <a:off x="533976" y="1133107"/>
            <a:ext cx="1867081" cy="3826459"/>
          </a:xfrm>
          <a:prstGeom prst="rect">
            <a:avLst/>
          </a:prstGeom>
        </p:spPr>
      </p:pic>
      <p:pic>
        <p:nvPicPr>
          <p:cNvPr id="14" name="Picture 13">
            <a:extLst>
              <a:ext uri="{FF2B5EF4-FFF2-40B4-BE49-F238E27FC236}">
                <a16:creationId xmlns:a16="http://schemas.microsoft.com/office/drawing/2014/main" id="{0C67A2F4-4544-EDF8-0BCB-FE426AAFD3DC}"/>
              </a:ext>
            </a:extLst>
          </p:cNvPr>
          <p:cNvPicPr>
            <a:picLocks noChangeAspect="1"/>
          </p:cNvPicPr>
          <p:nvPr/>
        </p:nvPicPr>
        <p:blipFill>
          <a:blip r:embed="rId5"/>
          <a:stretch>
            <a:fillRect/>
          </a:stretch>
        </p:blipFill>
        <p:spPr>
          <a:xfrm rot="20905155">
            <a:off x="3655211" y="4882700"/>
            <a:ext cx="494301" cy="868771"/>
          </a:xfrm>
          <a:prstGeom prst="rect">
            <a:avLst/>
          </a:prstGeom>
        </p:spPr>
      </p:pic>
      <p:sp>
        <p:nvSpPr>
          <p:cNvPr id="15" name="TextBox 14">
            <a:extLst>
              <a:ext uri="{FF2B5EF4-FFF2-40B4-BE49-F238E27FC236}">
                <a16:creationId xmlns:a16="http://schemas.microsoft.com/office/drawing/2014/main" id="{C26825B9-8CF4-2045-D2A8-3D1DF621A33F}"/>
              </a:ext>
            </a:extLst>
          </p:cNvPr>
          <p:cNvSpPr txBox="1"/>
          <p:nvPr/>
        </p:nvSpPr>
        <p:spPr>
          <a:xfrm>
            <a:off x="2802401" y="5763640"/>
            <a:ext cx="2267979" cy="488515"/>
          </a:xfrm>
          <a:prstGeom prst="rect">
            <a:avLst/>
          </a:prstGeom>
          <a:noFill/>
          <a:ln w="9525" cap="flat" cmpd="sng" algn="ctr">
            <a:noFill/>
            <a:prstDash val="solid"/>
            <a:round/>
            <a:headEnd type="none" w="med" len="med"/>
            <a:tailEnd type="none" w="med" len="med"/>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D4D4D"/>
                </a:solidFill>
                <a:effectLst/>
                <a:uLnTx/>
                <a:uFillTx/>
                <a:latin typeface="Trebuchet MS"/>
                <a:ea typeface="+mn-ea"/>
                <a:cs typeface="Arial"/>
                <a:sym typeface="Arial"/>
              </a:rPr>
              <a:t>8 million tonnes</a:t>
            </a:r>
          </a:p>
        </p:txBody>
      </p:sp>
      <p:pic>
        <p:nvPicPr>
          <p:cNvPr id="16" name="Picture 15" descr="An aerial view of a city&#10;&#10;Description automatically generated with medium confidence">
            <a:extLst>
              <a:ext uri="{FF2B5EF4-FFF2-40B4-BE49-F238E27FC236}">
                <a16:creationId xmlns:a16="http://schemas.microsoft.com/office/drawing/2014/main" id="{A523B0E0-06E1-5744-8C5B-047C048B120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724" t="9530" r="17337" b="12475"/>
          <a:stretch/>
        </p:blipFill>
        <p:spPr>
          <a:xfrm>
            <a:off x="6167682" y="798264"/>
            <a:ext cx="5481314" cy="3743916"/>
          </a:xfrm>
          <a:prstGeom prst="rect">
            <a:avLst/>
          </a:prstGeom>
          <a:ln>
            <a:noFill/>
          </a:ln>
          <a:effectLst>
            <a:outerShdw blurRad="292100" dist="139700" dir="2700000" algn="tl" rotWithShape="0">
              <a:srgbClr val="333333">
                <a:alpha val="65000"/>
              </a:srgbClr>
            </a:outerShdw>
          </a:effectLst>
        </p:spPr>
      </p:pic>
      <p:sp>
        <p:nvSpPr>
          <p:cNvPr id="17" name="Arrow: Right 16">
            <a:extLst>
              <a:ext uri="{FF2B5EF4-FFF2-40B4-BE49-F238E27FC236}">
                <a16:creationId xmlns:a16="http://schemas.microsoft.com/office/drawing/2014/main" id="{280BBA75-24BA-4A65-C75D-5C4D17A75B62}"/>
              </a:ext>
            </a:extLst>
          </p:cNvPr>
          <p:cNvSpPr/>
          <p:nvPr/>
        </p:nvSpPr>
        <p:spPr>
          <a:xfrm>
            <a:off x="4370742" y="5305084"/>
            <a:ext cx="1115293" cy="231731"/>
          </a:xfrm>
          <a:prstGeom prst="rightArrow">
            <a:avLst/>
          </a:prstGeom>
          <a:solidFill>
            <a:schemeClr val="accent1"/>
          </a:solidFill>
          <a:ln w="9525" cap="rnd" cmpd="sng" algn="ctr">
            <a:solidFill>
              <a:schemeClr val="accent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Trebuchet MS"/>
              <a:ea typeface="+mn-ea"/>
              <a:cs typeface="+mn-cs"/>
              <a:sym typeface="Arial"/>
            </a:endParaRPr>
          </a:p>
        </p:txBody>
      </p:sp>
      <p:pic>
        <p:nvPicPr>
          <p:cNvPr id="18" name="Graphic 17" descr="Add with solid fill">
            <a:extLst>
              <a:ext uri="{FF2B5EF4-FFF2-40B4-BE49-F238E27FC236}">
                <a16:creationId xmlns:a16="http://schemas.microsoft.com/office/drawing/2014/main" id="{5C9D5375-3594-1A1C-6FA0-30D767921A9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6958" y="5211888"/>
            <a:ext cx="418121" cy="418121"/>
          </a:xfrm>
          <a:prstGeom prst="rect">
            <a:avLst/>
          </a:prstGeom>
        </p:spPr>
      </p:pic>
      <p:sp>
        <p:nvSpPr>
          <p:cNvPr id="19" name="TextBox 18">
            <a:extLst>
              <a:ext uri="{FF2B5EF4-FFF2-40B4-BE49-F238E27FC236}">
                <a16:creationId xmlns:a16="http://schemas.microsoft.com/office/drawing/2014/main" id="{7381E788-C805-6DDE-46EA-29F5259597F0}"/>
              </a:ext>
            </a:extLst>
          </p:cNvPr>
          <p:cNvSpPr txBox="1"/>
          <p:nvPr/>
        </p:nvSpPr>
        <p:spPr>
          <a:xfrm>
            <a:off x="8143736" y="5141494"/>
            <a:ext cx="1739538" cy="488515"/>
          </a:xfrm>
          <a:prstGeom prst="rect">
            <a:avLst/>
          </a:prstGeom>
          <a:noFill/>
          <a:ln w="9525" cap="flat" cmpd="sng" algn="ctr">
            <a:noFill/>
            <a:prstDash val="solid"/>
            <a:round/>
            <a:headEnd type="none" w="med" len="med"/>
            <a:tailEnd type="none" w="med" len="med"/>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4D4D4D"/>
                </a:solidFill>
                <a:effectLst/>
                <a:uLnTx/>
                <a:uFillTx/>
                <a:latin typeface="Trebuchet MS"/>
                <a:ea typeface="+mn-ea"/>
                <a:cs typeface="Arial"/>
                <a:sym typeface="Arial"/>
              </a:rPr>
              <a:t>co-products</a:t>
            </a:r>
          </a:p>
        </p:txBody>
      </p:sp>
      <p:pic>
        <p:nvPicPr>
          <p:cNvPr id="20" name="Picture 19" descr="A brown bag with green text&#10;&#10;Description automatically generated">
            <a:extLst>
              <a:ext uri="{FF2B5EF4-FFF2-40B4-BE49-F238E27FC236}">
                <a16:creationId xmlns:a16="http://schemas.microsoft.com/office/drawing/2014/main" id="{AF5C2B37-59CD-5275-1669-B273B5531422}"/>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l="25166" t="7519" r="32718"/>
          <a:stretch/>
        </p:blipFill>
        <p:spPr>
          <a:xfrm>
            <a:off x="5709349" y="4783293"/>
            <a:ext cx="790341" cy="1156985"/>
          </a:xfrm>
          <a:prstGeom prst="rect">
            <a:avLst/>
          </a:prstGeom>
        </p:spPr>
      </p:pic>
      <p:sp>
        <p:nvSpPr>
          <p:cNvPr id="21" name="TextBox 20">
            <a:extLst>
              <a:ext uri="{FF2B5EF4-FFF2-40B4-BE49-F238E27FC236}">
                <a16:creationId xmlns:a16="http://schemas.microsoft.com/office/drawing/2014/main" id="{1388F95E-6F1D-06B0-9E45-FE1215CBBDF3}"/>
              </a:ext>
            </a:extLst>
          </p:cNvPr>
          <p:cNvSpPr txBox="1"/>
          <p:nvPr/>
        </p:nvSpPr>
        <p:spPr>
          <a:xfrm>
            <a:off x="5486035" y="5763639"/>
            <a:ext cx="2514816" cy="488515"/>
          </a:xfrm>
          <a:prstGeom prst="rect">
            <a:avLst/>
          </a:prstGeom>
          <a:noFill/>
          <a:ln w="9525" cap="flat" cmpd="sng" algn="ctr">
            <a:noFill/>
            <a:prstDash val="solid"/>
            <a:round/>
            <a:headEnd type="none" w="med" len="med"/>
            <a:tailEnd type="none" w="med" len="med"/>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D4D4D"/>
                </a:solidFill>
                <a:effectLst/>
                <a:uLnTx/>
                <a:uFillTx/>
                <a:latin typeface="Trebuchet MS"/>
                <a:ea typeface="+mn-ea"/>
                <a:cs typeface="Arial"/>
                <a:sym typeface="Arial"/>
              </a:rPr>
              <a:t>1.2 million tonnes</a:t>
            </a:r>
          </a:p>
        </p:txBody>
      </p:sp>
      <p:pic>
        <p:nvPicPr>
          <p:cNvPr id="22" name="Picture 21" descr="A blue and white bag of sugar&#10;&#10;Description automatically generated">
            <a:extLst>
              <a:ext uri="{FF2B5EF4-FFF2-40B4-BE49-F238E27FC236}">
                <a16:creationId xmlns:a16="http://schemas.microsoft.com/office/drawing/2014/main" id="{62A07346-AA05-0329-B303-30849A84445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61381" y="4827668"/>
            <a:ext cx="803886" cy="1156985"/>
          </a:xfrm>
          <a:prstGeom prst="rect">
            <a:avLst/>
          </a:prstGeom>
        </p:spPr>
      </p:pic>
    </p:spTree>
    <p:extLst>
      <p:ext uri="{BB962C8B-B14F-4D97-AF65-F5344CB8AC3E}">
        <p14:creationId xmlns:p14="http://schemas.microsoft.com/office/powerpoint/2010/main" val="2468589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DF8F9-F2A8-42CB-EC33-8520974506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A1799A-6B5A-8C37-973F-8D1A55ED11F4}"/>
              </a:ext>
            </a:extLst>
          </p:cNvPr>
          <p:cNvSpPr txBox="1">
            <a:spLocks/>
          </p:cNvSpPr>
          <p:nvPr/>
        </p:nvSpPr>
        <p:spPr>
          <a:xfrm>
            <a:off x="408000" y="135168"/>
            <a:ext cx="11164800" cy="763200"/>
          </a:xfrm>
          <a:prstGeom prst="rect">
            <a:avLst/>
          </a:prstGeom>
          <a:noFill/>
        </p:spPr>
        <p:txBody>
          <a:bodyPr/>
          <a:lstStyle>
            <a:lvl1pPr algn="l" defTabSz="914400" rtl="0" eaLnBrk="1" latinLnBrk="0" hangingPunct="1">
              <a:lnSpc>
                <a:spcPct val="90000"/>
              </a:lnSpc>
              <a:spcBef>
                <a:spcPct val="0"/>
              </a:spcBef>
              <a:buNone/>
              <a:defRPr sz="4000" b="0" kern="1200">
                <a:solidFill>
                  <a:schemeClr val="tx2"/>
                </a:solidFill>
                <a:latin typeface="+mj-lt"/>
                <a:ea typeface="+mj-ea"/>
                <a:cs typeface="+mj-cs"/>
              </a:defRPr>
            </a:lvl1pPr>
          </a:lstStyle>
          <a:p>
            <a:r>
              <a:rPr lang="en-US" baseline="0" dirty="0">
                <a:solidFill>
                  <a:srgbClr val="B31C82"/>
                </a:solidFill>
              </a:rPr>
              <a:t>Control Challenges</a:t>
            </a:r>
          </a:p>
        </p:txBody>
      </p:sp>
      <p:sp>
        <p:nvSpPr>
          <p:cNvPr id="3" name="Text Placeholder 15">
            <a:extLst>
              <a:ext uri="{FF2B5EF4-FFF2-40B4-BE49-F238E27FC236}">
                <a16:creationId xmlns:a16="http://schemas.microsoft.com/office/drawing/2014/main" id="{2CD18B8A-5D37-EACC-E0E4-208480F921B5}"/>
              </a:ext>
            </a:extLst>
          </p:cNvPr>
          <p:cNvSpPr txBox="1">
            <a:spLocks/>
          </p:cNvSpPr>
          <p:nvPr/>
        </p:nvSpPr>
        <p:spPr>
          <a:xfrm>
            <a:off x="869556" y="1010015"/>
            <a:ext cx="11164800" cy="3100234"/>
          </a:xfrm>
          <a:prstGeom prst="rect">
            <a:avLst/>
          </a:prstGeom>
          <a:noFill/>
        </p:spPr>
        <p:txBody>
          <a:bodyPr/>
          <a:lstStyle>
            <a:lvl1pPr marL="228600" indent="-22860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85750">
              <a:lnSpc>
                <a:spcPct val="100000"/>
              </a:lnSpc>
              <a:buFont typeface="Arial" panose="020B0604020202020204" pitchFamily="34" charset="0"/>
              <a:buChar char="•"/>
            </a:pPr>
            <a:r>
              <a:rPr lang="en-GB" dirty="0"/>
              <a:t>Unmeasured disturbances – variable raw material</a:t>
            </a:r>
          </a:p>
          <a:p>
            <a:pPr marL="285750" indent="-285750">
              <a:lnSpc>
                <a:spcPct val="100000"/>
              </a:lnSpc>
              <a:buFont typeface="Arial" panose="020B0604020202020204" pitchFamily="34" charset="0"/>
              <a:buChar char="•"/>
            </a:pPr>
            <a:r>
              <a:rPr lang="en-GB" dirty="0"/>
              <a:t>Long process dynamics</a:t>
            </a:r>
          </a:p>
          <a:p>
            <a:pPr marL="285750" indent="-285750">
              <a:lnSpc>
                <a:spcPct val="100000"/>
              </a:lnSpc>
              <a:buFont typeface="Arial" panose="020B0604020202020204" pitchFamily="34" charset="0"/>
              <a:buChar char="•"/>
            </a:pPr>
            <a:r>
              <a:rPr lang="en-GB" dirty="0"/>
              <a:t>Mix of continuous and batch unit operations</a:t>
            </a:r>
          </a:p>
          <a:p>
            <a:pPr marL="285750" indent="-285750">
              <a:lnSpc>
                <a:spcPct val="100000"/>
              </a:lnSpc>
              <a:buFont typeface="Arial" panose="020B0604020202020204" pitchFamily="34" charset="0"/>
              <a:buChar char="•"/>
            </a:pPr>
            <a:r>
              <a:rPr lang="en-GB" dirty="0"/>
              <a:t>Harsh environment for instrumentation – scaling/abrasion</a:t>
            </a:r>
          </a:p>
          <a:p>
            <a:pPr marL="285750" indent="-285750">
              <a:lnSpc>
                <a:spcPct val="100000"/>
              </a:lnSpc>
              <a:buFont typeface="Arial" panose="020B0604020202020204" pitchFamily="34" charset="0"/>
              <a:buChar char="•"/>
            </a:pPr>
            <a:r>
              <a:rPr lang="en-GB" dirty="0"/>
              <a:t>Lack of operator familiarity with more complex control strategies </a:t>
            </a:r>
          </a:p>
          <a:p>
            <a:pPr>
              <a:lnSpc>
                <a:spcPct val="100000"/>
              </a:lnSpc>
            </a:pPr>
            <a:endParaRPr lang="en-GB" baseline="0" dirty="0">
              <a:solidFill>
                <a:srgbClr val="50534A"/>
              </a:solidFill>
            </a:endParaRPr>
          </a:p>
        </p:txBody>
      </p:sp>
      <p:sp>
        <p:nvSpPr>
          <p:cNvPr id="4" name="Rectangle 3">
            <a:extLst>
              <a:ext uri="{FF2B5EF4-FFF2-40B4-BE49-F238E27FC236}">
                <a16:creationId xmlns:a16="http://schemas.microsoft.com/office/drawing/2014/main" id="{1B7C67BF-E268-3B07-EAD7-8A97ED3FE399}"/>
              </a:ext>
            </a:extLst>
          </p:cNvPr>
          <p:cNvSpPr/>
          <p:nvPr/>
        </p:nvSpPr>
        <p:spPr>
          <a:xfrm>
            <a:off x="820161" y="4136753"/>
            <a:ext cx="10344795" cy="1676400"/>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dirty="0"/>
              <a:t>Advanced Regulatory Control (ARC) we have found, in general, a good compromise between and the simplicity of base control (such as PID) and the complexity and cost of Multivariable Predictive Control</a:t>
            </a:r>
          </a:p>
        </p:txBody>
      </p:sp>
    </p:spTree>
    <p:extLst>
      <p:ext uri="{BB962C8B-B14F-4D97-AF65-F5344CB8AC3E}">
        <p14:creationId xmlns:p14="http://schemas.microsoft.com/office/powerpoint/2010/main" val="2288298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F96D6-0D67-7E3C-E875-3E192D9B2D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243EAA-9D4E-9D56-AD41-5AA8B7F2BE65}"/>
              </a:ext>
            </a:extLst>
          </p:cNvPr>
          <p:cNvSpPr txBox="1">
            <a:spLocks/>
          </p:cNvSpPr>
          <p:nvPr/>
        </p:nvSpPr>
        <p:spPr>
          <a:xfrm>
            <a:off x="408000" y="135168"/>
            <a:ext cx="11164800" cy="763200"/>
          </a:xfrm>
          <a:prstGeom prst="rect">
            <a:avLst/>
          </a:prstGeom>
          <a:noFill/>
        </p:spPr>
        <p:txBody>
          <a:bodyPr/>
          <a:lstStyle>
            <a:lvl1pPr algn="l" defTabSz="914400" rtl="0" eaLnBrk="1" latinLnBrk="0" hangingPunct="1">
              <a:lnSpc>
                <a:spcPct val="90000"/>
              </a:lnSpc>
              <a:spcBef>
                <a:spcPct val="0"/>
              </a:spcBef>
              <a:buNone/>
              <a:defRPr sz="4000" b="0" kern="1200">
                <a:solidFill>
                  <a:schemeClr val="tx2"/>
                </a:solidFill>
                <a:latin typeface="+mj-lt"/>
                <a:ea typeface="+mj-ea"/>
                <a:cs typeface="+mj-cs"/>
              </a:defRPr>
            </a:lvl1pPr>
          </a:lstStyle>
          <a:p>
            <a:r>
              <a:rPr lang="en-US" baseline="0" dirty="0">
                <a:solidFill>
                  <a:srgbClr val="B31C82"/>
                </a:solidFill>
              </a:rPr>
              <a:t>Soft Sensors </a:t>
            </a:r>
          </a:p>
        </p:txBody>
      </p:sp>
      <p:grpSp>
        <p:nvGrpSpPr>
          <p:cNvPr id="9" name="Group 8">
            <a:extLst>
              <a:ext uri="{FF2B5EF4-FFF2-40B4-BE49-F238E27FC236}">
                <a16:creationId xmlns:a16="http://schemas.microsoft.com/office/drawing/2014/main" id="{459A24DA-48F6-8B26-DD0C-BCABC8A33868}"/>
              </a:ext>
            </a:extLst>
          </p:cNvPr>
          <p:cNvGrpSpPr/>
          <p:nvPr/>
        </p:nvGrpSpPr>
        <p:grpSpPr>
          <a:xfrm>
            <a:off x="0" y="898368"/>
            <a:ext cx="12192000" cy="4486885"/>
            <a:chOff x="0" y="898368"/>
            <a:chExt cx="12192000" cy="4486885"/>
          </a:xfrm>
        </p:grpSpPr>
        <p:pic>
          <p:nvPicPr>
            <p:cNvPr id="4" name="Picture 3">
              <a:extLst>
                <a:ext uri="{FF2B5EF4-FFF2-40B4-BE49-F238E27FC236}">
                  <a16:creationId xmlns:a16="http://schemas.microsoft.com/office/drawing/2014/main" id="{EFB1F09A-0856-3C70-AD6D-81A399C3602A}"/>
                </a:ext>
              </a:extLst>
            </p:cNvPr>
            <p:cNvPicPr>
              <a:picLocks noChangeAspect="1"/>
            </p:cNvPicPr>
            <p:nvPr/>
          </p:nvPicPr>
          <p:blipFill>
            <a:blip r:embed="rId3"/>
            <a:stretch>
              <a:fillRect/>
            </a:stretch>
          </p:blipFill>
          <p:spPr>
            <a:xfrm>
              <a:off x="0" y="898368"/>
              <a:ext cx="12192000" cy="4486885"/>
            </a:xfrm>
            <a:prstGeom prst="rect">
              <a:avLst/>
            </a:prstGeom>
          </p:spPr>
        </p:pic>
        <p:sp>
          <p:nvSpPr>
            <p:cNvPr id="5" name="TextBox 4">
              <a:extLst>
                <a:ext uri="{FF2B5EF4-FFF2-40B4-BE49-F238E27FC236}">
                  <a16:creationId xmlns:a16="http://schemas.microsoft.com/office/drawing/2014/main" id="{F72B9E49-85F8-2020-B408-401B23687B1F}"/>
                </a:ext>
              </a:extLst>
            </p:cNvPr>
            <p:cNvSpPr txBox="1"/>
            <p:nvPr/>
          </p:nvSpPr>
          <p:spPr>
            <a:xfrm>
              <a:off x="10696575" y="1474936"/>
              <a:ext cx="942975" cy="400110"/>
            </a:xfrm>
            <a:prstGeom prst="rect">
              <a:avLst/>
            </a:prstGeom>
            <a:noFill/>
          </p:spPr>
          <p:txBody>
            <a:bodyPr wrap="square" rtlCol="0">
              <a:spAutoFit/>
            </a:bodyPr>
            <a:lstStyle/>
            <a:p>
              <a:r>
                <a:rPr lang="en-GB" sz="2000">
                  <a:solidFill>
                    <a:srgbClr val="0070C0"/>
                  </a:solidFill>
                </a:rPr>
                <a:t>Raw</a:t>
              </a:r>
            </a:p>
          </p:txBody>
        </p:sp>
        <p:sp>
          <p:nvSpPr>
            <p:cNvPr id="6" name="TextBox 5">
              <a:extLst>
                <a:ext uri="{FF2B5EF4-FFF2-40B4-BE49-F238E27FC236}">
                  <a16:creationId xmlns:a16="http://schemas.microsoft.com/office/drawing/2014/main" id="{8E8A0773-3DFA-725C-8F6D-870E09D7111E}"/>
                </a:ext>
              </a:extLst>
            </p:cNvPr>
            <p:cNvSpPr txBox="1"/>
            <p:nvPr/>
          </p:nvSpPr>
          <p:spPr>
            <a:xfrm>
              <a:off x="8829675" y="2294086"/>
              <a:ext cx="942975" cy="400110"/>
            </a:xfrm>
            <a:prstGeom prst="rect">
              <a:avLst/>
            </a:prstGeom>
            <a:noFill/>
          </p:spPr>
          <p:txBody>
            <a:bodyPr wrap="square" rtlCol="0">
              <a:spAutoFit/>
            </a:bodyPr>
            <a:lstStyle/>
            <a:p>
              <a:r>
                <a:rPr lang="en-GB" sz="2000">
                  <a:solidFill>
                    <a:srgbClr val="FF0000"/>
                  </a:solidFill>
                </a:rPr>
                <a:t>Lab</a:t>
              </a:r>
            </a:p>
          </p:txBody>
        </p:sp>
        <p:sp>
          <p:nvSpPr>
            <p:cNvPr id="7" name="TextBox 6">
              <a:extLst>
                <a:ext uri="{FF2B5EF4-FFF2-40B4-BE49-F238E27FC236}">
                  <a16:creationId xmlns:a16="http://schemas.microsoft.com/office/drawing/2014/main" id="{B0B80EF8-9C33-2182-16DF-8600D1C37D74}"/>
                </a:ext>
              </a:extLst>
            </p:cNvPr>
            <p:cNvSpPr txBox="1"/>
            <p:nvPr/>
          </p:nvSpPr>
          <p:spPr>
            <a:xfrm>
              <a:off x="10125075" y="2294086"/>
              <a:ext cx="942975" cy="400110"/>
            </a:xfrm>
            <a:prstGeom prst="rect">
              <a:avLst/>
            </a:prstGeom>
            <a:noFill/>
          </p:spPr>
          <p:txBody>
            <a:bodyPr wrap="square" rtlCol="0">
              <a:spAutoFit/>
            </a:bodyPr>
            <a:lstStyle/>
            <a:p>
              <a:r>
                <a:rPr lang="en-GB" sz="2000" dirty="0">
                  <a:solidFill>
                    <a:srgbClr val="00B050"/>
                  </a:solidFill>
                </a:rPr>
                <a:t>Infer.</a:t>
              </a:r>
            </a:p>
          </p:txBody>
        </p:sp>
        <p:sp>
          <p:nvSpPr>
            <p:cNvPr id="8" name="TextBox 7">
              <a:extLst>
                <a:ext uri="{FF2B5EF4-FFF2-40B4-BE49-F238E27FC236}">
                  <a16:creationId xmlns:a16="http://schemas.microsoft.com/office/drawing/2014/main" id="{59540CB7-AE5D-8EB1-0089-6122F8A680A4}"/>
                </a:ext>
              </a:extLst>
            </p:cNvPr>
            <p:cNvSpPr txBox="1"/>
            <p:nvPr/>
          </p:nvSpPr>
          <p:spPr>
            <a:xfrm>
              <a:off x="7777163" y="3227536"/>
              <a:ext cx="942975" cy="400110"/>
            </a:xfrm>
            <a:prstGeom prst="rect">
              <a:avLst/>
            </a:prstGeom>
            <a:noFill/>
          </p:spPr>
          <p:txBody>
            <a:bodyPr wrap="square" rtlCol="0">
              <a:spAutoFit/>
            </a:bodyPr>
            <a:lstStyle/>
            <a:p>
              <a:r>
                <a:rPr lang="en-GB" sz="2000">
                  <a:solidFill>
                    <a:srgbClr val="3906BA"/>
                  </a:solidFill>
                </a:rPr>
                <a:t>Bias</a:t>
              </a:r>
            </a:p>
          </p:txBody>
        </p:sp>
      </p:grpSp>
      <p:sp>
        <p:nvSpPr>
          <p:cNvPr id="10" name="Rectangle 9">
            <a:extLst>
              <a:ext uri="{FF2B5EF4-FFF2-40B4-BE49-F238E27FC236}">
                <a16:creationId xmlns:a16="http://schemas.microsoft.com/office/drawing/2014/main" id="{DD149B75-C9BE-5F15-3590-810123189CB3}"/>
              </a:ext>
            </a:extLst>
          </p:cNvPr>
          <p:cNvSpPr/>
          <p:nvPr/>
        </p:nvSpPr>
        <p:spPr>
          <a:xfrm>
            <a:off x="820162" y="2630556"/>
            <a:ext cx="5511745" cy="3420303"/>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Arial" panose="020B0604020202020204" pitchFamily="34" charset="0"/>
              <a:buChar char="•"/>
            </a:pPr>
            <a:r>
              <a:rPr lang="en-GB" sz="2800" dirty="0"/>
              <a:t>Control of pH on a rotating drum</a:t>
            </a:r>
          </a:p>
          <a:p>
            <a:pPr marL="285750" indent="-285750">
              <a:buFont typeface="Arial" panose="020B0604020202020204" pitchFamily="34" charset="0"/>
              <a:buChar char="•"/>
            </a:pPr>
            <a:r>
              <a:rPr lang="en-GB" sz="2800" dirty="0"/>
              <a:t>pH probe drifts over time</a:t>
            </a:r>
          </a:p>
          <a:p>
            <a:pPr marL="285750" indent="-285750">
              <a:buFont typeface="Arial" panose="020B0604020202020204" pitchFamily="34" charset="0"/>
              <a:buChar char="•"/>
            </a:pPr>
            <a:r>
              <a:rPr lang="en-GB" sz="2800" dirty="0"/>
              <a:t>Operators would have to adjust pH setpoint based on lab results</a:t>
            </a:r>
          </a:p>
          <a:p>
            <a:pPr marL="285750" indent="-285750">
              <a:buFont typeface="Arial" panose="020B0604020202020204" pitchFamily="34" charset="0"/>
              <a:buChar char="•"/>
            </a:pPr>
            <a:r>
              <a:rPr lang="en-GB" sz="2800" dirty="0"/>
              <a:t>Inferential aligns the raw probe reading with lab</a:t>
            </a:r>
          </a:p>
          <a:p>
            <a:pPr marL="285750" indent="-285750">
              <a:buFont typeface="Arial" panose="020B0604020202020204" pitchFamily="34" charset="0"/>
              <a:buChar char="•"/>
            </a:pPr>
            <a:r>
              <a:rPr lang="en-GB" sz="2800" dirty="0"/>
              <a:t>Opportunity for reduced lab sampling frequency</a:t>
            </a:r>
          </a:p>
        </p:txBody>
      </p:sp>
    </p:spTree>
    <p:extLst>
      <p:ext uri="{BB962C8B-B14F-4D97-AF65-F5344CB8AC3E}">
        <p14:creationId xmlns:p14="http://schemas.microsoft.com/office/powerpoint/2010/main" val="2635276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68D61A-EBC8-CDB7-2026-3762A52E5C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1C0F4D-EFE0-A17D-1F06-F0E9C3776968}"/>
              </a:ext>
            </a:extLst>
          </p:cNvPr>
          <p:cNvSpPr txBox="1">
            <a:spLocks/>
          </p:cNvSpPr>
          <p:nvPr/>
        </p:nvSpPr>
        <p:spPr>
          <a:xfrm>
            <a:off x="408000" y="135168"/>
            <a:ext cx="11164800" cy="763200"/>
          </a:xfrm>
          <a:prstGeom prst="rect">
            <a:avLst/>
          </a:prstGeom>
          <a:noFill/>
        </p:spPr>
        <p:txBody>
          <a:bodyPr/>
          <a:lstStyle>
            <a:lvl1pPr algn="l" defTabSz="914400" rtl="0" eaLnBrk="1" latinLnBrk="0" hangingPunct="1">
              <a:lnSpc>
                <a:spcPct val="90000"/>
              </a:lnSpc>
              <a:spcBef>
                <a:spcPct val="0"/>
              </a:spcBef>
              <a:buNone/>
              <a:defRPr sz="4000" b="0" kern="1200">
                <a:solidFill>
                  <a:schemeClr val="tx2"/>
                </a:solidFill>
                <a:latin typeface="+mj-lt"/>
                <a:ea typeface="+mj-ea"/>
                <a:cs typeface="+mj-cs"/>
              </a:defRPr>
            </a:lvl1pPr>
          </a:lstStyle>
          <a:p>
            <a:r>
              <a:rPr lang="en-US" baseline="0" dirty="0">
                <a:solidFill>
                  <a:srgbClr val="B31C82"/>
                </a:solidFill>
              </a:rPr>
              <a:t>Smith Predictor - Dynamic Compensation</a:t>
            </a:r>
          </a:p>
        </p:txBody>
      </p:sp>
      <p:pic>
        <p:nvPicPr>
          <p:cNvPr id="3" name="Picture 2">
            <a:extLst>
              <a:ext uri="{FF2B5EF4-FFF2-40B4-BE49-F238E27FC236}">
                <a16:creationId xmlns:a16="http://schemas.microsoft.com/office/drawing/2014/main" id="{0C67872F-A018-A8D7-EFD0-A0FEAD8921DD}"/>
              </a:ext>
            </a:extLst>
          </p:cNvPr>
          <p:cNvPicPr>
            <a:picLocks noChangeAspect="1"/>
          </p:cNvPicPr>
          <p:nvPr/>
        </p:nvPicPr>
        <p:blipFill>
          <a:blip r:embed="rId3"/>
          <a:srcRect t="2466" b="1973"/>
          <a:stretch/>
        </p:blipFill>
        <p:spPr>
          <a:xfrm>
            <a:off x="696861" y="770351"/>
            <a:ext cx="10927291" cy="5363904"/>
          </a:xfrm>
          <a:prstGeom prst="rect">
            <a:avLst/>
          </a:prstGeom>
        </p:spPr>
      </p:pic>
      <p:sp>
        <p:nvSpPr>
          <p:cNvPr id="11" name="Rectangle 10">
            <a:extLst>
              <a:ext uri="{FF2B5EF4-FFF2-40B4-BE49-F238E27FC236}">
                <a16:creationId xmlns:a16="http://schemas.microsoft.com/office/drawing/2014/main" id="{B4059BE5-DD19-F74B-3754-83ECE9306011}"/>
              </a:ext>
            </a:extLst>
          </p:cNvPr>
          <p:cNvSpPr/>
          <p:nvPr/>
        </p:nvSpPr>
        <p:spPr>
          <a:xfrm>
            <a:off x="2016399" y="4426568"/>
            <a:ext cx="5161015" cy="1707687"/>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GB" sz="2800" dirty="0"/>
              <a:t>Although we have online product moisture, this lags about 10mins behind the temperature of the flue gas</a:t>
            </a:r>
          </a:p>
        </p:txBody>
      </p:sp>
    </p:spTree>
    <p:extLst>
      <p:ext uri="{BB962C8B-B14F-4D97-AF65-F5344CB8AC3E}">
        <p14:creationId xmlns:p14="http://schemas.microsoft.com/office/powerpoint/2010/main" val="4024707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8E01E-E4F5-A62E-9DF2-B7C50AACAD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9C41A9-9CE0-99EE-382B-2609E10BF5E1}"/>
              </a:ext>
            </a:extLst>
          </p:cNvPr>
          <p:cNvSpPr txBox="1">
            <a:spLocks/>
          </p:cNvSpPr>
          <p:nvPr/>
        </p:nvSpPr>
        <p:spPr>
          <a:xfrm>
            <a:off x="408000" y="135168"/>
            <a:ext cx="11164800" cy="763200"/>
          </a:xfrm>
          <a:prstGeom prst="rect">
            <a:avLst/>
          </a:prstGeom>
          <a:noFill/>
        </p:spPr>
        <p:txBody>
          <a:bodyPr/>
          <a:lstStyle>
            <a:lvl1pPr algn="l" defTabSz="914400" rtl="0" eaLnBrk="1" latinLnBrk="0" hangingPunct="1">
              <a:lnSpc>
                <a:spcPct val="90000"/>
              </a:lnSpc>
              <a:spcBef>
                <a:spcPct val="0"/>
              </a:spcBef>
              <a:buNone/>
              <a:defRPr sz="4000" b="0" kern="1200">
                <a:solidFill>
                  <a:schemeClr val="tx2"/>
                </a:solidFill>
                <a:latin typeface="+mj-lt"/>
                <a:ea typeface="+mj-ea"/>
                <a:cs typeface="+mj-cs"/>
              </a:defRPr>
            </a:lvl1pPr>
          </a:lstStyle>
          <a:p>
            <a:r>
              <a:rPr lang="en-US" baseline="0" dirty="0">
                <a:solidFill>
                  <a:srgbClr val="B31C82"/>
                </a:solidFill>
              </a:rPr>
              <a:t>Smith Predictor - Dynamic Compensation</a:t>
            </a:r>
          </a:p>
        </p:txBody>
      </p:sp>
      <p:pic>
        <p:nvPicPr>
          <p:cNvPr id="3" name="Picture 2">
            <a:extLst>
              <a:ext uri="{FF2B5EF4-FFF2-40B4-BE49-F238E27FC236}">
                <a16:creationId xmlns:a16="http://schemas.microsoft.com/office/drawing/2014/main" id="{5A176955-C389-EE4C-72FE-97E8A47AB00C}"/>
              </a:ext>
            </a:extLst>
          </p:cNvPr>
          <p:cNvPicPr>
            <a:picLocks noChangeAspect="1"/>
          </p:cNvPicPr>
          <p:nvPr/>
        </p:nvPicPr>
        <p:blipFill>
          <a:blip r:embed="rId3"/>
          <a:srcRect t="2466" b="1973"/>
          <a:stretch/>
        </p:blipFill>
        <p:spPr>
          <a:xfrm>
            <a:off x="696861" y="770351"/>
            <a:ext cx="10927291" cy="5363904"/>
          </a:xfrm>
          <a:prstGeom prst="rect">
            <a:avLst/>
          </a:prstGeom>
        </p:spPr>
      </p:pic>
      <p:sp>
        <p:nvSpPr>
          <p:cNvPr id="11" name="Rectangle 10">
            <a:extLst>
              <a:ext uri="{FF2B5EF4-FFF2-40B4-BE49-F238E27FC236}">
                <a16:creationId xmlns:a16="http://schemas.microsoft.com/office/drawing/2014/main" id="{75E21F98-15BC-F1CC-B453-7EFB9DA8B999}"/>
              </a:ext>
            </a:extLst>
          </p:cNvPr>
          <p:cNvSpPr/>
          <p:nvPr/>
        </p:nvSpPr>
        <p:spPr>
          <a:xfrm>
            <a:off x="278988" y="3429000"/>
            <a:ext cx="4631216" cy="2583126"/>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spcAft>
                <a:spcPts val="1200"/>
              </a:spcAft>
            </a:pPr>
            <a:r>
              <a:rPr lang="en-GB" sz="2800" dirty="0"/>
              <a:t>Use temperature to predict moisture and control to the predicted moisture.</a:t>
            </a:r>
          </a:p>
          <a:p>
            <a:r>
              <a:rPr lang="en-GB" sz="2800" dirty="0"/>
              <a:t>Actual moisture is used to correct the prediction bias.</a:t>
            </a:r>
          </a:p>
        </p:txBody>
      </p:sp>
      <p:pic>
        <p:nvPicPr>
          <p:cNvPr id="4" name="Picture 3">
            <a:extLst>
              <a:ext uri="{FF2B5EF4-FFF2-40B4-BE49-F238E27FC236}">
                <a16:creationId xmlns:a16="http://schemas.microsoft.com/office/drawing/2014/main" id="{D4A0332F-D88C-BF18-CD66-B0B818BD9214}"/>
              </a:ext>
            </a:extLst>
          </p:cNvPr>
          <p:cNvPicPr>
            <a:picLocks noChangeAspect="1"/>
          </p:cNvPicPr>
          <p:nvPr/>
        </p:nvPicPr>
        <p:blipFill>
          <a:blip r:embed="rId4"/>
          <a:stretch>
            <a:fillRect/>
          </a:stretch>
        </p:blipFill>
        <p:spPr>
          <a:xfrm>
            <a:off x="5023328" y="2528402"/>
            <a:ext cx="6889685" cy="3559247"/>
          </a:xfrm>
          <a:prstGeom prst="rect">
            <a:avLst/>
          </a:prstGeom>
        </p:spPr>
      </p:pic>
    </p:spTree>
    <p:extLst>
      <p:ext uri="{BB962C8B-B14F-4D97-AF65-F5344CB8AC3E}">
        <p14:creationId xmlns:p14="http://schemas.microsoft.com/office/powerpoint/2010/main" val="3189925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C76F6-38FA-267C-D256-84196794B7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B11348-AAEE-4361-EC15-BF7526E83743}"/>
              </a:ext>
            </a:extLst>
          </p:cNvPr>
          <p:cNvSpPr txBox="1">
            <a:spLocks/>
          </p:cNvSpPr>
          <p:nvPr/>
        </p:nvSpPr>
        <p:spPr>
          <a:xfrm>
            <a:off x="408000" y="135168"/>
            <a:ext cx="11164800" cy="763200"/>
          </a:xfrm>
          <a:prstGeom prst="rect">
            <a:avLst/>
          </a:prstGeom>
          <a:noFill/>
        </p:spPr>
        <p:txBody>
          <a:bodyPr/>
          <a:lstStyle>
            <a:lvl1pPr algn="l" defTabSz="914400" rtl="0" eaLnBrk="1" latinLnBrk="0" hangingPunct="1">
              <a:lnSpc>
                <a:spcPct val="90000"/>
              </a:lnSpc>
              <a:spcBef>
                <a:spcPct val="0"/>
              </a:spcBef>
              <a:buNone/>
              <a:defRPr sz="4000" b="0" kern="1200">
                <a:solidFill>
                  <a:schemeClr val="tx2"/>
                </a:solidFill>
                <a:latin typeface="+mj-lt"/>
                <a:ea typeface="+mj-ea"/>
                <a:cs typeface="+mj-cs"/>
              </a:defRPr>
            </a:lvl1pPr>
          </a:lstStyle>
          <a:p>
            <a:r>
              <a:rPr lang="en-US" baseline="0" dirty="0">
                <a:solidFill>
                  <a:srgbClr val="B31C82"/>
                </a:solidFill>
              </a:rPr>
              <a:t>Smith Predictor - Dynamic Compensation</a:t>
            </a:r>
          </a:p>
        </p:txBody>
      </p:sp>
      <p:pic>
        <p:nvPicPr>
          <p:cNvPr id="5" name="Picture 5">
            <a:extLst>
              <a:ext uri="{FF2B5EF4-FFF2-40B4-BE49-F238E27FC236}">
                <a16:creationId xmlns:a16="http://schemas.microsoft.com/office/drawing/2014/main" id="{9589E28A-C2A8-1917-8B99-53134FF89D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57"/>
          <a:stretch/>
        </p:blipFill>
        <p:spPr bwMode="auto">
          <a:xfrm>
            <a:off x="361813" y="1246514"/>
            <a:ext cx="11568425" cy="4248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0F876F2A-2B06-3825-5D2E-EA2E2FA7BD5E}"/>
              </a:ext>
            </a:extLst>
          </p:cNvPr>
          <p:cNvCxnSpPr>
            <a:cxnSpLocks/>
          </p:cNvCxnSpPr>
          <p:nvPr/>
        </p:nvCxnSpPr>
        <p:spPr>
          <a:xfrm>
            <a:off x="5932296" y="898368"/>
            <a:ext cx="0" cy="459620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0CE6E73-400A-461E-D5EE-9DBD25CA101C}"/>
              </a:ext>
            </a:extLst>
          </p:cNvPr>
          <p:cNvSpPr txBox="1"/>
          <p:nvPr/>
        </p:nvSpPr>
        <p:spPr>
          <a:xfrm>
            <a:off x="2045888" y="822302"/>
            <a:ext cx="1940632" cy="523220"/>
          </a:xfrm>
          <a:prstGeom prst="rect">
            <a:avLst/>
          </a:prstGeom>
          <a:noFill/>
        </p:spPr>
        <p:txBody>
          <a:bodyPr wrap="square" rtlCol="0">
            <a:spAutoFit/>
          </a:bodyPr>
          <a:lstStyle/>
          <a:p>
            <a:r>
              <a:rPr lang="en-GB" sz="2800" dirty="0"/>
              <a:t>Before ARC</a:t>
            </a:r>
          </a:p>
        </p:txBody>
      </p:sp>
      <p:sp>
        <p:nvSpPr>
          <p:cNvPr id="9" name="TextBox 8">
            <a:extLst>
              <a:ext uri="{FF2B5EF4-FFF2-40B4-BE49-F238E27FC236}">
                <a16:creationId xmlns:a16="http://schemas.microsoft.com/office/drawing/2014/main" id="{CFF33229-206C-AB8E-9791-D508AD2FA471}"/>
              </a:ext>
            </a:extLst>
          </p:cNvPr>
          <p:cNvSpPr txBox="1"/>
          <p:nvPr/>
        </p:nvSpPr>
        <p:spPr>
          <a:xfrm>
            <a:off x="7917541" y="810831"/>
            <a:ext cx="1940632" cy="523220"/>
          </a:xfrm>
          <a:prstGeom prst="rect">
            <a:avLst/>
          </a:prstGeom>
          <a:noFill/>
        </p:spPr>
        <p:txBody>
          <a:bodyPr wrap="square" rtlCol="0">
            <a:spAutoFit/>
          </a:bodyPr>
          <a:lstStyle/>
          <a:p>
            <a:r>
              <a:rPr lang="en-GB" sz="2800" dirty="0"/>
              <a:t>After ARC</a:t>
            </a:r>
          </a:p>
        </p:txBody>
      </p:sp>
      <p:sp>
        <p:nvSpPr>
          <p:cNvPr id="12" name="TextBox 11">
            <a:extLst>
              <a:ext uri="{FF2B5EF4-FFF2-40B4-BE49-F238E27FC236}">
                <a16:creationId xmlns:a16="http://schemas.microsoft.com/office/drawing/2014/main" id="{12E0EB7E-D38A-21F3-9088-034F372B4842}"/>
              </a:ext>
            </a:extLst>
          </p:cNvPr>
          <p:cNvSpPr txBox="1"/>
          <p:nvPr/>
        </p:nvSpPr>
        <p:spPr>
          <a:xfrm>
            <a:off x="5020084" y="5494569"/>
            <a:ext cx="1940632" cy="523220"/>
          </a:xfrm>
          <a:prstGeom prst="rect">
            <a:avLst/>
          </a:prstGeom>
          <a:noFill/>
        </p:spPr>
        <p:txBody>
          <a:bodyPr wrap="square" rtlCol="0">
            <a:spAutoFit/>
          </a:bodyPr>
          <a:lstStyle/>
          <a:p>
            <a:r>
              <a:rPr lang="en-GB" sz="2800" dirty="0"/>
              <a:t>Before ARC</a:t>
            </a:r>
          </a:p>
        </p:txBody>
      </p:sp>
    </p:spTree>
    <p:extLst>
      <p:ext uri="{BB962C8B-B14F-4D97-AF65-F5344CB8AC3E}">
        <p14:creationId xmlns:p14="http://schemas.microsoft.com/office/powerpoint/2010/main" val="354617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A98DE-64EB-05BD-B7A4-9F5D68E828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0A8BDA-B210-AA83-CFFE-5181B923984D}"/>
              </a:ext>
            </a:extLst>
          </p:cNvPr>
          <p:cNvSpPr txBox="1">
            <a:spLocks/>
          </p:cNvSpPr>
          <p:nvPr/>
        </p:nvSpPr>
        <p:spPr>
          <a:xfrm>
            <a:off x="408000" y="135168"/>
            <a:ext cx="11164800" cy="763200"/>
          </a:xfrm>
          <a:prstGeom prst="rect">
            <a:avLst/>
          </a:prstGeom>
          <a:noFill/>
        </p:spPr>
        <p:txBody>
          <a:bodyPr/>
          <a:lstStyle>
            <a:lvl1pPr algn="l" defTabSz="914400" rtl="0" eaLnBrk="1" latinLnBrk="0" hangingPunct="1">
              <a:lnSpc>
                <a:spcPct val="90000"/>
              </a:lnSpc>
              <a:spcBef>
                <a:spcPct val="0"/>
              </a:spcBef>
              <a:buNone/>
              <a:defRPr sz="4000" b="0" kern="1200">
                <a:solidFill>
                  <a:schemeClr val="tx2"/>
                </a:solidFill>
                <a:latin typeface="+mj-lt"/>
                <a:ea typeface="+mj-ea"/>
                <a:cs typeface="+mj-cs"/>
              </a:defRPr>
            </a:lvl1pPr>
          </a:lstStyle>
          <a:p>
            <a:r>
              <a:rPr lang="en-US" baseline="0" dirty="0">
                <a:solidFill>
                  <a:srgbClr val="B31C82"/>
                </a:solidFill>
              </a:rPr>
              <a:t>Mix of Continuous &amp; Batch – Dynamic Mass Balance</a:t>
            </a:r>
          </a:p>
        </p:txBody>
      </p:sp>
      <p:sp>
        <p:nvSpPr>
          <p:cNvPr id="3" name="TextBox 2">
            <a:extLst>
              <a:ext uri="{FF2B5EF4-FFF2-40B4-BE49-F238E27FC236}">
                <a16:creationId xmlns:a16="http://schemas.microsoft.com/office/drawing/2014/main" id="{8BD63EB5-9D1C-8D56-9B5D-6289A21214C0}"/>
              </a:ext>
            </a:extLst>
          </p:cNvPr>
          <p:cNvSpPr txBox="1"/>
          <p:nvPr/>
        </p:nvSpPr>
        <p:spPr>
          <a:xfrm>
            <a:off x="2277105" y="3585359"/>
            <a:ext cx="1820849" cy="646331"/>
          </a:xfrm>
          <a:prstGeom prst="rect">
            <a:avLst/>
          </a:prstGeom>
          <a:noFill/>
        </p:spPr>
        <p:txBody>
          <a:bodyPr wrap="square" rtlCol="0">
            <a:spAutoFit/>
          </a:bodyPr>
          <a:lstStyle/>
          <a:p>
            <a:pPr algn="ctr"/>
            <a:r>
              <a:rPr lang="en-GB"/>
              <a:t>High Green Syrup Tanks</a:t>
            </a:r>
          </a:p>
        </p:txBody>
      </p:sp>
      <p:cxnSp>
        <p:nvCxnSpPr>
          <p:cNvPr id="4" name="Straight Arrow Connector 3">
            <a:extLst>
              <a:ext uri="{FF2B5EF4-FFF2-40B4-BE49-F238E27FC236}">
                <a16:creationId xmlns:a16="http://schemas.microsoft.com/office/drawing/2014/main" id="{A294FCB7-3F0D-8AD4-DEA8-CCE1D60ECA3F}"/>
              </a:ext>
            </a:extLst>
          </p:cNvPr>
          <p:cNvCxnSpPr>
            <a:cxnSpLocks/>
          </p:cNvCxnSpPr>
          <p:nvPr/>
        </p:nvCxnSpPr>
        <p:spPr>
          <a:xfrm flipV="1">
            <a:off x="1415543" y="3252360"/>
            <a:ext cx="1277790" cy="319"/>
          </a:xfrm>
          <a:prstGeom prst="straightConnector1">
            <a:avLst/>
          </a:prstGeom>
          <a:ln w="38100">
            <a:tailEnd type="triangle"/>
          </a:ln>
          <a:effectLst/>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116692AD-3DFD-BFC6-0DB4-32CB8CAE20C0}"/>
              </a:ext>
            </a:extLst>
          </p:cNvPr>
          <p:cNvCxnSpPr>
            <a:cxnSpLocks/>
          </p:cNvCxnSpPr>
          <p:nvPr/>
        </p:nvCxnSpPr>
        <p:spPr>
          <a:xfrm>
            <a:off x="3546305" y="3240407"/>
            <a:ext cx="1565571" cy="0"/>
          </a:xfrm>
          <a:prstGeom prst="straightConnector1">
            <a:avLst/>
          </a:prstGeom>
          <a:ln w="38100">
            <a:tailEnd type="triangle"/>
          </a:ln>
          <a:effectLst/>
        </p:spPr>
        <p:style>
          <a:lnRef idx="2">
            <a:schemeClr val="accent1"/>
          </a:lnRef>
          <a:fillRef idx="0">
            <a:schemeClr val="accent1"/>
          </a:fillRef>
          <a:effectRef idx="1">
            <a:schemeClr val="accent1"/>
          </a:effectRef>
          <a:fontRef idx="minor">
            <a:schemeClr val="tx1"/>
          </a:fontRef>
        </p:style>
      </p:cxnSp>
      <p:grpSp>
        <p:nvGrpSpPr>
          <p:cNvPr id="10" name="Group 897">
            <a:extLst>
              <a:ext uri="{FF2B5EF4-FFF2-40B4-BE49-F238E27FC236}">
                <a16:creationId xmlns:a16="http://schemas.microsoft.com/office/drawing/2014/main" id="{871CE245-4EBA-1B95-6766-F0C92BF9EF82}"/>
              </a:ext>
            </a:extLst>
          </p:cNvPr>
          <p:cNvGrpSpPr>
            <a:grpSpLocks/>
          </p:cNvGrpSpPr>
          <p:nvPr/>
        </p:nvGrpSpPr>
        <p:grpSpPr bwMode="auto">
          <a:xfrm>
            <a:off x="2708371" y="2451767"/>
            <a:ext cx="831822" cy="985020"/>
            <a:chOff x="7772310" y="2428602"/>
            <a:chExt cx="720080" cy="455761"/>
          </a:xfrm>
        </p:grpSpPr>
        <p:sp>
          <p:nvSpPr>
            <p:cNvPr id="11" name="Can 899">
              <a:extLst>
                <a:ext uri="{FF2B5EF4-FFF2-40B4-BE49-F238E27FC236}">
                  <a16:creationId xmlns:a16="http://schemas.microsoft.com/office/drawing/2014/main" id="{39DACAEB-B83C-1C36-4A0E-2C7F6B4A5BF5}"/>
                </a:ext>
              </a:extLst>
            </p:cNvPr>
            <p:cNvSpPr/>
            <p:nvPr/>
          </p:nvSpPr>
          <p:spPr>
            <a:xfrm>
              <a:off x="7772699" y="2428540"/>
              <a:ext cx="360304" cy="455590"/>
            </a:xfrm>
            <a:prstGeom prst="can">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3" name="Can 900">
              <a:extLst>
                <a:ext uri="{FF2B5EF4-FFF2-40B4-BE49-F238E27FC236}">
                  <a16:creationId xmlns:a16="http://schemas.microsoft.com/office/drawing/2014/main" id="{6CE5FFCD-8082-90DA-FFDD-2C89FC5C7365}"/>
                </a:ext>
              </a:extLst>
            </p:cNvPr>
            <p:cNvSpPr/>
            <p:nvPr/>
          </p:nvSpPr>
          <p:spPr>
            <a:xfrm>
              <a:off x="8133003" y="2428540"/>
              <a:ext cx="358718" cy="455590"/>
            </a:xfrm>
            <a:prstGeom prst="can">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14" name="TextBox 13">
            <a:extLst>
              <a:ext uri="{FF2B5EF4-FFF2-40B4-BE49-F238E27FC236}">
                <a16:creationId xmlns:a16="http://schemas.microsoft.com/office/drawing/2014/main" id="{DBAF7272-DE95-5B1E-1FB3-FA6F4D06FFF1}"/>
              </a:ext>
            </a:extLst>
          </p:cNvPr>
          <p:cNvSpPr txBox="1"/>
          <p:nvPr/>
        </p:nvSpPr>
        <p:spPr>
          <a:xfrm>
            <a:off x="4974382" y="3585359"/>
            <a:ext cx="1820849" cy="923330"/>
          </a:xfrm>
          <a:prstGeom prst="rect">
            <a:avLst/>
          </a:prstGeom>
          <a:noFill/>
        </p:spPr>
        <p:txBody>
          <a:bodyPr wrap="square" rtlCol="0">
            <a:spAutoFit/>
          </a:bodyPr>
          <a:lstStyle/>
          <a:p>
            <a:pPr algn="ctr"/>
            <a:r>
              <a:rPr lang="en-GB"/>
              <a:t>Raw Pans (Semi-batch Crystallisation)</a:t>
            </a:r>
          </a:p>
        </p:txBody>
      </p:sp>
      <p:grpSp>
        <p:nvGrpSpPr>
          <p:cNvPr id="15" name="Group 14">
            <a:extLst>
              <a:ext uri="{FF2B5EF4-FFF2-40B4-BE49-F238E27FC236}">
                <a16:creationId xmlns:a16="http://schemas.microsoft.com/office/drawing/2014/main" id="{561ABA56-198C-341E-F3D6-AD0342E8EF55}"/>
              </a:ext>
            </a:extLst>
          </p:cNvPr>
          <p:cNvGrpSpPr/>
          <p:nvPr/>
        </p:nvGrpSpPr>
        <p:grpSpPr>
          <a:xfrm>
            <a:off x="10415051" y="2791106"/>
            <a:ext cx="1502238" cy="710080"/>
            <a:chOff x="10009924" y="2930372"/>
            <a:chExt cx="1502238" cy="710080"/>
          </a:xfrm>
        </p:grpSpPr>
        <p:sp>
          <p:nvSpPr>
            <p:cNvPr id="16" name="Can 1058">
              <a:extLst>
                <a:ext uri="{FF2B5EF4-FFF2-40B4-BE49-F238E27FC236}">
                  <a16:creationId xmlns:a16="http://schemas.microsoft.com/office/drawing/2014/main" id="{A6BBA8FE-8E70-32D7-EBA0-80D3A968A027}"/>
                </a:ext>
              </a:extLst>
            </p:cNvPr>
            <p:cNvSpPr/>
            <p:nvPr/>
          </p:nvSpPr>
          <p:spPr bwMode="auto">
            <a:xfrm>
              <a:off x="10009924" y="3334218"/>
              <a:ext cx="450713" cy="305462"/>
            </a:xfrm>
            <a:prstGeom prst="can">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7" name="Can 1058">
              <a:extLst>
                <a:ext uri="{FF2B5EF4-FFF2-40B4-BE49-F238E27FC236}">
                  <a16:creationId xmlns:a16="http://schemas.microsoft.com/office/drawing/2014/main" id="{6E40FE12-3268-E294-0684-AC1E674F6800}"/>
                </a:ext>
              </a:extLst>
            </p:cNvPr>
            <p:cNvSpPr/>
            <p:nvPr/>
          </p:nvSpPr>
          <p:spPr bwMode="auto">
            <a:xfrm>
              <a:off x="10541302" y="3334218"/>
              <a:ext cx="450713" cy="305462"/>
            </a:xfrm>
            <a:prstGeom prst="can">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8" name="Can 1058">
              <a:extLst>
                <a:ext uri="{FF2B5EF4-FFF2-40B4-BE49-F238E27FC236}">
                  <a16:creationId xmlns:a16="http://schemas.microsoft.com/office/drawing/2014/main" id="{570B3897-64F0-B251-1E8E-BB3B03896CDB}"/>
                </a:ext>
              </a:extLst>
            </p:cNvPr>
            <p:cNvSpPr/>
            <p:nvPr/>
          </p:nvSpPr>
          <p:spPr bwMode="auto">
            <a:xfrm>
              <a:off x="11061449" y="3334990"/>
              <a:ext cx="450713" cy="305462"/>
            </a:xfrm>
            <a:prstGeom prst="can">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9" name="Can 1058">
              <a:extLst>
                <a:ext uri="{FF2B5EF4-FFF2-40B4-BE49-F238E27FC236}">
                  <a16:creationId xmlns:a16="http://schemas.microsoft.com/office/drawing/2014/main" id="{7C5364EF-C00E-DBE4-8D0E-C709295C261C}"/>
                </a:ext>
              </a:extLst>
            </p:cNvPr>
            <p:cNvSpPr/>
            <p:nvPr/>
          </p:nvSpPr>
          <p:spPr bwMode="auto">
            <a:xfrm>
              <a:off x="10236488" y="2937686"/>
              <a:ext cx="450713" cy="305462"/>
            </a:xfrm>
            <a:prstGeom prst="can">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Can 1058">
              <a:extLst>
                <a:ext uri="{FF2B5EF4-FFF2-40B4-BE49-F238E27FC236}">
                  <a16:creationId xmlns:a16="http://schemas.microsoft.com/office/drawing/2014/main" id="{796901EC-A8D9-65F6-2B92-279F48E14F0D}"/>
                </a:ext>
              </a:extLst>
            </p:cNvPr>
            <p:cNvSpPr/>
            <p:nvPr/>
          </p:nvSpPr>
          <p:spPr bwMode="auto">
            <a:xfrm>
              <a:off x="10795151" y="2930372"/>
              <a:ext cx="450713" cy="305462"/>
            </a:xfrm>
            <a:prstGeom prst="can">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21" name="TextBox 20">
            <a:extLst>
              <a:ext uri="{FF2B5EF4-FFF2-40B4-BE49-F238E27FC236}">
                <a16:creationId xmlns:a16="http://schemas.microsoft.com/office/drawing/2014/main" id="{64D6C67C-C716-190C-3381-12366CBCF5E4}"/>
              </a:ext>
            </a:extLst>
          </p:cNvPr>
          <p:cNvSpPr txBox="1"/>
          <p:nvPr/>
        </p:nvSpPr>
        <p:spPr>
          <a:xfrm>
            <a:off x="10076161" y="3585359"/>
            <a:ext cx="2191248" cy="923330"/>
          </a:xfrm>
          <a:prstGeom prst="rect">
            <a:avLst/>
          </a:prstGeom>
          <a:noFill/>
        </p:spPr>
        <p:txBody>
          <a:bodyPr wrap="square" rtlCol="0">
            <a:spAutoFit/>
          </a:bodyPr>
          <a:lstStyle/>
          <a:p>
            <a:pPr algn="ctr"/>
            <a:r>
              <a:rPr lang="en-GB"/>
              <a:t>Raw Centrifuges (Continuous Centrifugation)</a:t>
            </a:r>
          </a:p>
        </p:txBody>
      </p:sp>
      <p:cxnSp>
        <p:nvCxnSpPr>
          <p:cNvPr id="22" name="Straight Arrow Connector 21">
            <a:extLst>
              <a:ext uri="{FF2B5EF4-FFF2-40B4-BE49-F238E27FC236}">
                <a16:creationId xmlns:a16="http://schemas.microsoft.com/office/drawing/2014/main" id="{878E55FF-340F-3127-1359-12ED12CB2208}"/>
              </a:ext>
            </a:extLst>
          </p:cNvPr>
          <p:cNvCxnSpPr>
            <a:cxnSpLocks/>
          </p:cNvCxnSpPr>
          <p:nvPr/>
        </p:nvCxnSpPr>
        <p:spPr>
          <a:xfrm>
            <a:off x="6452679" y="3252000"/>
            <a:ext cx="1472497" cy="0"/>
          </a:xfrm>
          <a:prstGeom prst="straightConnector1">
            <a:avLst/>
          </a:prstGeom>
          <a:ln w="38100">
            <a:tailEnd type="triangle"/>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D0D389C6-1FB9-690B-C2F9-95F06F5849A5}"/>
              </a:ext>
            </a:extLst>
          </p:cNvPr>
          <p:cNvCxnSpPr>
            <a:cxnSpLocks/>
          </p:cNvCxnSpPr>
          <p:nvPr/>
        </p:nvCxnSpPr>
        <p:spPr>
          <a:xfrm>
            <a:off x="9165786" y="3249739"/>
            <a:ext cx="1165943" cy="0"/>
          </a:xfrm>
          <a:prstGeom prst="straightConnector1">
            <a:avLst/>
          </a:prstGeom>
          <a:ln w="38100">
            <a:tailEnd type="triangle"/>
          </a:ln>
          <a:effectLst/>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0F19AABD-EE2B-1D6B-D949-5B5C1C2F2C65}"/>
              </a:ext>
            </a:extLst>
          </p:cNvPr>
          <p:cNvSpPr txBox="1"/>
          <p:nvPr/>
        </p:nvSpPr>
        <p:spPr>
          <a:xfrm>
            <a:off x="4847261" y="4917030"/>
            <a:ext cx="2201186" cy="923330"/>
          </a:xfrm>
          <a:prstGeom prst="rect">
            <a:avLst/>
          </a:prstGeom>
          <a:noFill/>
        </p:spPr>
        <p:txBody>
          <a:bodyPr wrap="square" rtlCol="0">
            <a:spAutoFit/>
          </a:bodyPr>
          <a:lstStyle/>
          <a:p>
            <a:pPr algn="ctr"/>
            <a:r>
              <a:rPr lang="en-GB"/>
              <a:t>5 hour batch cycle time (discharge every 60-90mins)</a:t>
            </a:r>
          </a:p>
        </p:txBody>
      </p:sp>
      <p:sp>
        <p:nvSpPr>
          <p:cNvPr id="25" name="TextBox 24">
            <a:extLst>
              <a:ext uri="{FF2B5EF4-FFF2-40B4-BE49-F238E27FC236}">
                <a16:creationId xmlns:a16="http://schemas.microsoft.com/office/drawing/2014/main" id="{62D2E94D-AA16-690F-9EBA-3C2CA308C7ED}"/>
              </a:ext>
            </a:extLst>
          </p:cNvPr>
          <p:cNvSpPr txBox="1"/>
          <p:nvPr/>
        </p:nvSpPr>
        <p:spPr>
          <a:xfrm>
            <a:off x="7705784" y="3612422"/>
            <a:ext cx="1820849" cy="369332"/>
          </a:xfrm>
          <a:prstGeom prst="rect">
            <a:avLst/>
          </a:prstGeom>
          <a:noFill/>
        </p:spPr>
        <p:txBody>
          <a:bodyPr wrap="square" rtlCol="0">
            <a:spAutoFit/>
          </a:bodyPr>
          <a:lstStyle/>
          <a:p>
            <a:pPr algn="ctr"/>
            <a:r>
              <a:rPr lang="en-GB"/>
              <a:t>Receivers</a:t>
            </a:r>
          </a:p>
        </p:txBody>
      </p:sp>
      <p:grpSp>
        <p:nvGrpSpPr>
          <p:cNvPr id="26" name="Group 25">
            <a:extLst>
              <a:ext uri="{FF2B5EF4-FFF2-40B4-BE49-F238E27FC236}">
                <a16:creationId xmlns:a16="http://schemas.microsoft.com/office/drawing/2014/main" id="{D184BE0B-E85A-3538-8336-88E2184E4EEB}"/>
              </a:ext>
            </a:extLst>
          </p:cNvPr>
          <p:cNvGrpSpPr/>
          <p:nvPr/>
        </p:nvGrpSpPr>
        <p:grpSpPr>
          <a:xfrm>
            <a:off x="241035" y="2966891"/>
            <a:ext cx="1143538" cy="441594"/>
            <a:chOff x="666633" y="4792672"/>
            <a:chExt cx="1143538" cy="441594"/>
          </a:xfrm>
        </p:grpSpPr>
        <p:grpSp>
          <p:nvGrpSpPr>
            <p:cNvPr id="27" name="Group 871">
              <a:extLst>
                <a:ext uri="{FF2B5EF4-FFF2-40B4-BE49-F238E27FC236}">
                  <a16:creationId xmlns:a16="http://schemas.microsoft.com/office/drawing/2014/main" id="{14C01371-FEC6-7F0C-4F0A-47068028E8B8}"/>
                </a:ext>
              </a:extLst>
            </p:cNvPr>
            <p:cNvGrpSpPr>
              <a:grpSpLocks/>
            </p:cNvGrpSpPr>
            <p:nvPr/>
          </p:nvGrpSpPr>
          <p:grpSpPr bwMode="auto">
            <a:xfrm>
              <a:off x="666633" y="4792672"/>
              <a:ext cx="288078" cy="441193"/>
              <a:chOff x="6444208" y="5580117"/>
              <a:chExt cx="288032" cy="441171"/>
            </a:xfrm>
          </p:grpSpPr>
          <p:sp>
            <p:nvSpPr>
              <p:cNvPr id="37" name="Can 872">
                <a:extLst>
                  <a:ext uri="{FF2B5EF4-FFF2-40B4-BE49-F238E27FC236}">
                    <a16:creationId xmlns:a16="http://schemas.microsoft.com/office/drawing/2014/main" id="{20828400-62AB-8556-0B41-5A45768A7D08}"/>
                  </a:ext>
                </a:extLst>
              </p:cNvPr>
              <p:cNvSpPr/>
              <p:nvPr/>
            </p:nvSpPr>
            <p:spPr>
              <a:xfrm>
                <a:off x="6444449" y="5732910"/>
                <a:ext cx="287291" cy="288911"/>
              </a:xfrm>
              <a:prstGeom prst="can">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38" name="Can 873">
                <a:extLst>
                  <a:ext uri="{FF2B5EF4-FFF2-40B4-BE49-F238E27FC236}">
                    <a16:creationId xmlns:a16="http://schemas.microsoft.com/office/drawing/2014/main" id="{1CB3B38F-DE8C-251C-7A02-8B94E0FB3D8E}"/>
                  </a:ext>
                </a:extLst>
              </p:cNvPr>
              <p:cNvSpPr/>
              <p:nvPr/>
            </p:nvSpPr>
            <p:spPr>
              <a:xfrm>
                <a:off x="6519049" y="5580518"/>
                <a:ext cx="125393" cy="176204"/>
              </a:xfrm>
              <a:prstGeom prst="can">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28" name="Group 871">
              <a:extLst>
                <a:ext uri="{FF2B5EF4-FFF2-40B4-BE49-F238E27FC236}">
                  <a16:creationId xmlns:a16="http://schemas.microsoft.com/office/drawing/2014/main" id="{147BCAF3-E75C-3310-DFD4-549459D122A6}"/>
                </a:ext>
              </a:extLst>
            </p:cNvPr>
            <p:cNvGrpSpPr>
              <a:grpSpLocks/>
            </p:cNvGrpSpPr>
            <p:nvPr/>
          </p:nvGrpSpPr>
          <p:grpSpPr bwMode="auto">
            <a:xfrm>
              <a:off x="954211" y="4793073"/>
              <a:ext cx="288078" cy="441193"/>
              <a:chOff x="6444208" y="5580117"/>
              <a:chExt cx="288032" cy="441171"/>
            </a:xfrm>
          </p:grpSpPr>
          <p:sp>
            <p:nvSpPr>
              <p:cNvPr id="35" name="Can 872">
                <a:extLst>
                  <a:ext uri="{FF2B5EF4-FFF2-40B4-BE49-F238E27FC236}">
                    <a16:creationId xmlns:a16="http://schemas.microsoft.com/office/drawing/2014/main" id="{D7B2E83A-CE54-13C8-D748-C815EED262A2}"/>
                  </a:ext>
                </a:extLst>
              </p:cNvPr>
              <p:cNvSpPr/>
              <p:nvPr/>
            </p:nvSpPr>
            <p:spPr>
              <a:xfrm>
                <a:off x="6444449" y="5732910"/>
                <a:ext cx="287291" cy="288911"/>
              </a:xfrm>
              <a:prstGeom prst="can">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36" name="Can 873">
                <a:extLst>
                  <a:ext uri="{FF2B5EF4-FFF2-40B4-BE49-F238E27FC236}">
                    <a16:creationId xmlns:a16="http://schemas.microsoft.com/office/drawing/2014/main" id="{4C460F3A-1E4B-105F-B33C-44E51F6E893D}"/>
                  </a:ext>
                </a:extLst>
              </p:cNvPr>
              <p:cNvSpPr/>
              <p:nvPr/>
            </p:nvSpPr>
            <p:spPr>
              <a:xfrm>
                <a:off x="6519049" y="5580518"/>
                <a:ext cx="125393" cy="176204"/>
              </a:xfrm>
              <a:prstGeom prst="can">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29" name="Group 871">
              <a:extLst>
                <a:ext uri="{FF2B5EF4-FFF2-40B4-BE49-F238E27FC236}">
                  <a16:creationId xmlns:a16="http://schemas.microsoft.com/office/drawing/2014/main" id="{218DCD42-D9F4-087C-5E5B-142A6341AFD4}"/>
                </a:ext>
              </a:extLst>
            </p:cNvPr>
            <p:cNvGrpSpPr>
              <a:grpSpLocks/>
            </p:cNvGrpSpPr>
            <p:nvPr/>
          </p:nvGrpSpPr>
          <p:grpSpPr bwMode="auto">
            <a:xfrm>
              <a:off x="1229089" y="4792672"/>
              <a:ext cx="288078" cy="441193"/>
              <a:chOff x="6444208" y="5580117"/>
              <a:chExt cx="288032" cy="441171"/>
            </a:xfrm>
          </p:grpSpPr>
          <p:sp>
            <p:nvSpPr>
              <p:cNvPr id="33" name="Can 872">
                <a:extLst>
                  <a:ext uri="{FF2B5EF4-FFF2-40B4-BE49-F238E27FC236}">
                    <a16:creationId xmlns:a16="http://schemas.microsoft.com/office/drawing/2014/main" id="{0CA9B641-4B1A-7DC1-EC9C-D58835E6839A}"/>
                  </a:ext>
                </a:extLst>
              </p:cNvPr>
              <p:cNvSpPr/>
              <p:nvPr/>
            </p:nvSpPr>
            <p:spPr>
              <a:xfrm>
                <a:off x="6444449" y="5732910"/>
                <a:ext cx="287291" cy="288911"/>
              </a:xfrm>
              <a:prstGeom prst="can">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34" name="Can 873">
                <a:extLst>
                  <a:ext uri="{FF2B5EF4-FFF2-40B4-BE49-F238E27FC236}">
                    <a16:creationId xmlns:a16="http://schemas.microsoft.com/office/drawing/2014/main" id="{5ACF1282-3B0A-7AD4-1555-B9985280E181}"/>
                  </a:ext>
                </a:extLst>
              </p:cNvPr>
              <p:cNvSpPr/>
              <p:nvPr/>
            </p:nvSpPr>
            <p:spPr>
              <a:xfrm>
                <a:off x="6519049" y="5580518"/>
                <a:ext cx="125393" cy="176204"/>
              </a:xfrm>
              <a:prstGeom prst="can">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30" name="Group 871">
              <a:extLst>
                <a:ext uri="{FF2B5EF4-FFF2-40B4-BE49-F238E27FC236}">
                  <a16:creationId xmlns:a16="http://schemas.microsoft.com/office/drawing/2014/main" id="{D078B7D5-A09A-5107-3707-70E1A8423BA1}"/>
                </a:ext>
              </a:extLst>
            </p:cNvPr>
            <p:cNvGrpSpPr>
              <a:grpSpLocks/>
            </p:cNvGrpSpPr>
            <p:nvPr/>
          </p:nvGrpSpPr>
          <p:grpSpPr bwMode="auto">
            <a:xfrm>
              <a:off x="1522093" y="4793073"/>
              <a:ext cx="288078" cy="441193"/>
              <a:chOff x="6444208" y="5580117"/>
              <a:chExt cx="288032" cy="441171"/>
            </a:xfrm>
          </p:grpSpPr>
          <p:sp>
            <p:nvSpPr>
              <p:cNvPr id="31" name="Can 872">
                <a:extLst>
                  <a:ext uri="{FF2B5EF4-FFF2-40B4-BE49-F238E27FC236}">
                    <a16:creationId xmlns:a16="http://schemas.microsoft.com/office/drawing/2014/main" id="{6EC58804-1D6E-74E1-ED1E-7529ED4AD2D7}"/>
                  </a:ext>
                </a:extLst>
              </p:cNvPr>
              <p:cNvSpPr/>
              <p:nvPr/>
            </p:nvSpPr>
            <p:spPr>
              <a:xfrm>
                <a:off x="6444449" y="5732910"/>
                <a:ext cx="287291" cy="288911"/>
              </a:xfrm>
              <a:prstGeom prst="can">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32" name="Can 873">
                <a:extLst>
                  <a:ext uri="{FF2B5EF4-FFF2-40B4-BE49-F238E27FC236}">
                    <a16:creationId xmlns:a16="http://schemas.microsoft.com/office/drawing/2014/main" id="{CE265E49-CE31-7A54-B44E-4EA509EE72DE}"/>
                  </a:ext>
                </a:extLst>
              </p:cNvPr>
              <p:cNvSpPr/>
              <p:nvPr/>
            </p:nvSpPr>
            <p:spPr>
              <a:xfrm>
                <a:off x="6519049" y="5580518"/>
                <a:ext cx="125393" cy="176204"/>
              </a:xfrm>
              <a:prstGeom prst="can">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grpSp>
      <p:grpSp>
        <p:nvGrpSpPr>
          <p:cNvPr id="39" name="Group 966">
            <a:extLst>
              <a:ext uri="{FF2B5EF4-FFF2-40B4-BE49-F238E27FC236}">
                <a16:creationId xmlns:a16="http://schemas.microsoft.com/office/drawing/2014/main" id="{C78CD7D7-5A04-756E-67EC-EBB78F250F1F}"/>
              </a:ext>
            </a:extLst>
          </p:cNvPr>
          <p:cNvGrpSpPr>
            <a:grpSpLocks/>
          </p:cNvGrpSpPr>
          <p:nvPr/>
        </p:nvGrpSpPr>
        <p:grpSpPr bwMode="auto">
          <a:xfrm>
            <a:off x="7913373" y="2791106"/>
            <a:ext cx="1252364" cy="660559"/>
            <a:chOff x="2024054" y="4219434"/>
            <a:chExt cx="743292" cy="407412"/>
          </a:xfrm>
        </p:grpSpPr>
        <p:sp>
          <p:nvSpPr>
            <p:cNvPr id="40" name="Can 1044">
              <a:extLst>
                <a:ext uri="{FF2B5EF4-FFF2-40B4-BE49-F238E27FC236}">
                  <a16:creationId xmlns:a16="http://schemas.microsoft.com/office/drawing/2014/main" id="{699FB4DB-91DC-2C27-DBAC-9BDAB32F5738}"/>
                </a:ext>
              </a:extLst>
            </p:cNvPr>
            <p:cNvSpPr/>
            <p:nvPr/>
          </p:nvSpPr>
          <p:spPr>
            <a:xfrm rot="16200000">
              <a:off x="2187218" y="4056896"/>
              <a:ext cx="327009" cy="652358"/>
            </a:xfrm>
            <a:prstGeom prst="can">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1" name="Can 1045">
              <a:extLst>
                <a:ext uri="{FF2B5EF4-FFF2-40B4-BE49-F238E27FC236}">
                  <a16:creationId xmlns:a16="http://schemas.microsoft.com/office/drawing/2014/main" id="{C78F82F6-6FD6-D26B-6F74-81B7B176C55F}"/>
                </a:ext>
              </a:extLst>
            </p:cNvPr>
            <p:cNvSpPr/>
            <p:nvPr/>
          </p:nvSpPr>
          <p:spPr>
            <a:xfrm rot="16200000">
              <a:off x="2277691" y="4137854"/>
              <a:ext cx="327009" cy="652359"/>
            </a:xfrm>
            <a:prstGeom prst="can">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42" name="Group 41">
            <a:extLst>
              <a:ext uri="{FF2B5EF4-FFF2-40B4-BE49-F238E27FC236}">
                <a16:creationId xmlns:a16="http://schemas.microsoft.com/office/drawing/2014/main" id="{F48E92C6-8953-4557-70B2-27C63646B32D}"/>
              </a:ext>
            </a:extLst>
          </p:cNvPr>
          <p:cNvGrpSpPr/>
          <p:nvPr/>
        </p:nvGrpSpPr>
        <p:grpSpPr>
          <a:xfrm>
            <a:off x="5126260" y="2532847"/>
            <a:ext cx="1326419" cy="1052512"/>
            <a:chOff x="3932235" y="2146851"/>
            <a:chExt cx="1326419" cy="1052512"/>
          </a:xfrm>
        </p:grpSpPr>
        <p:grpSp>
          <p:nvGrpSpPr>
            <p:cNvPr id="43" name="Group 907">
              <a:extLst>
                <a:ext uri="{FF2B5EF4-FFF2-40B4-BE49-F238E27FC236}">
                  <a16:creationId xmlns:a16="http://schemas.microsoft.com/office/drawing/2014/main" id="{AF51C466-B862-2012-5347-54785C7572D3}"/>
                </a:ext>
              </a:extLst>
            </p:cNvPr>
            <p:cNvGrpSpPr>
              <a:grpSpLocks/>
            </p:cNvGrpSpPr>
            <p:nvPr/>
          </p:nvGrpSpPr>
          <p:grpSpPr bwMode="auto">
            <a:xfrm>
              <a:off x="3932235" y="2146851"/>
              <a:ext cx="504825" cy="779462"/>
              <a:chOff x="7523704" y="3370376"/>
              <a:chExt cx="504744" cy="779423"/>
            </a:xfrm>
          </p:grpSpPr>
          <p:sp>
            <p:nvSpPr>
              <p:cNvPr id="53" name="Can 908">
                <a:extLst>
                  <a:ext uri="{FF2B5EF4-FFF2-40B4-BE49-F238E27FC236}">
                    <a16:creationId xmlns:a16="http://schemas.microsoft.com/office/drawing/2014/main" id="{7DF20FAB-4F01-D01E-DD3C-7CB3E187FA56}"/>
                  </a:ext>
                </a:extLst>
              </p:cNvPr>
              <p:cNvSpPr/>
              <p:nvPr/>
            </p:nvSpPr>
            <p:spPr>
              <a:xfrm>
                <a:off x="7523704" y="3568803"/>
                <a:ext cx="504744" cy="580996"/>
              </a:xfrm>
              <a:prstGeom prst="can">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000" b="0" i="0" u="none" strike="noStrike" kern="0" cap="none" spc="0" normalizeH="0" baseline="0" noProof="0">
                  <a:ln>
                    <a:noFill/>
                  </a:ln>
                  <a:solidFill>
                    <a:prstClr val="white"/>
                  </a:solidFill>
                  <a:effectLst/>
                  <a:uLnTx/>
                  <a:uFillTx/>
                  <a:latin typeface="Calibri"/>
                  <a:ea typeface="+mn-ea"/>
                  <a:cs typeface="+mn-cs"/>
                </a:endParaRPr>
              </a:p>
            </p:txBody>
          </p:sp>
          <p:sp>
            <p:nvSpPr>
              <p:cNvPr id="54" name="Can 909">
                <a:extLst>
                  <a:ext uri="{FF2B5EF4-FFF2-40B4-BE49-F238E27FC236}">
                    <a16:creationId xmlns:a16="http://schemas.microsoft.com/office/drawing/2014/main" id="{31EB826C-8717-44BA-47C5-766510CB9AE9}"/>
                  </a:ext>
                </a:extLst>
              </p:cNvPr>
              <p:cNvSpPr/>
              <p:nvPr/>
            </p:nvSpPr>
            <p:spPr>
              <a:xfrm>
                <a:off x="7631637" y="3370376"/>
                <a:ext cx="288879" cy="273036"/>
              </a:xfrm>
              <a:prstGeom prst="can">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44" name="Group 907">
              <a:extLst>
                <a:ext uri="{FF2B5EF4-FFF2-40B4-BE49-F238E27FC236}">
                  <a16:creationId xmlns:a16="http://schemas.microsoft.com/office/drawing/2014/main" id="{38085EFB-A8A2-53CE-AD07-D68CA065B0C8}"/>
                </a:ext>
              </a:extLst>
            </p:cNvPr>
            <p:cNvGrpSpPr>
              <a:grpSpLocks/>
            </p:cNvGrpSpPr>
            <p:nvPr/>
          </p:nvGrpSpPr>
          <p:grpSpPr bwMode="auto">
            <a:xfrm>
              <a:off x="4474884" y="2146851"/>
              <a:ext cx="504825" cy="779462"/>
              <a:chOff x="7523704" y="3370376"/>
              <a:chExt cx="504744" cy="779423"/>
            </a:xfrm>
          </p:grpSpPr>
          <p:sp>
            <p:nvSpPr>
              <p:cNvPr id="51" name="Can 908">
                <a:extLst>
                  <a:ext uri="{FF2B5EF4-FFF2-40B4-BE49-F238E27FC236}">
                    <a16:creationId xmlns:a16="http://schemas.microsoft.com/office/drawing/2014/main" id="{459CCA26-7F6D-8A67-97E3-9B887D8D022D}"/>
                  </a:ext>
                </a:extLst>
              </p:cNvPr>
              <p:cNvSpPr/>
              <p:nvPr/>
            </p:nvSpPr>
            <p:spPr>
              <a:xfrm>
                <a:off x="7523704" y="3568803"/>
                <a:ext cx="504744" cy="580996"/>
              </a:xfrm>
              <a:prstGeom prst="can">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000" b="0" i="0" u="none" strike="noStrike" kern="0" cap="none" spc="0" normalizeH="0" baseline="0" noProof="0">
                  <a:ln>
                    <a:noFill/>
                  </a:ln>
                  <a:solidFill>
                    <a:prstClr val="white"/>
                  </a:solidFill>
                  <a:effectLst/>
                  <a:uLnTx/>
                  <a:uFillTx/>
                  <a:latin typeface="Calibri"/>
                  <a:ea typeface="+mn-ea"/>
                  <a:cs typeface="+mn-cs"/>
                </a:endParaRPr>
              </a:p>
            </p:txBody>
          </p:sp>
          <p:sp>
            <p:nvSpPr>
              <p:cNvPr id="52" name="Can 909">
                <a:extLst>
                  <a:ext uri="{FF2B5EF4-FFF2-40B4-BE49-F238E27FC236}">
                    <a16:creationId xmlns:a16="http://schemas.microsoft.com/office/drawing/2014/main" id="{9225BD76-516A-A87C-3544-653B3440CBBD}"/>
                  </a:ext>
                </a:extLst>
              </p:cNvPr>
              <p:cNvSpPr/>
              <p:nvPr/>
            </p:nvSpPr>
            <p:spPr>
              <a:xfrm>
                <a:off x="7631637" y="3370376"/>
                <a:ext cx="288879" cy="273036"/>
              </a:xfrm>
              <a:prstGeom prst="can">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45" name="Group 907">
              <a:extLst>
                <a:ext uri="{FF2B5EF4-FFF2-40B4-BE49-F238E27FC236}">
                  <a16:creationId xmlns:a16="http://schemas.microsoft.com/office/drawing/2014/main" id="{A031A84D-A5A3-01FC-FF19-9C99774A19B7}"/>
                </a:ext>
              </a:extLst>
            </p:cNvPr>
            <p:cNvGrpSpPr>
              <a:grpSpLocks/>
            </p:cNvGrpSpPr>
            <p:nvPr/>
          </p:nvGrpSpPr>
          <p:grpSpPr bwMode="auto">
            <a:xfrm>
              <a:off x="4185957" y="2419901"/>
              <a:ext cx="504825" cy="779462"/>
              <a:chOff x="7523704" y="3370376"/>
              <a:chExt cx="504744" cy="779423"/>
            </a:xfrm>
          </p:grpSpPr>
          <p:sp>
            <p:nvSpPr>
              <p:cNvPr id="49" name="Can 908">
                <a:extLst>
                  <a:ext uri="{FF2B5EF4-FFF2-40B4-BE49-F238E27FC236}">
                    <a16:creationId xmlns:a16="http://schemas.microsoft.com/office/drawing/2014/main" id="{920509A6-7132-641A-B8C8-8B2CA65E59CF}"/>
                  </a:ext>
                </a:extLst>
              </p:cNvPr>
              <p:cNvSpPr/>
              <p:nvPr/>
            </p:nvSpPr>
            <p:spPr>
              <a:xfrm>
                <a:off x="7523704" y="3568803"/>
                <a:ext cx="504744" cy="580996"/>
              </a:xfrm>
              <a:prstGeom prst="can">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000" b="0" i="0" u="none" strike="noStrike" kern="0" cap="none" spc="0" normalizeH="0" baseline="0" noProof="0">
                  <a:ln>
                    <a:noFill/>
                  </a:ln>
                  <a:solidFill>
                    <a:prstClr val="white"/>
                  </a:solidFill>
                  <a:effectLst/>
                  <a:uLnTx/>
                  <a:uFillTx/>
                  <a:latin typeface="Calibri"/>
                  <a:ea typeface="+mn-ea"/>
                  <a:cs typeface="+mn-cs"/>
                </a:endParaRPr>
              </a:p>
            </p:txBody>
          </p:sp>
          <p:sp>
            <p:nvSpPr>
              <p:cNvPr id="50" name="Can 909">
                <a:extLst>
                  <a:ext uri="{FF2B5EF4-FFF2-40B4-BE49-F238E27FC236}">
                    <a16:creationId xmlns:a16="http://schemas.microsoft.com/office/drawing/2014/main" id="{15EEDE48-94C2-FD40-D8CD-05F48B792E9E}"/>
                  </a:ext>
                </a:extLst>
              </p:cNvPr>
              <p:cNvSpPr/>
              <p:nvPr/>
            </p:nvSpPr>
            <p:spPr>
              <a:xfrm>
                <a:off x="7631637" y="3370376"/>
                <a:ext cx="288879" cy="273036"/>
              </a:xfrm>
              <a:prstGeom prst="can">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46" name="Group 907">
              <a:extLst>
                <a:ext uri="{FF2B5EF4-FFF2-40B4-BE49-F238E27FC236}">
                  <a16:creationId xmlns:a16="http://schemas.microsoft.com/office/drawing/2014/main" id="{CA85AB96-793F-3FE3-EF07-B0D72175F443}"/>
                </a:ext>
              </a:extLst>
            </p:cNvPr>
            <p:cNvGrpSpPr>
              <a:grpSpLocks/>
            </p:cNvGrpSpPr>
            <p:nvPr/>
          </p:nvGrpSpPr>
          <p:grpSpPr bwMode="auto">
            <a:xfrm>
              <a:off x="4753829" y="2419901"/>
              <a:ext cx="504825" cy="779462"/>
              <a:chOff x="7523704" y="3370376"/>
              <a:chExt cx="504744" cy="779423"/>
            </a:xfrm>
          </p:grpSpPr>
          <p:sp>
            <p:nvSpPr>
              <p:cNvPr id="47" name="Can 908">
                <a:extLst>
                  <a:ext uri="{FF2B5EF4-FFF2-40B4-BE49-F238E27FC236}">
                    <a16:creationId xmlns:a16="http://schemas.microsoft.com/office/drawing/2014/main" id="{012E055F-D3EF-DF67-69A0-5C79BF124EEB}"/>
                  </a:ext>
                </a:extLst>
              </p:cNvPr>
              <p:cNvSpPr/>
              <p:nvPr/>
            </p:nvSpPr>
            <p:spPr>
              <a:xfrm>
                <a:off x="7523704" y="3568803"/>
                <a:ext cx="504744" cy="580996"/>
              </a:xfrm>
              <a:prstGeom prst="can">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000" b="0" i="0" u="none" strike="noStrike" kern="0" cap="none" spc="0" normalizeH="0" baseline="0" noProof="0">
                  <a:ln>
                    <a:noFill/>
                  </a:ln>
                  <a:solidFill>
                    <a:prstClr val="white"/>
                  </a:solidFill>
                  <a:effectLst/>
                  <a:uLnTx/>
                  <a:uFillTx/>
                  <a:latin typeface="Calibri"/>
                  <a:ea typeface="+mn-ea"/>
                  <a:cs typeface="+mn-cs"/>
                </a:endParaRPr>
              </a:p>
            </p:txBody>
          </p:sp>
          <p:sp>
            <p:nvSpPr>
              <p:cNvPr id="48" name="Can 909">
                <a:extLst>
                  <a:ext uri="{FF2B5EF4-FFF2-40B4-BE49-F238E27FC236}">
                    <a16:creationId xmlns:a16="http://schemas.microsoft.com/office/drawing/2014/main" id="{30A36183-99C8-C145-CF9B-C1CE2B081977}"/>
                  </a:ext>
                </a:extLst>
              </p:cNvPr>
              <p:cNvSpPr/>
              <p:nvPr/>
            </p:nvSpPr>
            <p:spPr>
              <a:xfrm>
                <a:off x="7631637" y="3370376"/>
                <a:ext cx="288879" cy="273036"/>
              </a:xfrm>
              <a:prstGeom prst="can">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grpSp>
      <p:sp>
        <p:nvSpPr>
          <p:cNvPr id="55" name="TextBox 54">
            <a:extLst>
              <a:ext uri="{FF2B5EF4-FFF2-40B4-BE49-F238E27FC236}">
                <a16:creationId xmlns:a16="http://schemas.microsoft.com/office/drawing/2014/main" id="{F336CC06-D6F9-350C-C5DF-2D83E331C46C}"/>
              </a:ext>
            </a:extLst>
          </p:cNvPr>
          <p:cNvSpPr txBox="1"/>
          <p:nvPr/>
        </p:nvSpPr>
        <p:spPr>
          <a:xfrm>
            <a:off x="-24193" y="3585359"/>
            <a:ext cx="2070081" cy="923330"/>
          </a:xfrm>
          <a:prstGeom prst="rect">
            <a:avLst/>
          </a:prstGeom>
          <a:noFill/>
        </p:spPr>
        <p:txBody>
          <a:bodyPr wrap="square" rtlCol="0">
            <a:spAutoFit/>
          </a:bodyPr>
          <a:lstStyle/>
          <a:p>
            <a:pPr algn="ctr"/>
            <a:r>
              <a:rPr lang="en-GB" dirty="0"/>
              <a:t>White Centrifuges (Batch Centrifugation)</a:t>
            </a:r>
          </a:p>
        </p:txBody>
      </p:sp>
      <p:sp>
        <p:nvSpPr>
          <p:cNvPr id="56" name="TextBox 55">
            <a:extLst>
              <a:ext uri="{FF2B5EF4-FFF2-40B4-BE49-F238E27FC236}">
                <a16:creationId xmlns:a16="http://schemas.microsoft.com/office/drawing/2014/main" id="{83AF92F4-FDD8-E024-6090-34C7E1092DC4}"/>
              </a:ext>
            </a:extLst>
          </p:cNvPr>
          <p:cNvSpPr txBox="1"/>
          <p:nvPr/>
        </p:nvSpPr>
        <p:spPr>
          <a:xfrm>
            <a:off x="8697536" y="759826"/>
            <a:ext cx="3320890" cy="1815882"/>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2800">
                <a:solidFill>
                  <a:schemeClr val="tx1"/>
                </a:solidFill>
              </a:rPr>
              <a:t>How to determine the setpoint for raw cents to keep as smooth as possible?</a:t>
            </a:r>
          </a:p>
        </p:txBody>
      </p:sp>
      <p:pic>
        <p:nvPicPr>
          <p:cNvPr id="57" name="Picture 56">
            <a:extLst>
              <a:ext uri="{FF2B5EF4-FFF2-40B4-BE49-F238E27FC236}">
                <a16:creationId xmlns:a16="http://schemas.microsoft.com/office/drawing/2014/main" id="{65B8E64F-9BAF-E127-C2C4-62651B22CAB9}"/>
              </a:ext>
            </a:extLst>
          </p:cNvPr>
          <p:cNvPicPr>
            <a:picLocks noChangeAspect="1"/>
          </p:cNvPicPr>
          <p:nvPr/>
        </p:nvPicPr>
        <p:blipFill>
          <a:blip r:embed="rId3"/>
          <a:stretch>
            <a:fillRect/>
          </a:stretch>
        </p:blipFill>
        <p:spPr>
          <a:xfrm>
            <a:off x="7434604" y="4097963"/>
            <a:ext cx="2261309" cy="1098540"/>
          </a:xfrm>
          <a:prstGeom prst="rect">
            <a:avLst/>
          </a:prstGeom>
        </p:spPr>
      </p:pic>
      <p:cxnSp>
        <p:nvCxnSpPr>
          <p:cNvPr id="58" name="Straight Arrow Connector 57">
            <a:extLst>
              <a:ext uri="{FF2B5EF4-FFF2-40B4-BE49-F238E27FC236}">
                <a16:creationId xmlns:a16="http://schemas.microsoft.com/office/drawing/2014/main" id="{FF0B3F8E-91D0-D6CB-EEC7-D865202B5720}"/>
              </a:ext>
            </a:extLst>
          </p:cNvPr>
          <p:cNvCxnSpPr>
            <a:cxnSpLocks/>
          </p:cNvCxnSpPr>
          <p:nvPr/>
        </p:nvCxnSpPr>
        <p:spPr>
          <a:xfrm flipV="1">
            <a:off x="5776857" y="1937906"/>
            <a:ext cx="0" cy="513727"/>
          </a:xfrm>
          <a:prstGeom prst="straightConnector1">
            <a:avLst/>
          </a:prstGeom>
          <a:ln w="38100">
            <a:solidFill>
              <a:schemeClr val="bg1">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59" name="TextBox 58">
            <a:extLst>
              <a:ext uri="{FF2B5EF4-FFF2-40B4-BE49-F238E27FC236}">
                <a16:creationId xmlns:a16="http://schemas.microsoft.com/office/drawing/2014/main" id="{F4D9E1E8-10FC-AA8C-B701-456444643669}"/>
              </a:ext>
            </a:extLst>
          </p:cNvPr>
          <p:cNvSpPr txBox="1"/>
          <p:nvPr/>
        </p:nvSpPr>
        <p:spPr>
          <a:xfrm>
            <a:off x="4847261" y="1601513"/>
            <a:ext cx="1820849" cy="369332"/>
          </a:xfrm>
          <a:prstGeom prst="rect">
            <a:avLst/>
          </a:prstGeom>
          <a:noFill/>
        </p:spPr>
        <p:txBody>
          <a:bodyPr wrap="square" rtlCol="0">
            <a:spAutoFit/>
          </a:bodyPr>
          <a:lstStyle/>
          <a:p>
            <a:pPr algn="ctr"/>
            <a:r>
              <a:rPr lang="en-GB"/>
              <a:t>Vapour</a:t>
            </a:r>
          </a:p>
        </p:txBody>
      </p:sp>
      <p:cxnSp>
        <p:nvCxnSpPr>
          <p:cNvPr id="60" name="Straight Arrow Connector 59">
            <a:extLst>
              <a:ext uri="{FF2B5EF4-FFF2-40B4-BE49-F238E27FC236}">
                <a16:creationId xmlns:a16="http://schemas.microsoft.com/office/drawing/2014/main" id="{6D4EC9FF-A431-666D-9C4C-687DF4988498}"/>
              </a:ext>
            </a:extLst>
          </p:cNvPr>
          <p:cNvCxnSpPr>
            <a:cxnSpLocks/>
          </p:cNvCxnSpPr>
          <p:nvPr/>
        </p:nvCxnSpPr>
        <p:spPr>
          <a:xfrm>
            <a:off x="11201639" y="4499441"/>
            <a:ext cx="0" cy="550571"/>
          </a:xfrm>
          <a:prstGeom prst="straightConnector1">
            <a:avLst/>
          </a:prstGeom>
          <a:ln w="38100">
            <a:tailEnd type="triangle"/>
          </a:ln>
          <a:effectLst/>
        </p:spPr>
        <p:style>
          <a:lnRef idx="2">
            <a:schemeClr val="accent1"/>
          </a:lnRef>
          <a:fillRef idx="0">
            <a:schemeClr val="accent1"/>
          </a:fillRef>
          <a:effectRef idx="1">
            <a:schemeClr val="accent1"/>
          </a:effectRef>
          <a:fontRef idx="minor">
            <a:schemeClr val="tx1"/>
          </a:fontRef>
        </p:style>
      </p:cxnSp>
      <p:sp>
        <p:nvSpPr>
          <p:cNvPr id="61" name="TextBox 60">
            <a:extLst>
              <a:ext uri="{FF2B5EF4-FFF2-40B4-BE49-F238E27FC236}">
                <a16:creationId xmlns:a16="http://schemas.microsoft.com/office/drawing/2014/main" id="{3A664FD8-D694-4788-F763-BAE893C83EE9}"/>
              </a:ext>
            </a:extLst>
          </p:cNvPr>
          <p:cNvSpPr txBox="1"/>
          <p:nvPr/>
        </p:nvSpPr>
        <p:spPr>
          <a:xfrm>
            <a:off x="10099685" y="5050012"/>
            <a:ext cx="2201186" cy="646331"/>
          </a:xfrm>
          <a:prstGeom prst="rect">
            <a:avLst/>
          </a:prstGeom>
          <a:noFill/>
        </p:spPr>
        <p:txBody>
          <a:bodyPr wrap="square" rtlCol="0">
            <a:spAutoFit/>
          </a:bodyPr>
          <a:lstStyle/>
          <a:p>
            <a:pPr algn="ctr"/>
            <a:r>
              <a:rPr lang="en-GB"/>
              <a:t>Low-grade sugar recycled</a:t>
            </a:r>
          </a:p>
        </p:txBody>
      </p:sp>
    </p:spTree>
    <p:extLst>
      <p:ext uri="{BB962C8B-B14F-4D97-AF65-F5344CB8AC3E}">
        <p14:creationId xmlns:p14="http://schemas.microsoft.com/office/powerpoint/2010/main" val="302052396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46A3490C442E41AC9620621F1F21BE" ma:contentTypeVersion="20" ma:contentTypeDescription="Create a new document." ma:contentTypeScope="" ma:versionID="bf88ce8fc137e1f93502ef6b580f970c">
  <xsd:schema xmlns:xsd="http://www.w3.org/2001/XMLSchema" xmlns:xs="http://www.w3.org/2001/XMLSchema" xmlns:p="http://schemas.microsoft.com/office/2006/metadata/properties" xmlns:ns2="7604e031-f840-4ad5-97d2-0b99280ee730" xmlns:ns3="c4b40482-04a4-480f-b826-6548c4a2bcf1" targetNamespace="http://schemas.microsoft.com/office/2006/metadata/properties" ma:root="true" ma:fieldsID="b8da741f6d2119f494e0efa0ce6f6b53" ns2:_="" ns3:_="">
    <xsd:import namespace="7604e031-f840-4ad5-97d2-0b99280ee730"/>
    <xsd:import namespace="c4b40482-04a4-480f-b826-6548c4a2bcf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_Flow_SignoffStatu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04e031-f840-4ad5-97d2-0b99280ee7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_Flow_SignoffStatus" ma:index="18" nillable="true" ma:displayName="Sign-off status" ma:internalName="Sign_x002d_off_x0020_status">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456237a7-7071-4e19-8c1f-699d1949a48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4b40482-04a4-480f-b826-6548c4a2bcf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56402f1-dbcc-4c60-a824-dfd545cfc5e6}" ma:internalName="TaxCatchAll" ma:showField="CatchAllData" ma:web="c4b40482-04a4-480f-b826-6548c4a2bc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7604e031-f840-4ad5-97d2-0b99280ee730" xsi:nil="true"/>
    <lcf76f155ced4ddcb4097134ff3c332f xmlns="7604e031-f840-4ad5-97d2-0b99280ee730">
      <Terms xmlns="http://schemas.microsoft.com/office/infopath/2007/PartnerControls"/>
    </lcf76f155ced4ddcb4097134ff3c332f>
    <TaxCatchAll xmlns="c4b40482-04a4-480f-b826-6548c4a2bcf1" xsi:nil="true"/>
  </documentManagement>
</p:properties>
</file>

<file path=customXml/itemProps1.xml><?xml version="1.0" encoding="utf-8"?>
<ds:datastoreItem xmlns:ds="http://schemas.openxmlformats.org/officeDocument/2006/customXml" ds:itemID="{92E7EF1C-07A1-4D48-B6C1-3DF3598B34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04e031-f840-4ad5-97d2-0b99280ee730"/>
    <ds:schemaRef ds:uri="c4b40482-04a4-480f-b826-6548c4a2bc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C270066-E339-403A-A07C-C5D6CA5DD6FB}">
  <ds:schemaRefs>
    <ds:schemaRef ds:uri="http://schemas.microsoft.com/sharepoint/v3/contenttype/forms"/>
  </ds:schemaRefs>
</ds:datastoreItem>
</file>

<file path=customXml/itemProps3.xml><?xml version="1.0" encoding="utf-8"?>
<ds:datastoreItem xmlns:ds="http://schemas.openxmlformats.org/officeDocument/2006/customXml" ds:itemID="{8BB3B905-CB06-42ED-917E-65A386393ABC}">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7604e031-f840-4ad5-97d2-0b99280ee730"/>
    <ds:schemaRef ds:uri="http://schemas.openxmlformats.org/package/2006/metadata/core-properties"/>
    <ds:schemaRef ds:uri="c4b40482-04a4-480f-b826-6548c4a2bcf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478</TotalTime>
  <Words>2982</Words>
  <Application>Microsoft Office PowerPoint</Application>
  <PresentationFormat>Widescreen</PresentationFormat>
  <Paragraphs>183</Paragraphs>
  <Slides>16</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Aptos</vt:lpstr>
      <vt:lpstr>Arial</vt:lpstr>
      <vt:lpstr>Calibri</vt:lpstr>
      <vt:lpstr>Calibri Light</vt:lpstr>
      <vt:lpstr>Trebuchet MS</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Bubb</dc:creator>
  <cp:lastModifiedBy>James Caws</cp:lastModifiedBy>
  <cp:revision>17</cp:revision>
  <dcterms:created xsi:type="dcterms:W3CDTF">2020-10-02T10:29:52Z</dcterms:created>
  <dcterms:modified xsi:type="dcterms:W3CDTF">2025-10-13T16:55:27Z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0x0101000646A3490C442E41AC9620621F1F21BE</vt:lpwstr>
  </property>
  <property fmtid="{D5CDD505-2E9C-101B-9397-08002B2CF9AE}" pid="3" name="MediaServiceImageTags">
    <vt:lpwstr/>
  </property>
</Properties>
</file>