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7.xml" ContentType="application/vnd.openxmlformats-officedocument.presentationml.tag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706" r:id="rId2"/>
    <p:sldId id="707" r:id="rId3"/>
    <p:sldId id="697" r:id="rId4"/>
    <p:sldId id="710" r:id="rId5"/>
    <p:sldId id="693" r:id="rId6"/>
    <p:sldId id="680" r:id="rId7"/>
    <p:sldId id="699" r:id="rId8"/>
    <p:sldId id="700" r:id="rId9"/>
    <p:sldId id="731" r:id="rId10"/>
    <p:sldId id="695" r:id="rId11"/>
    <p:sldId id="641" r:id="rId12"/>
    <p:sldId id="730" r:id="rId13"/>
    <p:sldId id="6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E7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9"/>
    <p:restoredTop sz="95534"/>
  </p:normalViewPr>
  <p:slideViewPr>
    <p:cSldViewPr snapToGrid="0" snapToObjects="1">
      <p:cViewPr varScale="1">
        <p:scale>
          <a:sx n="106" d="100"/>
          <a:sy n="106" d="100"/>
        </p:scale>
        <p:origin x="14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DF512-ED35-4048-B279-49ADAA210667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12954-26B5-AD43-8367-B51CDCF05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33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12954-26B5-AD43-8367-B51CDCF0514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69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2413" y="798513"/>
            <a:ext cx="7094538" cy="39909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8739" y="5055840"/>
            <a:ext cx="4830850" cy="4791654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0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1. Model Predictive Control (MPC)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Dependency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Strongly dependent on accurate dynamic models of the process.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Functionality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Uses these models to predict future process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behavior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and determine optimal control actions over a specified horizon.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Application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Widely used in industries where maintaining process variables within desired limits is critical, such as chemical processing, oil refineries, and pharmaceuticals.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2. Dynamic Optimization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Dependency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Requires dynamic models to represent the system's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behavior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over time.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Functionality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Solves optimization problems that incorporate the dynamic nature of the process, adjusting control actions in real-time.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Application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Energy management, advanced process control, and supply chain optimization.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3. Steady-State Optimization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Dependency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Depends on steady-state models of the process.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Functionality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Uses algebraic models to optimize the process under steady-state conditions, typically focusing on operational planning and setpoint optimization.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Application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Continuous processes in manufacturing, chemical production, and refining operations.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4. Economic Model Predictive Control (EMPC)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Dependency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Integrates economic models with dynamic process models.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Functionality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Extends MPC by incorporating economic objectives directly into the control framework.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Application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Industries where cost efficiency and economic performance are critical, such as energy production and manufacturing.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5. Hybrid Systems Optimization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Dependency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Utilizes both continuous and discrete process models.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Functionality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Optimizes systems that exhibit both continuous dynamics and discrete events.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Application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Automated warehousing, hybrid manufacturing systems, and traffic management.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6. Adaptive Control Systems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Dependency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Uses process models that can be updated or adjusted in real-time based on feedback.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Functionality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Adjusts control parameters to maintain optimal performance despite changes in process conditions.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Application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Aerospace, automotive systems, and robotics where conditions change rapidly.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7. Constraint Handling Techniques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Dependency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Often relies on process models to predict and manage constraints.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Functionality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Ensures process variables stay within specified limits while optimizing performance.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Application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Safety-critical applications like pharmaceuticals, food processing, and chemical manufacturing.</a:t>
            </a:r>
          </a:p>
          <a:p>
            <a:endParaRPr lang="en-GB" dirty="0"/>
          </a:p>
          <a:p>
            <a:r>
              <a:rPr lang="en-GB" b="1" dirty="0"/>
              <a:t>Real-Time Data Analytics and Machine Learning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Functionality</a:t>
            </a:r>
            <a:r>
              <a:rPr lang="en-GB" dirty="0"/>
              <a:t>: Primarily uses real-time data and statistical methods rather than detailed process models.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Application</a:t>
            </a:r>
            <a:r>
              <a:rPr lang="en-GB" dirty="0"/>
              <a:t>: Predictive maintenance, quality control, and adaptive systems.</a:t>
            </a:r>
          </a:p>
          <a:p>
            <a:r>
              <a:rPr lang="en-GB" b="1" dirty="0"/>
              <a:t>Genetic Algorithms and Evolutionary Computation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Functionality</a:t>
            </a:r>
            <a:r>
              <a:rPr lang="en-GB" dirty="0"/>
              <a:t>: Uses evolutionary strategies that may or may not incorporate detailed process models.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Application</a:t>
            </a:r>
            <a:r>
              <a:rPr lang="en-GB" dirty="0"/>
              <a:t>: Design optimization, resource allocation, and other complex optimization problems.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12954-26B5-AD43-8367-B51CDCF0514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81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06D75-B359-8623-56D0-24EF178AD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0A2E9C-F3C4-2D1E-F436-4C510241A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03689F-1A1A-3F47-13EC-C84547139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GB" b="1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1. Model Predictive Control (MPC)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Dependency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Strongly dependent on accurate dynamic models of the process.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Functionality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Uses these models to predict future process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behavior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and determine optimal control actions over a specified horizon.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Application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Widely used in industries where maintaining process variables within desired limits is critical, such as chemical processing, oil refineries, and pharmaceuticals.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2. Dynamic Optimization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Dependency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Requires dynamic models to represent the system's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behavior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over time.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Functionality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Solves optimization problems that incorporate the dynamic nature of the process, adjusting control actions in real-time.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Application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Energy management, advanced process control, and supply chain optimization.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3. Steady-State Optimization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Dependency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Depends on steady-state models of the process.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Functionality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Uses algebraic models to optimize the process under steady-state conditions, typically focusing on operational planning and setpoint optimization.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Application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Continuous processes in manufacturing, chemical production, and refining operations.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4. Economic Model Predictive Control (EMPC)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Dependency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Integrates economic models with dynamic process models.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Functionality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Extends MPC by incorporating economic objectives directly into the control framework.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Application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Industries where cost efficiency and economic performance are critical, such as energy production and manufacturing.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5. Hybrid Systems Optimization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Dependency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Utilizes both continuous and discrete process models.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Functionality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Optimizes systems that exhibit both continuous dynamics and discrete events.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Application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Automated warehousing, hybrid manufacturing systems, and traffic management.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6. Adaptive Control Systems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Dependency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Uses process models that can be updated or adjusted in real-time based on feedback.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Functionality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Adjusts control parameters to maintain optimal performance despite changes in process conditions.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Application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Aerospace, automotive systems, and robotics where conditions change rapidly.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7. Constraint Handling Techniques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Dependency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Often relies on process models to predict and manage constraints.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Functionality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Ensures process variables stay within specified limits while optimizing performance.</a:t>
            </a:r>
          </a:p>
          <a:p>
            <a:pPr marL="0" indent="0" algn="l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Application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 Safety-critical applications like pharmaceuticals, food processing, and chemical manufacturing.</a:t>
            </a:r>
          </a:p>
          <a:p>
            <a:endParaRPr lang="en-GB" dirty="0"/>
          </a:p>
          <a:p>
            <a:r>
              <a:rPr lang="en-GB" b="1" dirty="0"/>
              <a:t>Real-Time Data Analytics and Machine Learning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Functionality</a:t>
            </a:r>
            <a:r>
              <a:rPr lang="en-GB" dirty="0"/>
              <a:t>: Primarily uses real-time data and statistical methods rather than detailed process models.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Application</a:t>
            </a:r>
            <a:r>
              <a:rPr lang="en-GB" dirty="0"/>
              <a:t>: Predictive maintenance, quality control, and adaptive systems.</a:t>
            </a:r>
          </a:p>
          <a:p>
            <a:r>
              <a:rPr lang="en-GB" b="1" dirty="0"/>
              <a:t>Genetic Algorithms and Evolutionary Computation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Functionality</a:t>
            </a:r>
            <a:r>
              <a:rPr lang="en-GB" dirty="0"/>
              <a:t>: Uses evolutionary strategies that may or may not incorporate detailed process models.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Application</a:t>
            </a:r>
            <a:r>
              <a:rPr lang="en-GB" dirty="0"/>
              <a:t>: Design optimization, resource allocation, and other complex optimization problems.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B181E-5733-872B-BCF7-5CCBBC1EAD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12954-26B5-AD43-8367-B51CDCF0514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18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12954-26B5-AD43-8367-B51CDCF0514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897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12954-26B5-AD43-8367-B51CDCF0514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163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12954-26B5-AD43-8367-B51CDCF0514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064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12954-26B5-AD43-8367-B51CDCF0514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447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12954-26B5-AD43-8367-B51CDCF0514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65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537D8A-8292-1042-B95B-D50038D154DC}"/>
              </a:ext>
            </a:extLst>
          </p:cNvPr>
          <p:cNvSpPr/>
          <p:nvPr userDrawn="1"/>
        </p:nvSpPr>
        <p:spPr>
          <a:xfrm>
            <a:off x="0" y="2215"/>
            <a:ext cx="12192000" cy="6855785"/>
          </a:xfrm>
          <a:prstGeom prst="rect">
            <a:avLst/>
          </a:prstGeom>
          <a:solidFill>
            <a:srgbClr val="5E78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3C30F-B665-9244-821A-969653CF8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2319" y="112331"/>
            <a:ext cx="5547360" cy="2387600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4D731D-017E-7C4E-A151-EB8531ED7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2318" y="4436933"/>
            <a:ext cx="5547361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A8EF2-49F9-C641-AB4F-F983A5BAB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06A6-F310-AB4B-9E3A-A709CFDAF6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571A-F855-644B-B2BC-F797FD1A4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6C4B4-B572-324D-9812-6DDDE824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FBD3-88CC-F546-A8CE-8DC9721EC18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logo with a flag on it&#10;&#10;Description automatically generated">
            <a:extLst>
              <a:ext uri="{FF2B5EF4-FFF2-40B4-BE49-F238E27FC236}">
                <a16:creationId xmlns:a16="http://schemas.microsoft.com/office/drawing/2014/main" id="{5141643A-9689-E78A-CFE0-9AF15EC88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048" y="0"/>
            <a:ext cx="35179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2417E-11F5-2E4E-905D-90242EBEA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9A84E-7EF5-DD44-96F4-360B5E2C9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F7B88-99F6-0E45-B8BF-87FE85A53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06A6-F310-AB4B-9E3A-A709CFDAF6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34EC4-E3DD-C14F-B7E2-B92DEFBA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AAB81-9A98-6D4F-A576-08F02096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FBD3-88CC-F546-A8CE-8DC9721E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1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C73333-34AC-7D41-A791-75A91CA07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9C333-090C-774A-9BB8-8E9C85F86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0991F-C2AC-1041-8138-5BA7322F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06A6-F310-AB4B-9E3A-A709CFDAF6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C4610-3D73-0848-B398-26BD85069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02F92-7C3C-C64C-89CE-85CF3747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FBD3-88CC-F546-A8CE-8DC9721E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5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AE8C-8904-D049-BC3A-E33BFFBC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74"/>
            <a:ext cx="10515600" cy="79101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FCE17-E63B-804F-A5BD-7D5F3C1B8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67407C-87CD-1845-A24E-04A644C3BF96}"/>
              </a:ext>
            </a:extLst>
          </p:cNvPr>
          <p:cNvSpPr/>
          <p:nvPr userDrawn="1"/>
        </p:nvSpPr>
        <p:spPr>
          <a:xfrm>
            <a:off x="11074818" y="6590670"/>
            <a:ext cx="11657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5E7879"/>
                </a:solidFill>
              </a:rPr>
              <a:t>© </a:t>
            </a:r>
            <a:r>
              <a:rPr lang="en-US" sz="1050" dirty="0" err="1">
                <a:solidFill>
                  <a:srgbClr val="5E7879"/>
                </a:solidFill>
              </a:rPr>
              <a:t>Ortomation.IO</a:t>
            </a:r>
            <a:endParaRPr lang="en-US" sz="1050" dirty="0">
              <a:solidFill>
                <a:srgbClr val="5E7879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AAA54C-B8BC-6049-A743-B917DEA0FE85}"/>
              </a:ext>
            </a:extLst>
          </p:cNvPr>
          <p:cNvGrpSpPr/>
          <p:nvPr userDrawn="1"/>
        </p:nvGrpSpPr>
        <p:grpSpPr>
          <a:xfrm>
            <a:off x="9963807" y="167426"/>
            <a:ext cx="2112282" cy="1614078"/>
            <a:chOff x="4311055" y="2132643"/>
            <a:chExt cx="3618328" cy="2739819"/>
          </a:xfrm>
          <a:solidFill>
            <a:srgbClr val="5E7879"/>
          </a:solidFill>
        </p:grpSpPr>
        <p:pic>
          <p:nvPicPr>
            <p:cNvPr id="10" name="Picture 9" descr="Logo, company name&#10;&#10;Description automatically generated">
              <a:extLst>
                <a:ext uri="{FF2B5EF4-FFF2-40B4-BE49-F238E27FC236}">
                  <a16:creationId xmlns:a16="http://schemas.microsoft.com/office/drawing/2014/main" id="{DB054207-7833-3540-A4AB-225679B9BE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1055" y="2132643"/>
              <a:ext cx="3618328" cy="2739819"/>
            </a:xfrm>
            <a:prstGeom prst="rect">
              <a:avLst/>
            </a:prstGeom>
            <a:solidFill>
              <a:srgbClr val="5E7879"/>
            </a:solidFill>
            <a:ln>
              <a:noFill/>
            </a:ln>
          </p:spPr>
        </p:pic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93AA929F-08D9-D54B-8925-01943EEA1830}"/>
                </a:ext>
              </a:extLst>
            </p:cNvPr>
            <p:cNvSpPr/>
            <p:nvPr/>
          </p:nvSpPr>
          <p:spPr>
            <a:xfrm rot="5400000">
              <a:off x="6318866" y="2324473"/>
              <a:ext cx="59654" cy="697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E2A515B-3337-09E6-E5A1-4E8D86B32371}"/>
              </a:ext>
            </a:extLst>
          </p:cNvPr>
          <p:cNvSpPr txBox="1"/>
          <p:nvPr userDrawn="1"/>
        </p:nvSpPr>
        <p:spPr>
          <a:xfrm>
            <a:off x="100361" y="6590670"/>
            <a:ext cx="1260088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50">
                <a:solidFill>
                  <a:srgbClr val="5E7879"/>
                </a:solidFill>
              </a:defRPr>
            </a:lvl1pPr>
          </a:lstStyle>
          <a:p>
            <a:pPr lvl="0"/>
            <a:r>
              <a:rPr lang="en-US" dirty="0" err="1"/>
              <a:t>www.ortomation.io</a:t>
            </a:r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019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2F58-CD70-B44F-9B56-D10F3E06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1C530-81EC-864E-9995-3FBAE9A7F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BC0CD-CE3C-8F47-87AC-01E03FD4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06A6-F310-AB4B-9E3A-A709CFDAF6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D861F-CE9A-6F42-BAB0-8EC6196B4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1EF3B-2F13-7842-8064-013E9187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FBD3-88CC-F546-A8CE-8DC9721E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4FC1B-2A43-C943-944D-02208697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6098F-AF51-1E4A-9432-24A3A78E0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E689F-1E6B-2A46-99AE-5336FE89D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35749-764C-C748-B8AC-227E1170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06A6-F310-AB4B-9E3A-A709CFDAF6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94A65-DD62-BF49-9F86-114BF831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72B0F-B4BF-2D40-AFE8-33244386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FBD3-88CC-F546-A8CE-8DC9721E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0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4FF21-DAB3-DE4A-8822-673DE3B7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1E875-5B41-2843-9E56-8F626522C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3B941-E8A5-2842-B677-DA8F3D654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EE8307-3034-C741-A57E-D0068CD64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93B91F-CBA3-7949-B043-4D9E299D0E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1CFB1-6B07-CD43-88ED-E55374A7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06A6-F310-AB4B-9E3A-A709CFDAF6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3C866-47BC-5848-A4F0-B9B27C820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E7C4D2-4039-4F40-BB8F-374F1984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FBD3-88CC-F546-A8CE-8DC9721E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5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17997-22B9-4E4F-B8B7-BF5CB8BD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168462-6A9E-A24D-A14F-683F4B3B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06A6-F310-AB4B-9E3A-A709CFDAF6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CFCAD-4B18-4B4A-986C-C191335F6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FFA69-07CC-C44A-85FB-3D7554C41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FBD3-88CC-F546-A8CE-8DC9721E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8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E1F82-02F8-CE44-896B-C69047990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06A6-F310-AB4B-9E3A-A709CFDAF6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A1EEDC-A388-AA40-A06E-E6A1373C7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AE99B-BFF7-F54F-8862-D58E2423A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FBD3-88CC-F546-A8CE-8DC9721E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6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751DC-26D5-1E4A-9D19-A97EFA495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07649-1180-9142-B057-A1FB4F42A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D19AB-DD8B-3F46-97C9-4D5CFE7A5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EB931-FD90-3C40-B04D-872986C55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06A6-F310-AB4B-9E3A-A709CFDAF6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F0B60-DAA2-304A-A038-4F0ACAB4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E8049-6B1F-1846-981A-0D4C6503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FBD3-88CC-F546-A8CE-8DC9721E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9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7F555-045B-924B-9F40-D7D823401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8DE9A5-7224-924B-9D5E-B14966382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FDAE7-423A-4F45-BBB0-80A1783B7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6F74-961E-D34C-9B48-3C5DC24B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06A6-F310-AB4B-9E3A-A709CFDAF6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A196E-0309-1D46-A3FB-B8BCF4AC1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94B9A-0ECC-DD44-8662-D8900DAB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FBD3-88CC-F546-A8CE-8DC9721E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4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92715-3CE6-A14A-90AB-CA9088BA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39AF1-AC1D-D946-A7E5-D7F3F33F9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EA598-60D2-9B44-8781-F6E0A45A4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A06A6-F310-AB4B-9E3A-A709CFDAF6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BEFB8-3004-244B-80CD-7F8E70420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5EEBD-6802-B142-92F6-BD836960E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6FBD3-88CC-F546-A8CE-8DC9721E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2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aul@ortomation.io" TargetMode="External"/><Relationship Id="rId2" Type="http://schemas.openxmlformats.org/officeDocument/2006/relationships/hyperlink" Target="http://www.ortomation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drew@Ortomation.i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aul@ortmation.i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in/paul-oram-2394529" TargetMode="External"/><Relationship Id="rId4" Type="http://schemas.openxmlformats.org/officeDocument/2006/relationships/hyperlink" Target="mailto:paul@ortomation.i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35A3E43-9A7A-714E-889E-E49674823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6418" y="2933531"/>
            <a:ext cx="7499164" cy="273032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Bef>
                <a:spcPct val="0"/>
              </a:spcBef>
            </a:pPr>
            <a:endParaRPr lang="en-US" sz="40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3900" dirty="0">
                <a:latin typeface="+mj-lt"/>
                <a:ea typeface="+mj-ea"/>
                <a:cs typeface="+mj-cs"/>
              </a:rPr>
              <a:t>Introducing ORTO</a:t>
            </a:r>
            <a:r>
              <a:rPr lang="en-US" sz="3900" baseline="30000" dirty="0">
                <a:latin typeface="+mj-lt"/>
                <a:ea typeface="+mj-ea"/>
                <a:cs typeface="+mj-cs"/>
              </a:rPr>
              <a:t>TM</a:t>
            </a:r>
            <a:endParaRPr lang="en-US" sz="39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GB" b="1" dirty="0"/>
              <a:t>A Novel Approach Real-time Optimisation</a:t>
            </a: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 </a:t>
            </a:r>
            <a:endParaRPr lang="en-US" sz="32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3300" dirty="0">
                <a:latin typeface="+mj-lt"/>
                <a:ea typeface="+mj-ea"/>
                <a:cs typeface="+mj-cs"/>
              </a:rPr>
              <a:t>Paul Oram</a:t>
            </a:r>
          </a:p>
        </p:txBody>
      </p:sp>
    </p:spTree>
    <p:extLst>
      <p:ext uri="{BB962C8B-B14F-4D97-AF65-F5344CB8AC3E}">
        <p14:creationId xmlns:p14="http://schemas.microsoft.com/office/powerpoint/2010/main" val="186494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3"/>
    </mc:Choice>
    <mc:Fallback xmlns="">
      <p:transition spd="slow" advTm="1315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EA2C662-1C17-90CB-CA2E-93451F64D2D6}"/>
              </a:ext>
            </a:extLst>
          </p:cNvPr>
          <p:cNvGrpSpPr/>
          <p:nvPr/>
        </p:nvGrpSpPr>
        <p:grpSpPr>
          <a:xfrm>
            <a:off x="4662724" y="457200"/>
            <a:ext cx="5397500" cy="5943600"/>
            <a:chOff x="3983274" y="457200"/>
            <a:chExt cx="5397500" cy="59436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7259AF-7B27-FB67-17E9-FC3B916A2D5D}"/>
                </a:ext>
              </a:extLst>
            </p:cNvPr>
            <p:cNvSpPr txBox="1"/>
            <p:nvPr/>
          </p:nvSpPr>
          <p:spPr>
            <a:xfrm>
              <a:off x="6836020" y="2521786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/>
                <a:t>Enterprise</a:t>
              </a:r>
            </a:p>
            <a:p>
              <a:pPr algn="ctr"/>
              <a:r>
                <a:rPr lang="en-US" sz="900" b="1" dirty="0"/>
                <a:t>Historian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8C4C1DE-AA78-8588-A21E-5A966C9DA6E7}"/>
                </a:ext>
              </a:extLst>
            </p:cNvPr>
            <p:cNvGrpSpPr/>
            <p:nvPr/>
          </p:nvGrpSpPr>
          <p:grpSpPr>
            <a:xfrm>
              <a:off x="3983274" y="457200"/>
              <a:ext cx="5397500" cy="5943600"/>
              <a:chOff x="1466252" y="400722"/>
              <a:chExt cx="5397500" cy="59436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A428C9E-CE93-A974-5FF6-D525AAC45B0A}"/>
                  </a:ext>
                </a:extLst>
              </p:cNvPr>
              <p:cNvGrpSpPr/>
              <p:nvPr/>
            </p:nvGrpSpPr>
            <p:grpSpPr>
              <a:xfrm>
                <a:off x="1466252" y="400722"/>
                <a:ext cx="5397500" cy="5943600"/>
                <a:chOff x="1487767" y="457200"/>
                <a:chExt cx="5397500" cy="5943600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CC25554A-189B-AE56-5056-14AE1CCE2612}"/>
                    </a:ext>
                  </a:extLst>
                </p:cNvPr>
                <p:cNvGrpSpPr/>
                <p:nvPr/>
              </p:nvGrpSpPr>
              <p:grpSpPr>
                <a:xfrm>
                  <a:off x="1487767" y="457200"/>
                  <a:ext cx="5397500" cy="5943600"/>
                  <a:chOff x="1487767" y="457200"/>
                  <a:chExt cx="5397500" cy="5943600"/>
                </a:xfrm>
              </p:grpSpPr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9156C037-4DA1-EF7F-854B-2D73C9452F8A}"/>
                      </a:ext>
                    </a:extLst>
                  </p:cNvPr>
                  <p:cNvGrpSpPr/>
                  <p:nvPr/>
                </p:nvGrpSpPr>
                <p:grpSpPr>
                  <a:xfrm>
                    <a:off x="1487767" y="457200"/>
                    <a:ext cx="5397500" cy="5943600"/>
                    <a:chOff x="1487767" y="457200"/>
                    <a:chExt cx="5397500" cy="5943600"/>
                  </a:xfrm>
                </p:grpSpPr>
                <p:pic>
                  <p:nvPicPr>
                    <p:cNvPr id="7" name="Picture 6">
                      <a:extLst>
                        <a:ext uri="{FF2B5EF4-FFF2-40B4-BE49-F238E27FC236}">
                          <a16:creationId xmlns:a16="http://schemas.microsoft.com/office/drawing/2014/main" id="{2C3940B7-98A8-9CC2-D92B-71B7688D104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487767" y="457200"/>
                      <a:ext cx="5397500" cy="59436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" name="Picture 7">
                      <a:extLst>
                        <a:ext uri="{FF2B5EF4-FFF2-40B4-BE49-F238E27FC236}">
                          <a16:creationId xmlns:a16="http://schemas.microsoft.com/office/drawing/2014/main" id="{A49B305E-EC6D-AEAB-1A87-3EB7C8F9CE2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5330339" y="3117513"/>
                      <a:ext cx="935915" cy="80144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00F431A7-E958-E485-693F-1751AFCCECB1}"/>
                      </a:ext>
                    </a:extLst>
                  </p:cNvPr>
                  <p:cNvSpPr/>
                  <p:nvPr/>
                </p:nvSpPr>
                <p:spPr>
                  <a:xfrm>
                    <a:off x="5369896" y="3648410"/>
                    <a:ext cx="479425" cy="15206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A2E8F513-7600-9A9C-4C3E-621ADA017D21}"/>
                      </a:ext>
                    </a:extLst>
                  </p:cNvPr>
                  <p:cNvSpPr/>
                  <p:nvPr/>
                </p:nvSpPr>
                <p:spPr>
                  <a:xfrm>
                    <a:off x="5871061" y="3648409"/>
                    <a:ext cx="479425" cy="15206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02F5B7B-B557-FF6F-7EE8-C28D9B696A29}"/>
                    </a:ext>
                  </a:extLst>
                </p:cNvPr>
                <p:cNvSpPr/>
                <p:nvPr/>
              </p:nvSpPr>
              <p:spPr>
                <a:xfrm>
                  <a:off x="4658995" y="2518126"/>
                  <a:ext cx="492611" cy="2314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06FC59B6-D218-83F2-69A0-2E642E710D0B}"/>
                    </a:ext>
                  </a:extLst>
                </p:cNvPr>
                <p:cNvSpPr/>
                <p:nvPr/>
              </p:nvSpPr>
              <p:spPr>
                <a:xfrm>
                  <a:off x="4271346" y="2478146"/>
                  <a:ext cx="353695" cy="2714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01B55AB-E033-EB29-C1BA-854BE90FD8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4272" t="50712" r="82650" b="44654"/>
              <a:stretch/>
            </p:blipFill>
            <p:spPr>
              <a:xfrm>
                <a:off x="3063390" y="3184261"/>
                <a:ext cx="365760" cy="317835"/>
              </a:xfrm>
              <a:prstGeom prst="rect">
                <a:avLst/>
              </a:prstGeom>
            </p:spPr>
          </p:pic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9771636-CB91-930F-D533-B79CD4F6AF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4189" y="3502097"/>
                <a:ext cx="274320" cy="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3961C88-6085-C8B9-7072-BDF85E511E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54189" y="3356385"/>
                <a:ext cx="5379" cy="145712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55D0C71-B55E-40EC-3BF6-5CC623AE38F0}"/>
                </a:ext>
              </a:extLst>
            </p:cNvPr>
            <p:cNvSpPr txBox="1"/>
            <p:nvPr/>
          </p:nvSpPr>
          <p:spPr>
            <a:xfrm>
              <a:off x="6836020" y="2468008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/>
                <a:t>Enterprise</a:t>
              </a:r>
            </a:p>
            <a:p>
              <a:pPr algn="ctr"/>
              <a:r>
                <a:rPr lang="en-US" sz="900" b="1" dirty="0"/>
                <a:t>Historian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5AC1E7D-A3C5-0E47-D93C-B7EA965BAAA9}"/>
                </a:ext>
              </a:extLst>
            </p:cNvPr>
            <p:cNvSpPr txBox="1"/>
            <p:nvPr/>
          </p:nvSpPr>
          <p:spPr>
            <a:xfrm>
              <a:off x="8432595" y="3473276"/>
              <a:ext cx="7184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/>
                <a:t>OPC Server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6B350BF-21E0-77B6-2FF3-0BE5A2B5058A}"/>
                </a:ext>
              </a:extLst>
            </p:cNvPr>
            <p:cNvGrpSpPr/>
            <p:nvPr/>
          </p:nvGrpSpPr>
          <p:grpSpPr>
            <a:xfrm>
              <a:off x="4936386" y="6118907"/>
              <a:ext cx="508473" cy="210446"/>
              <a:chOff x="974365" y="5754532"/>
              <a:chExt cx="838469" cy="316290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2F345B25-4B2C-9414-A6BF-F5367DCCA4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87791" y="5754532"/>
                <a:ext cx="548503" cy="299689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AFE74FB-99A1-9E60-A967-A549D4E98CDA}"/>
                  </a:ext>
                </a:extLst>
              </p:cNvPr>
              <p:cNvSpPr txBox="1"/>
              <p:nvPr/>
            </p:nvSpPr>
            <p:spPr>
              <a:xfrm>
                <a:off x="974365" y="5793278"/>
                <a:ext cx="838469" cy="277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600" b="1" dirty="0"/>
                  <a:t>Controller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F597BCB-0154-98E3-C92A-0E056CBCFD35}"/>
                </a:ext>
              </a:extLst>
            </p:cNvPr>
            <p:cNvGrpSpPr/>
            <p:nvPr/>
          </p:nvGrpSpPr>
          <p:grpSpPr>
            <a:xfrm>
              <a:off x="7619356" y="6117448"/>
              <a:ext cx="508473" cy="210446"/>
              <a:chOff x="997039" y="5754532"/>
              <a:chExt cx="838469" cy="316290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9330513-4644-C5B9-A5D7-3612582D8B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87791" y="5754532"/>
                <a:ext cx="548503" cy="299689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9B44648-63A1-D1AD-8470-592EBA82814F}"/>
                  </a:ext>
                </a:extLst>
              </p:cNvPr>
              <p:cNvSpPr txBox="1"/>
              <p:nvPr/>
            </p:nvSpPr>
            <p:spPr>
              <a:xfrm>
                <a:off x="997039" y="5793278"/>
                <a:ext cx="838469" cy="277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600" b="1" dirty="0"/>
                  <a:t>Controller</a:t>
                </a:r>
              </a:p>
            </p:txBody>
          </p:sp>
        </p:grp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id="{48AA936A-57A8-CAAB-538D-A28E68DF87E3}"/>
              </a:ext>
            </a:extLst>
          </p:cNvPr>
          <p:cNvSpPr/>
          <p:nvPr/>
        </p:nvSpPr>
        <p:spPr>
          <a:xfrm>
            <a:off x="6971098" y="3440541"/>
            <a:ext cx="1909483" cy="415735"/>
          </a:xfrm>
          <a:custGeom>
            <a:avLst/>
            <a:gdLst>
              <a:gd name="connsiteX0" fmla="*/ 0 w 1909483"/>
              <a:gd name="connsiteY0" fmla="*/ 0 h 415735"/>
              <a:gd name="connsiteX1" fmla="*/ 564777 w 1909483"/>
              <a:gd name="connsiteY1" fmla="*/ 365760 h 415735"/>
              <a:gd name="connsiteX2" fmla="*/ 1565238 w 1909483"/>
              <a:gd name="connsiteY2" fmla="*/ 381897 h 415735"/>
              <a:gd name="connsiteX3" fmla="*/ 1909483 w 1909483"/>
              <a:gd name="connsiteY3" fmla="*/ 80682 h 41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9483" h="415735">
                <a:moveTo>
                  <a:pt x="0" y="0"/>
                </a:moveTo>
                <a:cubicBezTo>
                  <a:pt x="151952" y="151055"/>
                  <a:pt x="303904" y="302111"/>
                  <a:pt x="564777" y="365760"/>
                </a:cubicBezTo>
                <a:cubicBezTo>
                  <a:pt x="825650" y="429410"/>
                  <a:pt x="1341120" y="429410"/>
                  <a:pt x="1565238" y="381897"/>
                </a:cubicBezTo>
                <a:cubicBezTo>
                  <a:pt x="1789356" y="334384"/>
                  <a:pt x="1849419" y="207533"/>
                  <a:pt x="1909483" y="80682"/>
                </a:cubicBezTo>
              </a:path>
            </a:pathLst>
          </a:custGeom>
          <a:noFill/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CFA0FC-78A1-8E8E-6A92-0FCE7DD7C4DF}"/>
              </a:ext>
            </a:extLst>
          </p:cNvPr>
          <p:cNvSpPr txBox="1"/>
          <p:nvPr/>
        </p:nvSpPr>
        <p:spPr>
          <a:xfrm>
            <a:off x="1628884" y="1708469"/>
            <a:ext cx="2702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ORTO</a:t>
            </a:r>
            <a:r>
              <a:rPr lang="en-GB" sz="2400" baseline="30000" dirty="0"/>
              <a:t>TM</a:t>
            </a:r>
            <a:r>
              <a:rPr lang="en-GB" sz="2400" dirty="0"/>
              <a:t> Software Installation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DCDC21A2-349E-AFD1-A58F-11404063B820}"/>
              </a:ext>
            </a:extLst>
          </p:cNvPr>
          <p:cNvSpPr/>
          <p:nvPr/>
        </p:nvSpPr>
        <p:spPr>
          <a:xfrm rot="1207358">
            <a:off x="4049745" y="2942686"/>
            <a:ext cx="2222304" cy="126067"/>
          </a:xfrm>
          <a:prstGeom prst="rightArrow">
            <a:avLst/>
          </a:prstGeom>
          <a:solidFill>
            <a:srgbClr val="5E78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E4DD1E2E-F3EA-93EB-CB9C-8FCAE5A4121E}"/>
              </a:ext>
            </a:extLst>
          </p:cNvPr>
          <p:cNvSpPr/>
          <p:nvPr/>
        </p:nvSpPr>
        <p:spPr>
          <a:xfrm rot="1089134">
            <a:off x="4124448" y="5586029"/>
            <a:ext cx="1609585" cy="130577"/>
          </a:xfrm>
          <a:prstGeom prst="rightArrow">
            <a:avLst/>
          </a:prstGeom>
          <a:solidFill>
            <a:srgbClr val="5E78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180104B9-69E5-FFBC-F18E-9DEE620CB2FF}"/>
              </a:ext>
            </a:extLst>
          </p:cNvPr>
          <p:cNvSpPr/>
          <p:nvPr/>
        </p:nvSpPr>
        <p:spPr>
          <a:xfrm>
            <a:off x="8561867" y="3586477"/>
            <a:ext cx="1474534" cy="2336919"/>
          </a:xfrm>
          <a:custGeom>
            <a:avLst/>
            <a:gdLst>
              <a:gd name="connsiteX0" fmla="*/ 451556 w 1474534"/>
              <a:gd name="connsiteY0" fmla="*/ 0 h 2336919"/>
              <a:gd name="connsiteX1" fmla="*/ 597028 w 1474534"/>
              <a:gd name="connsiteY1" fmla="*/ 256309 h 2336919"/>
              <a:gd name="connsiteX2" fmla="*/ 998810 w 1474534"/>
              <a:gd name="connsiteY2" fmla="*/ 297873 h 2336919"/>
              <a:gd name="connsiteX3" fmla="*/ 1095792 w 1474534"/>
              <a:gd name="connsiteY3" fmla="*/ 623455 h 2336919"/>
              <a:gd name="connsiteX4" fmla="*/ 1393665 w 1474534"/>
              <a:gd name="connsiteY4" fmla="*/ 727364 h 2336919"/>
              <a:gd name="connsiteX5" fmla="*/ 1365956 w 1474534"/>
              <a:gd name="connsiteY5" fmla="*/ 1108364 h 2336919"/>
              <a:gd name="connsiteX6" fmla="*/ 202174 w 1474534"/>
              <a:gd name="connsiteY6" fmla="*/ 1371600 h 2336919"/>
              <a:gd name="connsiteX7" fmla="*/ 119047 w 1474534"/>
              <a:gd name="connsiteY7" fmla="*/ 1932709 h 2336919"/>
              <a:gd name="connsiteX8" fmla="*/ 8210 w 1474534"/>
              <a:gd name="connsiteY8" fmla="*/ 2306782 h 2336919"/>
              <a:gd name="connsiteX9" fmla="*/ 8210 w 1474534"/>
              <a:gd name="connsiteY9" fmla="*/ 2313709 h 2336919"/>
              <a:gd name="connsiteX10" fmla="*/ 8210 w 1474534"/>
              <a:gd name="connsiteY10" fmla="*/ 2313709 h 233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4534" h="2336919">
                <a:moveTo>
                  <a:pt x="451556" y="0"/>
                </a:moveTo>
                <a:cubicBezTo>
                  <a:pt x="478687" y="103332"/>
                  <a:pt x="505819" y="206664"/>
                  <a:pt x="597028" y="256309"/>
                </a:cubicBezTo>
                <a:cubicBezTo>
                  <a:pt x="688237" y="305954"/>
                  <a:pt x="915683" y="236682"/>
                  <a:pt x="998810" y="297873"/>
                </a:cubicBezTo>
                <a:cubicBezTo>
                  <a:pt x="1081937" y="359064"/>
                  <a:pt x="1029983" y="551873"/>
                  <a:pt x="1095792" y="623455"/>
                </a:cubicBezTo>
                <a:cubicBezTo>
                  <a:pt x="1161601" y="695037"/>
                  <a:pt x="1348638" y="646546"/>
                  <a:pt x="1393665" y="727364"/>
                </a:cubicBezTo>
                <a:cubicBezTo>
                  <a:pt x="1438692" y="808182"/>
                  <a:pt x="1564538" y="1000991"/>
                  <a:pt x="1365956" y="1108364"/>
                </a:cubicBezTo>
                <a:cubicBezTo>
                  <a:pt x="1167374" y="1215737"/>
                  <a:pt x="409992" y="1234209"/>
                  <a:pt x="202174" y="1371600"/>
                </a:cubicBezTo>
                <a:cubicBezTo>
                  <a:pt x="-5644" y="1508991"/>
                  <a:pt x="151374" y="1776845"/>
                  <a:pt x="119047" y="1932709"/>
                </a:cubicBezTo>
                <a:cubicBezTo>
                  <a:pt x="86720" y="2088573"/>
                  <a:pt x="8210" y="2306782"/>
                  <a:pt x="8210" y="2306782"/>
                </a:cubicBezTo>
                <a:cubicBezTo>
                  <a:pt x="-10263" y="2370282"/>
                  <a:pt x="8210" y="2313709"/>
                  <a:pt x="8210" y="2313709"/>
                </a:cubicBezTo>
                <a:lnTo>
                  <a:pt x="8210" y="2313709"/>
                </a:lnTo>
              </a:path>
            </a:pathLst>
          </a:custGeom>
          <a:noFill/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B12B0-77BC-6A87-121F-4D38C6275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12" y="206836"/>
            <a:ext cx="10515600" cy="791013"/>
          </a:xfrm>
        </p:spPr>
        <p:txBody>
          <a:bodyPr/>
          <a:lstStyle/>
          <a:p>
            <a:r>
              <a:rPr lang="en-GB" dirty="0"/>
              <a:t>Implementation Pathways….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47B1A-9A0A-D2A5-2739-DBA169A4A8B9}"/>
              </a:ext>
            </a:extLst>
          </p:cNvPr>
          <p:cNvSpPr txBox="1"/>
          <p:nvPr/>
        </p:nvSpPr>
        <p:spPr>
          <a:xfrm>
            <a:off x="1785481" y="4754936"/>
            <a:ext cx="2702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ORTO</a:t>
            </a:r>
            <a:r>
              <a:rPr lang="en-GB" sz="2400" baseline="30000" dirty="0"/>
              <a:t>TM</a:t>
            </a:r>
            <a:r>
              <a:rPr lang="en-GB" sz="2400" dirty="0"/>
              <a:t> Agent Algorithm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(future)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D01FCC-29A0-1BC4-D9E0-0E23F425A08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917" y="2604581"/>
            <a:ext cx="1624699" cy="103069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2A28D49-EF25-3456-F4D5-15D589FF2D94}"/>
              </a:ext>
            </a:extLst>
          </p:cNvPr>
          <p:cNvGrpSpPr/>
          <p:nvPr/>
        </p:nvGrpSpPr>
        <p:grpSpPr>
          <a:xfrm>
            <a:off x="2801362" y="5664571"/>
            <a:ext cx="709104" cy="425002"/>
            <a:chOff x="3102290" y="4032214"/>
            <a:chExt cx="709104" cy="425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43CB01-265D-657F-46AE-E1AE2D5B9C44}"/>
                </a:ext>
              </a:extLst>
            </p:cNvPr>
            <p:cNvSpPr/>
            <p:nvPr/>
          </p:nvSpPr>
          <p:spPr>
            <a:xfrm>
              <a:off x="3175654" y="4032214"/>
              <a:ext cx="566670" cy="4250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0BA94D-B259-3708-8F87-F64208351555}"/>
                </a:ext>
              </a:extLst>
            </p:cNvPr>
            <p:cNvSpPr txBox="1"/>
            <p:nvPr/>
          </p:nvSpPr>
          <p:spPr>
            <a:xfrm>
              <a:off x="3218284" y="4134377"/>
              <a:ext cx="4860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/>
                <a:t>ORTO</a:t>
              </a:r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E14BA5EE-5A50-1924-E04D-3C59009AC9C0}"/>
                </a:ext>
              </a:extLst>
            </p:cNvPr>
            <p:cNvSpPr/>
            <p:nvPr/>
          </p:nvSpPr>
          <p:spPr>
            <a:xfrm rot="16200000">
              <a:off x="3111257" y="4061507"/>
              <a:ext cx="122349" cy="123110"/>
            </a:xfrm>
            <a:prstGeom prst="blockArc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A8E0C330-9F01-1266-4B9F-18EF4FB90758}"/>
                </a:ext>
              </a:extLst>
            </p:cNvPr>
            <p:cNvSpPr/>
            <p:nvPr/>
          </p:nvSpPr>
          <p:spPr>
            <a:xfrm rot="5400000">
              <a:off x="3688664" y="4190295"/>
              <a:ext cx="122349" cy="123110"/>
            </a:xfrm>
            <a:prstGeom prst="blockArc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Block Arc 25">
              <a:extLst>
                <a:ext uri="{FF2B5EF4-FFF2-40B4-BE49-F238E27FC236}">
                  <a16:creationId xmlns:a16="http://schemas.microsoft.com/office/drawing/2014/main" id="{20DAD9B5-BB1A-AE46-B441-4C5CDADF2B0E}"/>
                </a:ext>
              </a:extLst>
            </p:cNvPr>
            <p:cNvSpPr/>
            <p:nvPr/>
          </p:nvSpPr>
          <p:spPr>
            <a:xfrm rot="16200000">
              <a:off x="3102670" y="4278301"/>
              <a:ext cx="122349" cy="123110"/>
            </a:xfrm>
            <a:prstGeom prst="blockArc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4392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09"/>
    </mc:Choice>
    <mc:Fallback xmlns="">
      <p:transition spd="slow" advTm="73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/>
      <p:bldP spid="3" grpId="0" animBg="1"/>
      <p:bldP spid="4" grpId="0" animBg="1"/>
      <p:bldP spid="29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FA47-976D-862A-2427-29FC04A9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64" y="566472"/>
            <a:ext cx="9188405" cy="791013"/>
          </a:xfrm>
        </p:spPr>
        <p:txBody>
          <a:bodyPr/>
          <a:lstStyle/>
          <a:p>
            <a:r>
              <a:rPr lang="en-US" dirty="0"/>
              <a:t>ORTO software…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9FB2EB-7CF2-59D0-472B-7D0DB19970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09" y="1741741"/>
            <a:ext cx="3670566" cy="2328582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E1D1AC60-C7ED-B3FA-BEA6-7666F9720F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784" y="4254958"/>
            <a:ext cx="3647280" cy="2313809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1867D9B-C43D-EAE0-14DB-C2C273A4BC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445" y="1735903"/>
            <a:ext cx="3670567" cy="2328582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053125D-D782-1357-88FD-F5D650A7CC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582" y="4254957"/>
            <a:ext cx="3670568" cy="2328582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5D9EA5C2-9968-2BBB-25B8-0BF574034F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10" y="4248439"/>
            <a:ext cx="3680842" cy="2335100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C7D5C40B-CD4E-E409-E809-9E99C103B92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782" y="1750676"/>
            <a:ext cx="3647280" cy="23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00"/>
    </mc:Choice>
    <mc:Fallback xmlns="">
      <p:transition spd="slow" advTm="307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973EF-4354-44F2-E803-1ABD0D12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DD24D-A25E-62E1-C2B1-5FC8C9598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ORTO is:</a:t>
            </a:r>
          </a:p>
          <a:p>
            <a:pPr lvl="1"/>
            <a:r>
              <a:rPr lang="en-US" dirty="0"/>
              <a:t>A completely </a:t>
            </a:r>
            <a:r>
              <a:rPr lang="en-US" b="1" dirty="0">
                <a:solidFill>
                  <a:srgbClr val="C00000"/>
                </a:solidFill>
              </a:rPr>
              <a:t>new approach </a:t>
            </a:r>
            <a:r>
              <a:rPr lang="en-US" dirty="0"/>
              <a:t>to real-time </a:t>
            </a:r>
            <a:r>
              <a:rPr lang="en-US" dirty="0" err="1"/>
              <a:t>optimisation</a:t>
            </a:r>
            <a:endParaRPr lang="en-US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Model-free</a:t>
            </a:r>
          </a:p>
          <a:p>
            <a:pPr lvl="1"/>
            <a:r>
              <a:rPr lang="en-US" dirty="0"/>
              <a:t>Dramatically reduces </a:t>
            </a:r>
            <a:r>
              <a:rPr lang="en-US" b="1" dirty="0">
                <a:solidFill>
                  <a:srgbClr val="C00000"/>
                </a:solidFill>
              </a:rPr>
              <a:t>engineering effort</a:t>
            </a:r>
          </a:p>
          <a:p>
            <a:pPr lvl="1"/>
            <a:r>
              <a:rPr lang="en-US" dirty="0"/>
              <a:t>Highly </a:t>
            </a:r>
            <a:r>
              <a:rPr lang="en-US" b="1" dirty="0">
                <a:solidFill>
                  <a:srgbClr val="C00000"/>
                </a:solidFill>
              </a:rPr>
              <a:t>scalable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sz="2800" dirty="0"/>
              <a:t>‘As simple as PID’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79"/>
    </mc:Choice>
    <mc:Fallback xmlns="">
      <p:transition spd="slow" advTm="2967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F4DDB-DCA7-3C41-BAE4-CDB2E0C28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Need more info?</a:t>
            </a:r>
          </a:p>
          <a:p>
            <a:pPr marL="0" indent="0">
              <a:buNone/>
            </a:pPr>
            <a:endParaRPr lang="en-US" dirty="0"/>
          </a:p>
          <a:p>
            <a:pPr marL="1828800" lvl="4" indent="0">
              <a:buNone/>
            </a:pPr>
            <a:r>
              <a:rPr lang="en-US" sz="3200" dirty="0"/>
              <a:t>Visit: 	</a:t>
            </a:r>
            <a:r>
              <a:rPr lang="en-US" sz="3200" dirty="0">
                <a:hlinkClick r:id="rId2"/>
              </a:rPr>
              <a:t>www.ortomation.io</a:t>
            </a:r>
            <a:endParaRPr lang="en-US" sz="3200" dirty="0"/>
          </a:p>
          <a:p>
            <a:pPr marL="1828800" lvl="4" indent="0">
              <a:buNone/>
            </a:pPr>
            <a:r>
              <a:rPr lang="en-US" sz="3200" dirty="0"/>
              <a:t>Contact:	</a:t>
            </a:r>
            <a:r>
              <a:rPr lang="en-US" sz="3200" dirty="0">
                <a:hlinkClick r:id="rId3"/>
              </a:rPr>
              <a:t>paul@ortomation.io</a:t>
            </a:r>
            <a:endParaRPr lang="en-US" sz="3200" dirty="0"/>
          </a:p>
          <a:p>
            <a:pPr marL="1828800" lvl="4" indent="0">
              <a:buNone/>
            </a:pPr>
            <a:r>
              <a:rPr lang="en-US" sz="3200" dirty="0"/>
              <a:t>		</a:t>
            </a:r>
            <a:r>
              <a:rPr lang="en-US" sz="3200" dirty="0">
                <a:hlinkClick r:id="rId4"/>
              </a:rPr>
              <a:t>andrew@ortomation.io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8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6"/>
    </mc:Choice>
    <mc:Fallback xmlns="">
      <p:transition spd="slow" advTm="1246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7452" y="895707"/>
            <a:ext cx="7247965" cy="379039"/>
          </a:xfrm>
        </p:spPr>
        <p:txBody>
          <a:bodyPr>
            <a:noAutofit/>
          </a:bodyPr>
          <a:lstStyle/>
          <a:p>
            <a:r>
              <a:rPr lang="en-GB" sz="3200" dirty="0"/>
              <a:t>To introduce me…..</a:t>
            </a:r>
            <a:endParaRPr lang="en-US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9427" y="1651991"/>
            <a:ext cx="10418958" cy="4302115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en-GB" sz="2000" dirty="0">
                <a:latin typeface="Arial" charset="0"/>
                <a:cs typeface="Arial" charset="0"/>
              </a:rPr>
              <a:t>Process Control &amp; Optimization Engineer, PhD in Adaptive Control</a:t>
            </a:r>
          </a:p>
          <a:p>
            <a:pPr marL="285750" indent="-285750"/>
            <a:r>
              <a:rPr lang="en-GB" sz="2000" dirty="0">
                <a:latin typeface="Arial" charset="0"/>
                <a:cs typeface="Arial" charset="0"/>
              </a:rPr>
              <a:t>With BP until Dec. 2020. Last role held - </a:t>
            </a:r>
            <a:r>
              <a:rPr lang="en-GB" sz="2000" b="1" dirty="0">
                <a:latin typeface="Arial" charset="0"/>
                <a:cs typeface="Arial" charset="0"/>
              </a:rPr>
              <a:t>Chief Engineer for Instrumentation, Control &amp; Electrical</a:t>
            </a:r>
          </a:p>
          <a:p>
            <a:pPr marL="285750" indent="-285750"/>
            <a:r>
              <a:rPr lang="en-GB" sz="2000" b="1" dirty="0">
                <a:latin typeface="Arial" charset="0"/>
                <a:cs typeface="Arial" charset="0"/>
              </a:rPr>
              <a:t>Visiting Professor </a:t>
            </a:r>
            <a:r>
              <a:rPr lang="en-GB" sz="2000" dirty="0">
                <a:latin typeface="Arial" charset="0"/>
                <a:cs typeface="Arial" charset="0"/>
              </a:rPr>
              <a:t>at Imperial College London since July 2017:</a:t>
            </a:r>
          </a:p>
          <a:p>
            <a:pPr lvl="1" indent="-285750"/>
            <a:r>
              <a:rPr lang="en-GB" sz="1765" dirty="0">
                <a:latin typeface="Arial" charset="0"/>
                <a:cs typeface="Arial" charset="0"/>
              </a:rPr>
              <a:t>Taught process dynamics, control &amp; optimization to undergraduates and postgraduates</a:t>
            </a:r>
          </a:p>
          <a:p>
            <a:pPr marL="285750" indent="-285750"/>
            <a:r>
              <a:rPr lang="en-GB" sz="2000" dirty="0">
                <a:latin typeface="Arial" charset="0"/>
                <a:cs typeface="Arial" charset="0"/>
              </a:rPr>
              <a:t>Since leaving BP:</a:t>
            </a:r>
          </a:p>
          <a:p>
            <a:pPr lvl="1" indent="-285750"/>
            <a:r>
              <a:rPr lang="en-GB" sz="1765" dirty="0">
                <a:latin typeface="Arial" charset="0"/>
                <a:cs typeface="Arial" charset="0"/>
              </a:rPr>
              <a:t>Developed a novel </a:t>
            </a:r>
            <a:r>
              <a:rPr lang="en-GB" sz="1765" b="1" dirty="0">
                <a:latin typeface="Arial" charset="0"/>
                <a:cs typeface="Arial" charset="0"/>
              </a:rPr>
              <a:t>‘ORTO agent’ </a:t>
            </a:r>
            <a:r>
              <a:rPr lang="en-GB" sz="1765" dirty="0">
                <a:latin typeface="Arial" charset="0"/>
                <a:cs typeface="Arial" charset="0"/>
              </a:rPr>
              <a:t>approach</a:t>
            </a:r>
            <a:r>
              <a:rPr lang="en-GB" sz="1765" b="1" dirty="0">
                <a:latin typeface="Arial" charset="0"/>
                <a:cs typeface="Arial" charset="0"/>
              </a:rPr>
              <a:t> </a:t>
            </a:r>
            <a:r>
              <a:rPr lang="en-GB" sz="1765" dirty="0">
                <a:latin typeface="Arial" charset="0"/>
                <a:cs typeface="Arial" charset="0"/>
              </a:rPr>
              <a:t>to Real-time Optimization (RTO)</a:t>
            </a:r>
          </a:p>
          <a:p>
            <a:pPr lvl="1" indent="-285750"/>
            <a:r>
              <a:rPr lang="en-GB" sz="1765" dirty="0">
                <a:latin typeface="Arial" charset="0"/>
                <a:cs typeface="Arial" charset="0"/>
              </a:rPr>
              <a:t>Started </a:t>
            </a:r>
            <a:r>
              <a:rPr lang="en-GB" sz="1765" b="1" dirty="0">
                <a:latin typeface="Arial" charset="0"/>
                <a:cs typeface="Arial" charset="0"/>
              </a:rPr>
              <a:t>Ortomation.IO</a:t>
            </a:r>
          </a:p>
          <a:p>
            <a:pPr marL="285750" indent="-285750"/>
            <a:r>
              <a:rPr lang="en-GB" sz="2000" dirty="0">
                <a:latin typeface="Arial" charset="0"/>
                <a:cs typeface="Arial" charset="0"/>
              </a:rPr>
              <a:t>What’s been </a:t>
            </a:r>
            <a:r>
              <a:rPr lang="en-GB" sz="2000" b="1" dirty="0">
                <a:latin typeface="Arial" charset="0"/>
                <a:cs typeface="Arial" charset="0"/>
              </a:rPr>
              <a:t>my motivation</a:t>
            </a:r>
            <a:r>
              <a:rPr lang="en-GB" sz="2000" dirty="0">
                <a:latin typeface="Arial" charset="0"/>
                <a:cs typeface="Arial" charset="0"/>
              </a:rPr>
              <a:t>?</a:t>
            </a:r>
          </a:p>
          <a:p>
            <a:pPr lvl="1" indent="-285750">
              <a:lnSpc>
                <a:spcPct val="100000"/>
              </a:lnSpc>
            </a:pPr>
            <a:r>
              <a:rPr lang="en-GB" sz="1700" dirty="0">
                <a:latin typeface="Arial" charset="0"/>
                <a:cs typeface="Arial" charset="0"/>
              </a:rPr>
              <a:t>Closed loop optimisation has significant benefits, but </a:t>
            </a:r>
            <a:r>
              <a:rPr lang="en-GB" sz="1700" b="1" dirty="0">
                <a:latin typeface="Arial" charset="0"/>
                <a:cs typeface="Arial" charset="0"/>
              </a:rPr>
              <a:t>few companies </a:t>
            </a:r>
            <a:r>
              <a:rPr lang="en-GB" sz="1700" dirty="0">
                <a:latin typeface="Arial" charset="0"/>
                <a:cs typeface="Arial" charset="0"/>
              </a:rPr>
              <a:t>enjoy these due to the cost and expertise needed to install and maintain applications.</a:t>
            </a:r>
            <a:endParaRPr lang="en-GB" sz="1765" dirty="0">
              <a:latin typeface="Arial" charset="0"/>
              <a:cs typeface="Arial" charset="0"/>
            </a:endParaRPr>
          </a:p>
          <a:p>
            <a:pPr lvl="1" indent="-285750">
              <a:lnSpc>
                <a:spcPct val="100000"/>
              </a:lnSpc>
            </a:pPr>
            <a:r>
              <a:rPr lang="en-GB" sz="1765" u="sng" dirty="0">
                <a:latin typeface="Arial" charset="0"/>
                <a:cs typeface="Arial" charset="0"/>
              </a:rPr>
              <a:t>There must be a better way</a:t>
            </a:r>
            <a:r>
              <a:rPr lang="en-GB" sz="1765" dirty="0">
                <a:latin typeface="Arial" charset="0"/>
                <a:cs typeface="Arial" charset="0"/>
              </a:rPr>
              <a:t>!</a:t>
            </a:r>
          </a:p>
          <a:p>
            <a:pPr lvl="1" indent="-285750">
              <a:lnSpc>
                <a:spcPct val="100000"/>
              </a:lnSpc>
            </a:pPr>
            <a:endParaRPr lang="en-GB" sz="1765" dirty="0">
              <a:latin typeface="Arial" charset="0"/>
              <a:cs typeface="Arial" charset="0"/>
              <a:hlinkClick r:id="rId3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165" dirty="0">
                <a:latin typeface="Arial" charset="0"/>
                <a:cs typeface="Arial" charset="0"/>
                <a:hlinkClick r:id="rId4"/>
              </a:rPr>
              <a:t>paul@ortomation.io</a:t>
            </a:r>
            <a:r>
              <a:rPr lang="en-GB" sz="2165" dirty="0">
                <a:latin typeface="Arial" charset="0"/>
                <a:cs typeface="Arial" charset="0"/>
              </a:rPr>
              <a:t>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GB" sz="220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linkedin.com/in/paul-oram-2394529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165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18281"/>
      </p:ext>
    </p:extLst>
  </p:cSld>
  <p:clrMapOvr>
    <a:masterClrMapping/>
  </p:clrMapOvr>
  <p:transition advTm="6481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7D833-1668-5938-22DB-97D4744FD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45" y="608406"/>
            <a:ext cx="8004718" cy="4134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dirty="0"/>
              <a:t>What is Real-time Optimization (RTO)?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C873B5-E26B-6249-02E8-62FC20F2772D}"/>
              </a:ext>
            </a:extLst>
          </p:cNvPr>
          <p:cNvGrpSpPr/>
          <p:nvPr/>
        </p:nvGrpSpPr>
        <p:grpSpPr>
          <a:xfrm>
            <a:off x="51209" y="1562625"/>
            <a:ext cx="5593991" cy="4381164"/>
            <a:chOff x="7271167" y="2073390"/>
            <a:chExt cx="4800381" cy="379309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023BF2B-79A0-81D7-2AA1-AE61939870B4}"/>
                </a:ext>
              </a:extLst>
            </p:cNvPr>
            <p:cNvGrpSpPr/>
            <p:nvPr/>
          </p:nvGrpSpPr>
          <p:grpSpPr>
            <a:xfrm>
              <a:off x="7854031" y="2073390"/>
              <a:ext cx="3926664" cy="3793096"/>
              <a:chOff x="9769157" y="249212"/>
              <a:chExt cx="4976492" cy="3964392"/>
            </a:xfrm>
          </p:grpSpPr>
          <p:sp>
            <p:nvSpPr>
              <p:cNvPr id="32" name="Triangle 31">
                <a:extLst>
                  <a:ext uri="{FF2B5EF4-FFF2-40B4-BE49-F238E27FC236}">
                    <a16:creationId xmlns:a16="http://schemas.microsoft.com/office/drawing/2014/main" id="{605CA83C-82B7-AF2D-B224-6FA228F1891D}"/>
                  </a:ext>
                </a:extLst>
              </p:cNvPr>
              <p:cNvSpPr/>
              <p:nvPr/>
            </p:nvSpPr>
            <p:spPr>
              <a:xfrm rot="6291443">
                <a:off x="13628115" y="3819125"/>
                <a:ext cx="138275" cy="193533"/>
              </a:xfrm>
              <a:prstGeom prst="triangl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riangle 32">
                <a:extLst>
                  <a:ext uri="{FF2B5EF4-FFF2-40B4-BE49-F238E27FC236}">
                    <a16:creationId xmlns:a16="http://schemas.microsoft.com/office/drawing/2014/main" id="{411EF747-90F0-3111-A91B-4BC0C5CA11B0}"/>
                  </a:ext>
                </a:extLst>
              </p:cNvPr>
              <p:cNvSpPr/>
              <p:nvPr/>
            </p:nvSpPr>
            <p:spPr>
              <a:xfrm rot="2967445">
                <a:off x="12704389" y="805769"/>
                <a:ext cx="138275" cy="193533"/>
              </a:xfrm>
              <a:prstGeom prst="triangl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DEA6619F-1C15-651D-13AA-1EB95D912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69157" y="698473"/>
                <a:ext cx="4976492" cy="3333092"/>
              </a:xfrm>
              <a:prstGeom prst="rect">
                <a:avLst/>
              </a:prstGeom>
            </p:spPr>
          </p:pic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C7EA650-4045-02A8-0BDF-FC170A198FBA}"/>
                  </a:ext>
                </a:extLst>
              </p:cNvPr>
              <p:cNvSpPr/>
              <p:nvPr/>
            </p:nvSpPr>
            <p:spPr>
              <a:xfrm>
                <a:off x="10022843" y="249212"/>
                <a:ext cx="720874" cy="5068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riangle 35">
                <a:extLst>
                  <a:ext uri="{FF2B5EF4-FFF2-40B4-BE49-F238E27FC236}">
                    <a16:creationId xmlns:a16="http://schemas.microsoft.com/office/drawing/2014/main" id="{52293995-781D-D74A-CEAB-BF31291F6332}"/>
                  </a:ext>
                </a:extLst>
              </p:cNvPr>
              <p:cNvSpPr/>
              <p:nvPr/>
            </p:nvSpPr>
            <p:spPr>
              <a:xfrm>
                <a:off x="10406696" y="726334"/>
                <a:ext cx="62828" cy="8628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43C91C0-3B0D-5188-BF15-1090442643C5}"/>
                  </a:ext>
                </a:extLst>
              </p:cNvPr>
              <p:cNvSpPr/>
              <p:nvPr/>
            </p:nvSpPr>
            <p:spPr>
              <a:xfrm>
                <a:off x="12682920" y="402275"/>
                <a:ext cx="720874" cy="5068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riangle 37">
                <a:extLst>
                  <a:ext uri="{FF2B5EF4-FFF2-40B4-BE49-F238E27FC236}">
                    <a16:creationId xmlns:a16="http://schemas.microsoft.com/office/drawing/2014/main" id="{0CC2B983-5C39-D2EC-D2C5-5B5E8EE32EBD}"/>
                  </a:ext>
                </a:extLst>
              </p:cNvPr>
              <p:cNvSpPr/>
              <p:nvPr/>
            </p:nvSpPr>
            <p:spPr>
              <a:xfrm rot="2778208">
                <a:off x="12716754" y="831982"/>
                <a:ext cx="45719" cy="104489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AA9C60F-7BBB-89EB-4C3E-17D6194C732D}"/>
                  </a:ext>
                </a:extLst>
              </p:cNvPr>
              <p:cNvSpPr/>
              <p:nvPr/>
            </p:nvSpPr>
            <p:spPr>
              <a:xfrm>
                <a:off x="13697252" y="3706789"/>
                <a:ext cx="720874" cy="5068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riangle 39">
                <a:extLst>
                  <a:ext uri="{FF2B5EF4-FFF2-40B4-BE49-F238E27FC236}">
                    <a16:creationId xmlns:a16="http://schemas.microsoft.com/office/drawing/2014/main" id="{C3F527A4-C654-E104-0755-72A321E9C21C}"/>
                  </a:ext>
                </a:extLst>
              </p:cNvPr>
              <p:cNvSpPr/>
              <p:nvPr/>
            </p:nvSpPr>
            <p:spPr>
              <a:xfrm rot="6455571">
                <a:off x="13665695" y="3795477"/>
                <a:ext cx="45719" cy="132719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A6B3191E-1CA2-2AD0-B09E-B5C27CDD7478}"/>
                </a:ext>
              </a:extLst>
            </p:cNvPr>
            <p:cNvSpPr/>
            <p:nvPr/>
          </p:nvSpPr>
          <p:spPr>
            <a:xfrm rot="21289164">
              <a:off x="9541383" y="3588593"/>
              <a:ext cx="121805" cy="13256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C4CDAB3-94CB-D4CD-4096-ECCD5D7465A2}"/>
                </a:ext>
              </a:extLst>
            </p:cNvPr>
            <p:cNvSpPr/>
            <p:nvPr/>
          </p:nvSpPr>
          <p:spPr>
            <a:xfrm rot="21438341">
              <a:off x="9588601" y="2581778"/>
              <a:ext cx="144425" cy="2007170"/>
            </a:xfrm>
            <a:custGeom>
              <a:avLst/>
              <a:gdLst>
                <a:gd name="connsiteX0" fmla="*/ 438760 w 438760"/>
                <a:gd name="connsiteY0" fmla="*/ 2323214 h 2323214"/>
                <a:gd name="connsiteX1" fmla="*/ 13457 w 438760"/>
                <a:gd name="connsiteY1" fmla="*/ 1217428 h 2323214"/>
                <a:gd name="connsiteX2" fmla="*/ 125099 w 438760"/>
                <a:gd name="connsiteY2" fmla="*/ 292395 h 2323214"/>
                <a:gd name="connsiteX3" fmla="*/ 316485 w 438760"/>
                <a:gd name="connsiteY3" fmla="*/ 0 h 2323214"/>
                <a:gd name="connsiteX0" fmla="*/ 442251 w 442251"/>
                <a:gd name="connsiteY0" fmla="*/ 2323214 h 2323214"/>
                <a:gd name="connsiteX1" fmla="*/ 16948 w 442251"/>
                <a:gd name="connsiteY1" fmla="*/ 1217428 h 2323214"/>
                <a:gd name="connsiteX2" fmla="*/ 107324 w 442251"/>
                <a:gd name="connsiteY2" fmla="*/ 313660 h 2323214"/>
                <a:gd name="connsiteX3" fmla="*/ 319976 w 442251"/>
                <a:gd name="connsiteY3" fmla="*/ 0 h 232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51" h="2323214">
                  <a:moveTo>
                    <a:pt x="442251" y="2323214"/>
                  </a:moveTo>
                  <a:cubicBezTo>
                    <a:pt x="255738" y="1939556"/>
                    <a:pt x="72769" y="1552354"/>
                    <a:pt x="16948" y="1217428"/>
                  </a:cubicBezTo>
                  <a:cubicBezTo>
                    <a:pt x="-38873" y="882502"/>
                    <a:pt x="56819" y="516565"/>
                    <a:pt x="107324" y="313660"/>
                  </a:cubicBezTo>
                  <a:cubicBezTo>
                    <a:pt x="157829" y="110755"/>
                    <a:pt x="249535" y="44745"/>
                    <a:pt x="319976" y="0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450812A-5420-EA4E-DB00-228CC78CD933}"/>
                </a:ext>
              </a:extLst>
            </p:cNvPr>
            <p:cNvSpPr/>
            <p:nvPr/>
          </p:nvSpPr>
          <p:spPr>
            <a:xfrm rot="17724673">
              <a:off x="9750559" y="4561679"/>
              <a:ext cx="63041" cy="655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0A62B72-F3AF-600A-DAEE-6CD8B4EA99F1}"/>
                </a:ext>
              </a:extLst>
            </p:cNvPr>
            <p:cNvSpPr txBox="1"/>
            <p:nvPr/>
          </p:nvSpPr>
          <p:spPr>
            <a:xfrm>
              <a:off x="7271167" y="3191253"/>
              <a:ext cx="1012318" cy="418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Optimization </a:t>
              </a:r>
            </a:p>
            <a:p>
              <a:pPr algn="ctr"/>
              <a:r>
                <a:rPr lang="en-US" sz="1000" dirty="0"/>
                <a:t>Variable (OV)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86EAB0-C04A-74C5-E2E5-4180E1E98B94}"/>
                </a:ext>
              </a:extLst>
            </p:cNvPr>
            <p:cNvSpPr txBox="1"/>
            <p:nvPr/>
          </p:nvSpPr>
          <p:spPr>
            <a:xfrm>
              <a:off x="8154375" y="5129807"/>
              <a:ext cx="1696293" cy="443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/>
              </a:lvl1pPr>
            </a:lstStyle>
            <a:p>
              <a:r>
                <a:rPr lang="en-US" sz="1000" dirty="0"/>
                <a:t>Manipulated </a:t>
              </a:r>
            </a:p>
            <a:p>
              <a:r>
                <a:rPr lang="en-US" sz="1000" dirty="0"/>
                <a:t>Variable 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C5218B-7F63-1CDA-C187-C88CBB4CD618}"/>
                </a:ext>
              </a:extLst>
            </p:cNvPr>
            <p:cNvSpPr txBox="1"/>
            <p:nvPr/>
          </p:nvSpPr>
          <p:spPr>
            <a:xfrm>
              <a:off x="11018245" y="4818808"/>
              <a:ext cx="1053303" cy="443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200"/>
              </a:lvl1pPr>
            </a:lstStyle>
            <a:p>
              <a:r>
                <a:rPr lang="en-US" sz="1000" dirty="0"/>
                <a:t>Manipulated </a:t>
              </a:r>
            </a:p>
            <a:p>
              <a:r>
                <a:rPr lang="en-US" sz="1000" dirty="0"/>
                <a:t>Variable 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140B103-67DD-0661-59B1-32FDD9E0F155}"/>
                </a:ext>
              </a:extLst>
            </p:cNvPr>
            <p:cNvSpPr txBox="1"/>
            <p:nvPr/>
          </p:nvSpPr>
          <p:spPr>
            <a:xfrm>
              <a:off x="8896147" y="2108671"/>
              <a:ext cx="2017837" cy="290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Two MVs (no constraints):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21B7C77-6B7C-B7CA-8602-4B9C84051871}"/>
              </a:ext>
            </a:extLst>
          </p:cNvPr>
          <p:cNvSpPr txBox="1"/>
          <p:nvPr/>
        </p:nvSpPr>
        <p:spPr>
          <a:xfrm>
            <a:off x="6107635" y="1655529"/>
            <a:ext cx="547281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RTO </a:t>
            </a:r>
            <a:r>
              <a:rPr lang="en-GB" sz="1400" dirty="0"/>
              <a:t>is a </a:t>
            </a:r>
            <a:r>
              <a:rPr lang="en-GB" sz="1400" b="1" dirty="0"/>
              <a:t>generic technology</a:t>
            </a:r>
            <a:r>
              <a:rPr lang="en-GB" sz="1400" dirty="0"/>
              <a:t> and has applicability across many industry sectors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Works in </a:t>
            </a:r>
            <a:r>
              <a:rPr lang="en-GB" sz="1400" b="1" dirty="0"/>
              <a:t>closed loop </a:t>
            </a:r>
            <a:r>
              <a:rPr lang="en-GB" sz="1400" dirty="0"/>
              <a:t>(no human in the loop)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Typically, the OV is a </a:t>
            </a:r>
            <a:r>
              <a:rPr lang="en-GB" sz="1400" b="1" dirty="0"/>
              <a:t>proxy for profitability </a:t>
            </a:r>
            <a:r>
              <a:rPr lang="en-GB" sz="1400" dirty="0"/>
              <a:t>e.g., an indicator / calculation of: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Production</a:t>
            </a:r>
            <a:r>
              <a:rPr lang="en-GB" sz="1400" dirty="0"/>
              <a:t> (maximize)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Operating costs </a:t>
            </a:r>
            <a:r>
              <a:rPr lang="en-GB" sz="1400" dirty="0"/>
              <a:t>(minimize)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Emissions </a:t>
            </a:r>
            <a:r>
              <a:rPr lang="en-GB" sz="1400" dirty="0"/>
              <a:t>(minimize)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Delivered benefits</a:t>
            </a:r>
            <a:r>
              <a:rPr lang="en-GB" sz="1400" dirty="0"/>
              <a:t>: 2-10% in the 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Payback</a:t>
            </a:r>
            <a:r>
              <a:rPr lang="en-GB" sz="1400" dirty="0"/>
              <a:t> measured in months, if not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Existing market </a:t>
            </a:r>
            <a:r>
              <a:rPr lang="en-GB" sz="1400" dirty="0"/>
              <a:t>size ~$0.5B - ~$1B / annum.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However</a:t>
            </a:r>
            <a:r>
              <a:rPr lang="en-GB" sz="1400" dirty="0"/>
              <a:t>, there are an estimated </a:t>
            </a:r>
            <a:r>
              <a:rPr lang="en-GB" sz="1400" b="1" dirty="0"/>
              <a:t>five million PID controllers </a:t>
            </a:r>
            <a:r>
              <a:rPr lang="en-GB" sz="1400" dirty="0"/>
              <a:t>in operation across all plants worldwide, but only a </a:t>
            </a:r>
            <a:r>
              <a:rPr lang="en-GB" sz="1400" b="1" dirty="0"/>
              <a:t>tiny fraction </a:t>
            </a:r>
            <a:r>
              <a:rPr lang="en-GB" sz="1400" dirty="0"/>
              <a:t>of these are being written to by RTO. </a:t>
            </a:r>
            <a:r>
              <a:rPr lang="en-GB" sz="1400" b="1" dirty="0">
                <a:solidFill>
                  <a:srgbClr val="FF0000"/>
                </a:solidFill>
              </a:rPr>
              <a:t>Why?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66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44"/>
    </mc:Choice>
    <mc:Fallback xmlns="">
      <p:transition spd="slow" advTm="90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A0F25-37CA-76CF-B01D-CC78C79ED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54598-7FB5-EE4D-60C0-CD6CCC753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65" y="636634"/>
            <a:ext cx="8004718" cy="753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The current state-of-play…..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73E2E55-394F-F1D8-6C58-56C3CDC64789}"/>
              </a:ext>
            </a:extLst>
          </p:cNvPr>
          <p:cNvSpPr/>
          <p:nvPr/>
        </p:nvSpPr>
        <p:spPr>
          <a:xfrm>
            <a:off x="4696127" y="2751182"/>
            <a:ext cx="2216485" cy="2079808"/>
          </a:xfrm>
          <a:custGeom>
            <a:avLst/>
            <a:gdLst>
              <a:gd name="connsiteX0" fmla="*/ 0 w 2469915"/>
              <a:gd name="connsiteY0" fmla="*/ 1149524 h 2299048"/>
              <a:gd name="connsiteX1" fmla="*/ 1234958 w 2469915"/>
              <a:gd name="connsiteY1" fmla="*/ 0 h 2299048"/>
              <a:gd name="connsiteX2" fmla="*/ 2469916 w 2469915"/>
              <a:gd name="connsiteY2" fmla="*/ 1149524 h 2299048"/>
              <a:gd name="connsiteX3" fmla="*/ 1234958 w 2469915"/>
              <a:gd name="connsiteY3" fmla="*/ 2299048 h 2299048"/>
              <a:gd name="connsiteX4" fmla="*/ 0 w 2469915"/>
              <a:gd name="connsiteY4" fmla="*/ 1149524 h 229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915" h="2299048">
                <a:moveTo>
                  <a:pt x="0" y="1149524"/>
                </a:moveTo>
                <a:cubicBezTo>
                  <a:pt x="0" y="514659"/>
                  <a:pt x="552910" y="0"/>
                  <a:pt x="1234958" y="0"/>
                </a:cubicBezTo>
                <a:cubicBezTo>
                  <a:pt x="1917006" y="0"/>
                  <a:pt x="2469916" y="514659"/>
                  <a:pt x="2469916" y="1149524"/>
                </a:cubicBezTo>
                <a:cubicBezTo>
                  <a:pt x="2469916" y="1784389"/>
                  <a:pt x="1917006" y="2299048"/>
                  <a:pt x="1234958" y="2299048"/>
                </a:cubicBezTo>
                <a:cubicBezTo>
                  <a:pt x="552910" y="2299048"/>
                  <a:pt x="0" y="1784389"/>
                  <a:pt x="0" y="1149524"/>
                </a:cubicBezTo>
                <a:close/>
              </a:path>
            </a:pathLst>
          </a:custGeom>
          <a:noFill/>
          <a:ln>
            <a:solidFill>
              <a:srgbClr val="5E7879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2506" tIns="347483" rIns="372506" bIns="34748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>
                <a:solidFill>
                  <a:schemeClr val="tx1"/>
                </a:solidFill>
              </a:rPr>
              <a:t>Model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200" kern="1200">
                <a:solidFill>
                  <a:schemeClr val="tx1"/>
                </a:solidFill>
              </a:rPr>
              <a:t>(Empirical, Mechanistic, Continuous, Discrete, Dynamic, Steady-state, Linear, Non-linear, Hybrid etc.)</a:t>
            </a:r>
            <a:endParaRPr lang="en-GB" sz="1600" kern="1200" dirty="0">
              <a:solidFill>
                <a:schemeClr val="tx1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7079A08-83A0-B737-2AE6-60FD62566D94}"/>
              </a:ext>
            </a:extLst>
          </p:cNvPr>
          <p:cNvSpPr/>
          <p:nvPr/>
        </p:nvSpPr>
        <p:spPr>
          <a:xfrm>
            <a:off x="5206199" y="1618115"/>
            <a:ext cx="1196341" cy="1206000"/>
          </a:xfrm>
          <a:custGeom>
            <a:avLst/>
            <a:gdLst>
              <a:gd name="connsiteX0" fmla="*/ 0 w 1333129"/>
              <a:gd name="connsiteY0" fmla="*/ 666565 h 1333129"/>
              <a:gd name="connsiteX1" fmla="*/ 666565 w 1333129"/>
              <a:gd name="connsiteY1" fmla="*/ 0 h 1333129"/>
              <a:gd name="connsiteX2" fmla="*/ 1333130 w 1333129"/>
              <a:gd name="connsiteY2" fmla="*/ 666565 h 1333129"/>
              <a:gd name="connsiteX3" fmla="*/ 666565 w 1333129"/>
              <a:gd name="connsiteY3" fmla="*/ 1333130 h 1333129"/>
              <a:gd name="connsiteX4" fmla="*/ 0 w 1333129"/>
              <a:gd name="connsiteY4" fmla="*/ 666565 h 13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129" h="1333129">
                <a:moveTo>
                  <a:pt x="0" y="666565"/>
                </a:moveTo>
                <a:cubicBezTo>
                  <a:pt x="0" y="298431"/>
                  <a:pt x="298431" y="0"/>
                  <a:pt x="666565" y="0"/>
                </a:cubicBezTo>
                <a:cubicBezTo>
                  <a:pt x="1034699" y="0"/>
                  <a:pt x="1333130" y="298431"/>
                  <a:pt x="1333130" y="666565"/>
                </a:cubicBezTo>
                <a:cubicBezTo>
                  <a:pt x="1333130" y="1034699"/>
                  <a:pt x="1034699" y="1333130"/>
                  <a:pt x="666565" y="1333130"/>
                </a:cubicBezTo>
                <a:cubicBezTo>
                  <a:pt x="298431" y="1333130"/>
                  <a:pt x="0" y="1034699"/>
                  <a:pt x="0" y="66656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487" tIns="203487" rIns="203487" bIns="203487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100" kern="1200" dirty="0"/>
              <a:t>Linear Model Predictive Control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899EAAB-3F8B-A762-E316-71AEA0D31D8A}"/>
              </a:ext>
            </a:extLst>
          </p:cNvPr>
          <p:cNvSpPr/>
          <p:nvPr/>
        </p:nvSpPr>
        <p:spPr>
          <a:xfrm>
            <a:off x="6554943" y="2403100"/>
            <a:ext cx="1196341" cy="1206000"/>
          </a:xfrm>
          <a:custGeom>
            <a:avLst/>
            <a:gdLst>
              <a:gd name="connsiteX0" fmla="*/ 0 w 1333129"/>
              <a:gd name="connsiteY0" fmla="*/ 666565 h 1333129"/>
              <a:gd name="connsiteX1" fmla="*/ 666565 w 1333129"/>
              <a:gd name="connsiteY1" fmla="*/ 0 h 1333129"/>
              <a:gd name="connsiteX2" fmla="*/ 1333130 w 1333129"/>
              <a:gd name="connsiteY2" fmla="*/ 666565 h 1333129"/>
              <a:gd name="connsiteX3" fmla="*/ 666565 w 1333129"/>
              <a:gd name="connsiteY3" fmla="*/ 1333130 h 1333129"/>
              <a:gd name="connsiteX4" fmla="*/ 0 w 1333129"/>
              <a:gd name="connsiteY4" fmla="*/ 666565 h 13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129" h="1333129">
                <a:moveTo>
                  <a:pt x="0" y="666565"/>
                </a:moveTo>
                <a:cubicBezTo>
                  <a:pt x="0" y="298431"/>
                  <a:pt x="298431" y="0"/>
                  <a:pt x="666565" y="0"/>
                </a:cubicBezTo>
                <a:cubicBezTo>
                  <a:pt x="1034699" y="0"/>
                  <a:pt x="1333130" y="298431"/>
                  <a:pt x="1333130" y="666565"/>
                </a:cubicBezTo>
                <a:cubicBezTo>
                  <a:pt x="1333130" y="1034699"/>
                  <a:pt x="1034699" y="1333130"/>
                  <a:pt x="666565" y="1333130"/>
                </a:cubicBezTo>
                <a:cubicBezTo>
                  <a:pt x="298431" y="1333130"/>
                  <a:pt x="0" y="1034699"/>
                  <a:pt x="0" y="66656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487" tIns="203487" rIns="203487" bIns="203487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100" kern="1200" dirty="0"/>
              <a:t>Non-Linear Model Predictive Control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597136A-F8C6-A5C8-F898-61CE56C4B484}"/>
              </a:ext>
            </a:extLst>
          </p:cNvPr>
          <p:cNvSpPr/>
          <p:nvPr/>
        </p:nvSpPr>
        <p:spPr>
          <a:xfrm>
            <a:off x="6554943" y="3973071"/>
            <a:ext cx="1196341" cy="1206000"/>
          </a:xfrm>
          <a:custGeom>
            <a:avLst/>
            <a:gdLst>
              <a:gd name="connsiteX0" fmla="*/ 0 w 1333129"/>
              <a:gd name="connsiteY0" fmla="*/ 666565 h 1333129"/>
              <a:gd name="connsiteX1" fmla="*/ 666565 w 1333129"/>
              <a:gd name="connsiteY1" fmla="*/ 0 h 1333129"/>
              <a:gd name="connsiteX2" fmla="*/ 1333130 w 1333129"/>
              <a:gd name="connsiteY2" fmla="*/ 666565 h 1333129"/>
              <a:gd name="connsiteX3" fmla="*/ 666565 w 1333129"/>
              <a:gd name="connsiteY3" fmla="*/ 1333130 h 1333129"/>
              <a:gd name="connsiteX4" fmla="*/ 0 w 1333129"/>
              <a:gd name="connsiteY4" fmla="*/ 666565 h 13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129" h="1333129">
                <a:moveTo>
                  <a:pt x="0" y="666565"/>
                </a:moveTo>
                <a:cubicBezTo>
                  <a:pt x="0" y="298431"/>
                  <a:pt x="298431" y="0"/>
                  <a:pt x="666565" y="0"/>
                </a:cubicBezTo>
                <a:cubicBezTo>
                  <a:pt x="1034699" y="0"/>
                  <a:pt x="1333130" y="298431"/>
                  <a:pt x="1333130" y="666565"/>
                </a:cubicBezTo>
                <a:cubicBezTo>
                  <a:pt x="1333130" y="1034699"/>
                  <a:pt x="1034699" y="1333130"/>
                  <a:pt x="666565" y="1333130"/>
                </a:cubicBezTo>
                <a:cubicBezTo>
                  <a:pt x="298431" y="1333130"/>
                  <a:pt x="0" y="1034699"/>
                  <a:pt x="0" y="66656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487" tIns="203487" rIns="203487" bIns="203487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100" kern="1200" dirty="0"/>
              <a:t>Steady State Optimization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25D85ED0-A8A8-5974-E521-1E9C381B763C}"/>
              </a:ext>
            </a:extLst>
          </p:cNvPr>
          <p:cNvSpPr/>
          <p:nvPr/>
        </p:nvSpPr>
        <p:spPr>
          <a:xfrm>
            <a:off x="5206199" y="4758057"/>
            <a:ext cx="1196341" cy="1206000"/>
          </a:xfrm>
          <a:custGeom>
            <a:avLst/>
            <a:gdLst>
              <a:gd name="connsiteX0" fmla="*/ 0 w 1333129"/>
              <a:gd name="connsiteY0" fmla="*/ 666565 h 1333129"/>
              <a:gd name="connsiteX1" fmla="*/ 666565 w 1333129"/>
              <a:gd name="connsiteY1" fmla="*/ 0 h 1333129"/>
              <a:gd name="connsiteX2" fmla="*/ 1333130 w 1333129"/>
              <a:gd name="connsiteY2" fmla="*/ 666565 h 1333129"/>
              <a:gd name="connsiteX3" fmla="*/ 666565 w 1333129"/>
              <a:gd name="connsiteY3" fmla="*/ 1333130 h 1333129"/>
              <a:gd name="connsiteX4" fmla="*/ 0 w 1333129"/>
              <a:gd name="connsiteY4" fmla="*/ 666565 h 13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129" h="1333129">
                <a:moveTo>
                  <a:pt x="0" y="666565"/>
                </a:moveTo>
                <a:cubicBezTo>
                  <a:pt x="0" y="298431"/>
                  <a:pt x="298431" y="0"/>
                  <a:pt x="666565" y="0"/>
                </a:cubicBezTo>
                <a:cubicBezTo>
                  <a:pt x="1034699" y="0"/>
                  <a:pt x="1333130" y="298431"/>
                  <a:pt x="1333130" y="666565"/>
                </a:cubicBezTo>
                <a:cubicBezTo>
                  <a:pt x="1333130" y="1034699"/>
                  <a:pt x="1034699" y="1333130"/>
                  <a:pt x="666565" y="1333130"/>
                </a:cubicBezTo>
                <a:cubicBezTo>
                  <a:pt x="298431" y="1333130"/>
                  <a:pt x="0" y="1034699"/>
                  <a:pt x="0" y="66656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487" tIns="203487" rIns="203487" bIns="203487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100" kern="1200" dirty="0"/>
              <a:t>Hybrid Systems Optimization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7A94691-C9A6-AEFB-CC94-9F202A8E907C}"/>
              </a:ext>
            </a:extLst>
          </p:cNvPr>
          <p:cNvSpPr/>
          <p:nvPr/>
        </p:nvSpPr>
        <p:spPr>
          <a:xfrm>
            <a:off x="3857454" y="3973071"/>
            <a:ext cx="1196341" cy="1206000"/>
          </a:xfrm>
          <a:custGeom>
            <a:avLst/>
            <a:gdLst>
              <a:gd name="connsiteX0" fmla="*/ 0 w 1333129"/>
              <a:gd name="connsiteY0" fmla="*/ 666565 h 1333129"/>
              <a:gd name="connsiteX1" fmla="*/ 666565 w 1333129"/>
              <a:gd name="connsiteY1" fmla="*/ 0 h 1333129"/>
              <a:gd name="connsiteX2" fmla="*/ 1333130 w 1333129"/>
              <a:gd name="connsiteY2" fmla="*/ 666565 h 1333129"/>
              <a:gd name="connsiteX3" fmla="*/ 666565 w 1333129"/>
              <a:gd name="connsiteY3" fmla="*/ 1333130 h 1333129"/>
              <a:gd name="connsiteX4" fmla="*/ 0 w 1333129"/>
              <a:gd name="connsiteY4" fmla="*/ 666565 h 13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129" h="1333129">
                <a:moveTo>
                  <a:pt x="0" y="666565"/>
                </a:moveTo>
                <a:cubicBezTo>
                  <a:pt x="0" y="298431"/>
                  <a:pt x="298431" y="0"/>
                  <a:pt x="666565" y="0"/>
                </a:cubicBezTo>
                <a:cubicBezTo>
                  <a:pt x="1034699" y="0"/>
                  <a:pt x="1333130" y="298431"/>
                  <a:pt x="1333130" y="666565"/>
                </a:cubicBezTo>
                <a:cubicBezTo>
                  <a:pt x="1333130" y="1034699"/>
                  <a:pt x="1034699" y="1333130"/>
                  <a:pt x="666565" y="1333130"/>
                </a:cubicBezTo>
                <a:cubicBezTo>
                  <a:pt x="298431" y="1333130"/>
                  <a:pt x="0" y="1034699"/>
                  <a:pt x="0" y="66656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487" tIns="203487" rIns="203487" bIns="203487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100" kern="1200" dirty="0"/>
              <a:t>Genetic Algorithms / Evolutionary Computation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08730C5-ABC6-2AC8-A9F9-A6AF94E3D0E7}"/>
              </a:ext>
            </a:extLst>
          </p:cNvPr>
          <p:cNvSpPr/>
          <p:nvPr/>
        </p:nvSpPr>
        <p:spPr>
          <a:xfrm>
            <a:off x="3857454" y="2403100"/>
            <a:ext cx="1196341" cy="1206000"/>
          </a:xfrm>
          <a:custGeom>
            <a:avLst/>
            <a:gdLst>
              <a:gd name="connsiteX0" fmla="*/ 0 w 1333129"/>
              <a:gd name="connsiteY0" fmla="*/ 666565 h 1333129"/>
              <a:gd name="connsiteX1" fmla="*/ 666565 w 1333129"/>
              <a:gd name="connsiteY1" fmla="*/ 0 h 1333129"/>
              <a:gd name="connsiteX2" fmla="*/ 1333130 w 1333129"/>
              <a:gd name="connsiteY2" fmla="*/ 666565 h 1333129"/>
              <a:gd name="connsiteX3" fmla="*/ 666565 w 1333129"/>
              <a:gd name="connsiteY3" fmla="*/ 1333130 h 1333129"/>
              <a:gd name="connsiteX4" fmla="*/ 0 w 1333129"/>
              <a:gd name="connsiteY4" fmla="*/ 666565 h 13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129" h="1333129">
                <a:moveTo>
                  <a:pt x="0" y="666565"/>
                </a:moveTo>
                <a:cubicBezTo>
                  <a:pt x="0" y="298431"/>
                  <a:pt x="298431" y="0"/>
                  <a:pt x="666565" y="0"/>
                </a:cubicBezTo>
                <a:cubicBezTo>
                  <a:pt x="1034699" y="0"/>
                  <a:pt x="1333130" y="298431"/>
                  <a:pt x="1333130" y="666565"/>
                </a:cubicBezTo>
                <a:cubicBezTo>
                  <a:pt x="1333130" y="1034699"/>
                  <a:pt x="1034699" y="1333130"/>
                  <a:pt x="666565" y="1333130"/>
                </a:cubicBezTo>
                <a:cubicBezTo>
                  <a:pt x="298431" y="1333130"/>
                  <a:pt x="0" y="1034699"/>
                  <a:pt x="0" y="66656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487" tIns="203487" rIns="203487" bIns="203487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100" kern="1200"/>
              <a:t>Adaptive Control</a:t>
            </a:r>
            <a:endParaRPr lang="en-GB" sz="1100" kern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63274-ECA2-A357-709B-CD07A0B0966B}"/>
              </a:ext>
            </a:extLst>
          </p:cNvPr>
          <p:cNvSpPr txBox="1"/>
          <p:nvPr/>
        </p:nvSpPr>
        <p:spPr>
          <a:xfrm>
            <a:off x="8227872" y="1797751"/>
            <a:ext cx="3519628" cy="3231654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GB" dirty="0"/>
              <a:t>Dominant </a:t>
            </a:r>
            <a:r>
              <a:rPr lang="en-GB" b="1" dirty="0"/>
              <a:t>commercial solutions </a:t>
            </a:r>
            <a:r>
              <a:rPr lang="en-GB" dirty="0"/>
              <a:t>all have one thing in common: a </a:t>
            </a:r>
            <a:r>
              <a:rPr lang="en-GB" b="1" dirty="0"/>
              <a:t>deep dependency </a:t>
            </a:r>
            <a:r>
              <a:rPr lang="en-GB" dirty="0"/>
              <a:t>on having a </a:t>
            </a:r>
            <a:r>
              <a:rPr lang="en-GB" b="1" dirty="0"/>
              <a:t>high-fidelity model </a:t>
            </a:r>
            <a:r>
              <a:rPr lang="en-GB" dirty="0"/>
              <a:t>of the process.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Making implementing schemes: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b="1" dirty="0"/>
              <a:t>Difficult</a:t>
            </a:r>
            <a:r>
              <a:rPr lang="en-GB" sz="1600" dirty="0"/>
              <a:t> and </a:t>
            </a:r>
            <a:r>
              <a:rPr lang="en-GB" sz="1600" b="1" dirty="0"/>
              <a:t>laborious</a:t>
            </a:r>
            <a:r>
              <a:rPr lang="en-GB" sz="1600" dirty="0"/>
              <a:t> to build &amp; maintain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Reliant on </a:t>
            </a:r>
            <a:r>
              <a:rPr lang="en-GB" sz="1600" b="1" dirty="0"/>
              <a:t>specialised</a:t>
            </a:r>
            <a:r>
              <a:rPr lang="en-GB" sz="1600" dirty="0"/>
              <a:t> and </a:t>
            </a:r>
            <a:r>
              <a:rPr lang="en-GB" sz="1600" b="1" dirty="0"/>
              <a:t>scarce</a:t>
            </a:r>
            <a:r>
              <a:rPr lang="en-GB" sz="1600" dirty="0"/>
              <a:t> experts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Prone to </a:t>
            </a:r>
            <a:r>
              <a:rPr lang="en-GB" sz="1600" b="1" dirty="0"/>
              <a:t>model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Costly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EC1097A-1A37-2823-9039-83EE97B7C659}"/>
              </a:ext>
            </a:extLst>
          </p:cNvPr>
          <p:cNvSpPr txBox="1">
            <a:spLocks/>
          </p:cNvSpPr>
          <p:nvPr/>
        </p:nvSpPr>
        <p:spPr>
          <a:xfrm>
            <a:off x="438473" y="2824115"/>
            <a:ext cx="3073400" cy="2123658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/>
              <a:t>Existing technologies</a:t>
            </a:r>
            <a:r>
              <a:rPr lang="en-GB" sz="1800" dirty="0"/>
              <a:t> have been very </a:t>
            </a:r>
            <a:r>
              <a:rPr lang="en-GB" sz="1800" b="1" dirty="0"/>
              <a:t>successful</a:t>
            </a:r>
            <a:r>
              <a:rPr lang="en-GB" sz="1800" dirty="0"/>
              <a:t>, where:</a:t>
            </a:r>
          </a:p>
          <a:p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b="1" dirty="0"/>
              <a:t>Expertise</a:t>
            </a:r>
            <a:r>
              <a:rPr lang="en-GB" sz="1600" dirty="0"/>
              <a:t> exists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Companies have the </a:t>
            </a:r>
            <a:r>
              <a:rPr lang="en-GB" sz="1600" b="1" dirty="0"/>
              <a:t>$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Applications justify the </a:t>
            </a:r>
            <a:r>
              <a:rPr lang="en-GB" sz="1600" b="1" dirty="0"/>
              <a:t>time</a:t>
            </a:r>
            <a:r>
              <a:rPr lang="en-GB" sz="1600" dirty="0"/>
              <a:t> and </a:t>
            </a:r>
            <a:r>
              <a:rPr lang="en-GB" sz="1600" b="1" dirty="0"/>
              <a:t>expense</a:t>
            </a:r>
            <a:r>
              <a:rPr lang="en-GB" sz="1600" dirty="0"/>
              <a:t> to </a:t>
            </a:r>
            <a:r>
              <a:rPr lang="en-GB" sz="1600" b="1" dirty="0"/>
              <a:t>build</a:t>
            </a:r>
            <a:r>
              <a:rPr lang="en-GB" sz="1600" dirty="0"/>
              <a:t> and </a:t>
            </a:r>
            <a:r>
              <a:rPr lang="en-GB" sz="1600" b="1" dirty="0"/>
              <a:t>sustain</a:t>
            </a:r>
            <a:r>
              <a:rPr lang="en-GB" sz="1600" dirty="0"/>
              <a:t> them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6D8E10-4428-47B8-1971-BD8BF4C8C2BC}"/>
              </a:ext>
            </a:extLst>
          </p:cNvPr>
          <p:cNvGrpSpPr/>
          <p:nvPr/>
        </p:nvGrpSpPr>
        <p:grpSpPr>
          <a:xfrm>
            <a:off x="3792515" y="4440864"/>
            <a:ext cx="1438378" cy="2126193"/>
            <a:chOff x="3792515" y="4440864"/>
            <a:chExt cx="1438378" cy="212619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A928F6E-0AF9-2E74-8A05-53E6D5C3B5B6}"/>
                </a:ext>
              </a:extLst>
            </p:cNvPr>
            <p:cNvSpPr/>
            <p:nvPr/>
          </p:nvSpPr>
          <p:spPr>
            <a:xfrm>
              <a:off x="3792515" y="5361057"/>
              <a:ext cx="1196341" cy="1206000"/>
            </a:xfrm>
            <a:custGeom>
              <a:avLst/>
              <a:gdLst>
                <a:gd name="connsiteX0" fmla="*/ 0 w 1333129"/>
                <a:gd name="connsiteY0" fmla="*/ 666565 h 1333129"/>
                <a:gd name="connsiteX1" fmla="*/ 666565 w 1333129"/>
                <a:gd name="connsiteY1" fmla="*/ 0 h 1333129"/>
                <a:gd name="connsiteX2" fmla="*/ 1333130 w 1333129"/>
                <a:gd name="connsiteY2" fmla="*/ 666565 h 1333129"/>
                <a:gd name="connsiteX3" fmla="*/ 666565 w 1333129"/>
                <a:gd name="connsiteY3" fmla="*/ 1333130 h 1333129"/>
                <a:gd name="connsiteX4" fmla="*/ 0 w 1333129"/>
                <a:gd name="connsiteY4" fmla="*/ 666565 h 133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129" h="1333129">
                  <a:moveTo>
                    <a:pt x="0" y="666565"/>
                  </a:moveTo>
                  <a:cubicBezTo>
                    <a:pt x="0" y="298431"/>
                    <a:pt x="298431" y="0"/>
                    <a:pt x="666565" y="0"/>
                  </a:cubicBezTo>
                  <a:cubicBezTo>
                    <a:pt x="1034699" y="0"/>
                    <a:pt x="1333130" y="298431"/>
                    <a:pt x="1333130" y="666565"/>
                  </a:cubicBezTo>
                  <a:cubicBezTo>
                    <a:pt x="1333130" y="1034699"/>
                    <a:pt x="1034699" y="1333130"/>
                    <a:pt x="666565" y="1333130"/>
                  </a:cubicBezTo>
                  <a:cubicBezTo>
                    <a:pt x="298431" y="1333130"/>
                    <a:pt x="0" y="1034699"/>
                    <a:pt x="0" y="66656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487" tIns="203487" rIns="203487" bIns="203487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100" kern="1200" dirty="0"/>
                <a:t>AI (RL/ML)</a:t>
              </a:r>
            </a:p>
          </p:txBody>
        </p:sp>
        <p:sp>
          <p:nvSpPr>
            <p:cNvPr id="17" name="Up-down Arrow 16">
              <a:extLst>
                <a:ext uri="{FF2B5EF4-FFF2-40B4-BE49-F238E27FC236}">
                  <a16:creationId xmlns:a16="http://schemas.microsoft.com/office/drawing/2014/main" id="{EB584547-BD82-8C7E-585E-09F0193AFEFF}"/>
                </a:ext>
              </a:extLst>
            </p:cNvPr>
            <p:cNvSpPr/>
            <p:nvPr/>
          </p:nvSpPr>
          <p:spPr>
            <a:xfrm rot="2245067">
              <a:off x="4882225" y="4440864"/>
              <a:ext cx="348668" cy="1216152"/>
            </a:xfrm>
            <a:prstGeom prst="up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6370906-4CBD-A556-F637-E3B84552DF9A}"/>
              </a:ext>
            </a:extLst>
          </p:cNvPr>
          <p:cNvSpPr txBox="1"/>
          <p:nvPr/>
        </p:nvSpPr>
        <p:spPr>
          <a:xfrm>
            <a:off x="8227872" y="5255929"/>
            <a:ext cx="380365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Current RTO market size ~$0.5B-$1B / annum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BUT, only ~10% of the possible market being served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78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266"/>
    </mc:Choice>
    <mc:Fallback xmlns="">
      <p:transition spd="slow" advTm="175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2B89E-8D48-5E45-92A2-506B7747E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990" y="1498324"/>
            <a:ext cx="5461735" cy="313082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1800" dirty="0"/>
              <a:t>A completely </a:t>
            </a:r>
            <a:r>
              <a:rPr lang="en-US" sz="1800" b="1" dirty="0"/>
              <a:t>novel </a:t>
            </a:r>
            <a:r>
              <a:rPr lang="en-US" sz="1800" b="1" u="sng" dirty="0"/>
              <a:t>model-free</a:t>
            </a:r>
            <a:r>
              <a:rPr lang="en-US" sz="1800" b="1" dirty="0"/>
              <a:t> approach </a:t>
            </a:r>
            <a:r>
              <a:rPr lang="en-US" sz="1800" dirty="0"/>
              <a:t>to </a:t>
            </a:r>
            <a:r>
              <a:rPr lang="en-US" sz="1800" b="1" dirty="0"/>
              <a:t>process</a:t>
            </a:r>
            <a:r>
              <a:rPr lang="en-US" sz="1800" dirty="0"/>
              <a:t> and </a:t>
            </a:r>
            <a:r>
              <a:rPr lang="en-US" sz="1800" b="1" dirty="0"/>
              <a:t>system</a:t>
            </a:r>
            <a:r>
              <a:rPr lang="en-US" sz="1800" dirty="0"/>
              <a:t> </a:t>
            </a:r>
            <a:r>
              <a:rPr lang="en-US" sz="1800" b="1" dirty="0"/>
              <a:t>RTO</a:t>
            </a:r>
          </a:p>
          <a:p>
            <a:r>
              <a:rPr lang="en-US" sz="1800" dirty="0"/>
              <a:t>ORTO</a:t>
            </a:r>
            <a:r>
              <a:rPr lang="en-US" sz="1800" baseline="30000" dirty="0"/>
              <a:t>TM</a:t>
            </a:r>
            <a:r>
              <a:rPr lang="en-US" sz="1800" dirty="0"/>
              <a:t> optimization schemes comprise of one or more ‘</a:t>
            </a:r>
            <a:r>
              <a:rPr lang="en-US" sz="1800" b="1" dirty="0"/>
              <a:t>ORTO Agents</a:t>
            </a:r>
            <a:r>
              <a:rPr lang="en-US" sz="1800" dirty="0"/>
              <a:t>’</a:t>
            </a:r>
          </a:p>
          <a:p>
            <a:pPr lvl="1"/>
            <a:r>
              <a:rPr lang="en-US" sz="1400" dirty="0"/>
              <a:t>Reside in dedicated ORTO</a:t>
            </a:r>
            <a:r>
              <a:rPr lang="en-US" sz="1400" baseline="30000" dirty="0"/>
              <a:t>TM</a:t>
            </a:r>
            <a:r>
              <a:rPr lang="en-US" sz="1400" dirty="0"/>
              <a:t> software</a:t>
            </a:r>
          </a:p>
          <a:p>
            <a:pPr lvl="1"/>
            <a:r>
              <a:rPr lang="en-US" sz="1400" dirty="0"/>
              <a:t>Or, in OEM DCS / SCADA control libraries (future)</a:t>
            </a:r>
          </a:p>
          <a:p>
            <a:r>
              <a:rPr lang="en-US" sz="1800" dirty="0"/>
              <a:t>Agents are:</a:t>
            </a:r>
          </a:p>
          <a:p>
            <a:pPr lvl="1"/>
            <a:r>
              <a:rPr lang="en-US" sz="1600" b="1" dirty="0"/>
              <a:t>Simple </a:t>
            </a:r>
            <a:r>
              <a:rPr lang="en-US" sz="1600" dirty="0"/>
              <a:t>to configure and deploy </a:t>
            </a:r>
          </a:p>
          <a:p>
            <a:pPr lvl="1"/>
            <a:r>
              <a:rPr lang="en-US" sz="1600" b="1" dirty="0"/>
              <a:t>Self-learning</a:t>
            </a:r>
            <a:r>
              <a:rPr lang="en-US" sz="1600" dirty="0"/>
              <a:t> and </a:t>
            </a:r>
            <a:r>
              <a:rPr lang="en-US" sz="1600" b="1" dirty="0"/>
              <a:t>autonomous</a:t>
            </a:r>
            <a:r>
              <a:rPr lang="en-US" sz="1600" dirty="0"/>
              <a:t>. </a:t>
            </a:r>
          </a:p>
          <a:p>
            <a:pPr lvl="1"/>
            <a:r>
              <a:rPr lang="en-US" sz="1600" dirty="0"/>
              <a:t>Work together, in closed loop, to </a:t>
            </a:r>
            <a:r>
              <a:rPr lang="en-US" sz="1600" b="1" dirty="0"/>
              <a:t>find</a:t>
            </a:r>
            <a:r>
              <a:rPr lang="en-US" sz="1600" dirty="0"/>
              <a:t> and then </a:t>
            </a:r>
            <a:r>
              <a:rPr lang="en-US" sz="1600" b="1" dirty="0"/>
              <a:t>track</a:t>
            </a:r>
            <a:r>
              <a:rPr lang="en-US" sz="1600" dirty="0"/>
              <a:t> the </a:t>
            </a:r>
            <a:r>
              <a:rPr lang="en-US" sz="1600" b="1" dirty="0"/>
              <a:t>optimum over time</a:t>
            </a:r>
          </a:p>
          <a:p>
            <a:r>
              <a:rPr lang="en-US" sz="1800" dirty="0"/>
              <a:t>Agents are not:</a:t>
            </a:r>
          </a:p>
          <a:p>
            <a:pPr lvl="1"/>
            <a:r>
              <a:rPr lang="en-US" sz="1600" b="1" dirty="0"/>
              <a:t>AI </a:t>
            </a:r>
            <a:r>
              <a:rPr lang="en-US" sz="1600" dirty="0"/>
              <a:t>based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6560568-722B-5C46-A49A-C9107DECAF23}"/>
              </a:ext>
            </a:extLst>
          </p:cNvPr>
          <p:cNvGrpSpPr/>
          <p:nvPr/>
        </p:nvGrpSpPr>
        <p:grpSpPr>
          <a:xfrm>
            <a:off x="6815881" y="1951041"/>
            <a:ext cx="3926664" cy="3793096"/>
            <a:chOff x="9769157" y="249212"/>
            <a:chExt cx="4976492" cy="3964392"/>
          </a:xfrm>
        </p:grpSpPr>
        <p:sp>
          <p:nvSpPr>
            <p:cNvPr id="48" name="Triangle 47">
              <a:extLst>
                <a:ext uri="{FF2B5EF4-FFF2-40B4-BE49-F238E27FC236}">
                  <a16:creationId xmlns:a16="http://schemas.microsoft.com/office/drawing/2014/main" id="{EAC75988-A4E2-424D-A6D7-FE4E1B1EF455}"/>
                </a:ext>
              </a:extLst>
            </p:cNvPr>
            <p:cNvSpPr/>
            <p:nvPr/>
          </p:nvSpPr>
          <p:spPr>
            <a:xfrm rot="6291443">
              <a:off x="13628115" y="3819125"/>
              <a:ext cx="138275" cy="193533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80098C74-CFC6-5D43-B1C6-D94D151B7328}"/>
                </a:ext>
              </a:extLst>
            </p:cNvPr>
            <p:cNvSpPr/>
            <p:nvPr/>
          </p:nvSpPr>
          <p:spPr>
            <a:xfrm rot="2967445">
              <a:off x="12704389" y="805769"/>
              <a:ext cx="138275" cy="193533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254D32A-667A-434E-9314-1655442B9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9157" y="698473"/>
              <a:ext cx="4976492" cy="3333092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569A4E4-0001-2649-87D6-0BE0895C9FCC}"/>
                </a:ext>
              </a:extLst>
            </p:cNvPr>
            <p:cNvSpPr/>
            <p:nvPr/>
          </p:nvSpPr>
          <p:spPr>
            <a:xfrm>
              <a:off x="10022843" y="249212"/>
              <a:ext cx="720874" cy="5068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iangle 51">
              <a:extLst>
                <a:ext uri="{FF2B5EF4-FFF2-40B4-BE49-F238E27FC236}">
                  <a16:creationId xmlns:a16="http://schemas.microsoft.com/office/drawing/2014/main" id="{2C6C7377-15CC-DB46-AC25-7D04EBC47A3A}"/>
                </a:ext>
              </a:extLst>
            </p:cNvPr>
            <p:cNvSpPr/>
            <p:nvPr/>
          </p:nvSpPr>
          <p:spPr>
            <a:xfrm>
              <a:off x="10406696" y="726334"/>
              <a:ext cx="62828" cy="8628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238D78A-E78B-3441-97BA-AF2B6AB855AA}"/>
                </a:ext>
              </a:extLst>
            </p:cNvPr>
            <p:cNvSpPr/>
            <p:nvPr/>
          </p:nvSpPr>
          <p:spPr>
            <a:xfrm>
              <a:off x="12682920" y="402275"/>
              <a:ext cx="720874" cy="5068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iangle 53">
              <a:extLst>
                <a:ext uri="{FF2B5EF4-FFF2-40B4-BE49-F238E27FC236}">
                  <a16:creationId xmlns:a16="http://schemas.microsoft.com/office/drawing/2014/main" id="{B61F0C9C-8F88-2B46-A06A-6FDA41045125}"/>
                </a:ext>
              </a:extLst>
            </p:cNvPr>
            <p:cNvSpPr/>
            <p:nvPr/>
          </p:nvSpPr>
          <p:spPr>
            <a:xfrm rot="2778208">
              <a:off x="12716754" y="831982"/>
              <a:ext cx="45719" cy="10448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5F74E80-DB78-D64A-854C-11BD6805E242}"/>
                </a:ext>
              </a:extLst>
            </p:cNvPr>
            <p:cNvSpPr/>
            <p:nvPr/>
          </p:nvSpPr>
          <p:spPr>
            <a:xfrm>
              <a:off x="13697252" y="3706789"/>
              <a:ext cx="720874" cy="5068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iangle 55">
              <a:extLst>
                <a:ext uri="{FF2B5EF4-FFF2-40B4-BE49-F238E27FC236}">
                  <a16:creationId xmlns:a16="http://schemas.microsoft.com/office/drawing/2014/main" id="{824EA9C3-2498-9C4D-B075-89390DF4259E}"/>
                </a:ext>
              </a:extLst>
            </p:cNvPr>
            <p:cNvSpPr/>
            <p:nvPr/>
          </p:nvSpPr>
          <p:spPr>
            <a:xfrm rot="6455571">
              <a:off x="13665695" y="3795477"/>
              <a:ext cx="45719" cy="13271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riangle 41">
            <a:extLst>
              <a:ext uri="{FF2B5EF4-FFF2-40B4-BE49-F238E27FC236}">
                <a16:creationId xmlns:a16="http://schemas.microsoft.com/office/drawing/2014/main" id="{02402194-CA4D-9E48-B47B-CF6C71C27B02}"/>
              </a:ext>
            </a:extLst>
          </p:cNvPr>
          <p:cNvSpPr/>
          <p:nvPr/>
        </p:nvSpPr>
        <p:spPr>
          <a:xfrm rot="21289164">
            <a:off x="8503233" y="3466244"/>
            <a:ext cx="121805" cy="13256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4CF42087-255F-A84F-AF85-C5930F55A3E1}"/>
              </a:ext>
            </a:extLst>
          </p:cNvPr>
          <p:cNvSpPr/>
          <p:nvPr/>
        </p:nvSpPr>
        <p:spPr>
          <a:xfrm rot="21438341">
            <a:off x="8550451" y="2459429"/>
            <a:ext cx="144425" cy="2007170"/>
          </a:xfrm>
          <a:custGeom>
            <a:avLst/>
            <a:gdLst>
              <a:gd name="connsiteX0" fmla="*/ 438760 w 438760"/>
              <a:gd name="connsiteY0" fmla="*/ 2323214 h 2323214"/>
              <a:gd name="connsiteX1" fmla="*/ 13457 w 438760"/>
              <a:gd name="connsiteY1" fmla="*/ 1217428 h 2323214"/>
              <a:gd name="connsiteX2" fmla="*/ 125099 w 438760"/>
              <a:gd name="connsiteY2" fmla="*/ 292395 h 2323214"/>
              <a:gd name="connsiteX3" fmla="*/ 316485 w 438760"/>
              <a:gd name="connsiteY3" fmla="*/ 0 h 2323214"/>
              <a:gd name="connsiteX0" fmla="*/ 442251 w 442251"/>
              <a:gd name="connsiteY0" fmla="*/ 2323214 h 2323214"/>
              <a:gd name="connsiteX1" fmla="*/ 16948 w 442251"/>
              <a:gd name="connsiteY1" fmla="*/ 1217428 h 2323214"/>
              <a:gd name="connsiteX2" fmla="*/ 107324 w 442251"/>
              <a:gd name="connsiteY2" fmla="*/ 313660 h 2323214"/>
              <a:gd name="connsiteX3" fmla="*/ 319976 w 442251"/>
              <a:gd name="connsiteY3" fmla="*/ 0 h 23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251" h="2323214">
                <a:moveTo>
                  <a:pt x="442251" y="2323214"/>
                </a:moveTo>
                <a:cubicBezTo>
                  <a:pt x="255738" y="1939556"/>
                  <a:pt x="72769" y="1552354"/>
                  <a:pt x="16948" y="1217428"/>
                </a:cubicBezTo>
                <a:cubicBezTo>
                  <a:pt x="-38873" y="882502"/>
                  <a:pt x="56819" y="516565"/>
                  <a:pt x="107324" y="313660"/>
                </a:cubicBezTo>
                <a:cubicBezTo>
                  <a:pt x="157829" y="110755"/>
                  <a:pt x="249535" y="44745"/>
                  <a:pt x="319976" y="0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45F4263-5027-7249-AE68-E65DA81A6667}"/>
              </a:ext>
            </a:extLst>
          </p:cNvPr>
          <p:cNvSpPr/>
          <p:nvPr/>
        </p:nvSpPr>
        <p:spPr>
          <a:xfrm rot="17724673">
            <a:off x="8712409" y="4439330"/>
            <a:ext cx="63041" cy="65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6937E43-8B58-4449-8368-1ADE48CA9BFE}"/>
              </a:ext>
            </a:extLst>
          </p:cNvPr>
          <p:cNvSpPr/>
          <p:nvPr/>
        </p:nvSpPr>
        <p:spPr>
          <a:xfrm>
            <a:off x="8165721" y="2353088"/>
            <a:ext cx="1615809" cy="1811235"/>
          </a:xfrm>
          <a:custGeom>
            <a:avLst/>
            <a:gdLst>
              <a:gd name="connsiteX0" fmla="*/ 0 w 1947182"/>
              <a:gd name="connsiteY0" fmla="*/ 395968 h 1645103"/>
              <a:gd name="connsiteX1" fmla="*/ 130629 w 1947182"/>
              <a:gd name="connsiteY1" fmla="*/ 253093 h 1645103"/>
              <a:gd name="connsiteX2" fmla="*/ 285750 w 1947182"/>
              <a:gd name="connsiteY2" fmla="*/ 97971 h 1645103"/>
              <a:gd name="connsiteX3" fmla="*/ 449036 w 1947182"/>
              <a:gd name="connsiteY3" fmla="*/ 12246 h 1645103"/>
              <a:gd name="connsiteX4" fmla="*/ 567418 w 1947182"/>
              <a:gd name="connsiteY4" fmla="*/ 0 h 1645103"/>
              <a:gd name="connsiteX5" fmla="*/ 706211 w 1947182"/>
              <a:gd name="connsiteY5" fmla="*/ 24493 h 1645103"/>
              <a:gd name="connsiteX6" fmla="*/ 885825 w 1947182"/>
              <a:gd name="connsiteY6" fmla="*/ 134711 h 1645103"/>
              <a:gd name="connsiteX7" fmla="*/ 991961 w 1947182"/>
              <a:gd name="connsiteY7" fmla="*/ 244928 h 1645103"/>
              <a:gd name="connsiteX8" fmla="*/ 1159329 w 1947182"/>
              <a:gd name="connsiteY8" fmla="*/ 432707 h 1645103"/>
              <a:gd name="connsiteX9" fmla="*/ 1420586 w 1947182"/>
              <a:gd name="connsiteY9" fmla="*/ 775607 h 1645103"/>
              <a:gd name="connsiteX10" fmla="*/ 1685925 w 1947182"/>
              <a:gd name="connsiteY10" fmla="*/ 1143000 h 1645103"/>
              <a:gd name="connsiteX11" fmla="*/ 1832882 w 1947182"/>
              <a:gd name="connsiteY11" fmla="*/ 1330778 h 1645103"/>
              <a:gd name="connsiteX12" fmla="*/ 1947182 w 1947182"/>
              <a:gd name="connsiteY12" fmla="*/ 1449161 h 1645103"/>
              <a:gd name="connsiteX13" fmla="*/ 1939018 w 1947182"/>
              <a:gd name="connsiteY13" fmla="*/ 1645103 h 1645103"/>
              <a:gd name="connsiteX14" fmla="*/ 1600200 w 1947182"/>
              <a:gd name="connsiteY14" fmla="*/ 1543050 h 1645103"/>
              <a:gd name="connsiteX15" fmla="*/ 991961 w 1947182"/>
              <a:gd name="connsiteY15" fmla="*/ 1314450 h 1645103"/>
              <a:gd name="connsiteX16" fmla="*/ 722540 w 1947182"/>
              <a:gd name="connsiteY16" fmla="*/ 1208314 h 1645103"/>
              <a:gd name="connsiteX17" fmla="*/ 555172 w 1947182"/>
              <a:gd name="connsiteY17" fmla="*/ 1147082 h 1645103"/>
              <a:gd name="connsiteX18" fmla="*/ 383722 w 1947182"/>
              <a:gd name="connsiteY18" fmla="*/ 926646 h 1645103"/>
              <a:gd name="connsiteX19" fmla="*/ 232682 w 1947182"/>
              <a:gd name="connsiteY19" fmla="*/ 706211 h 1645103"/>
              <a:gd name="connsiteX20" fmla="*/ 89807 w 1947182"/>
              <a:gd name="connsiteY20" fmla="*/ 514350 h 1645103"/>
              <a:gd name="connsiteX21" fmla="*/ 0 w 1947182"/>
              <a:gd name="connsiteY21" fmla="*/ 395968 h 1645103"/>
              <a:gd name="connsiteX0" fmla="*/ 0 w 1947182"/>
              <a:gd name="connsiteY0" fmla="*/ 395968 h 1645103"/>
              <a:gd name="connsiteX1" fmla="*/ 130629 w 1947182"/>
              <a:gd name="connsiteY1" fmla="*/ 253093 h 1645103"/>
              <a:gd name="connsiteX2" fmla="*/ 285750 w 1947182"/>
              <a:gd name="connsiteY2" fmla="*/ 97971 h 1645103"/>
              <a:gd name="connsiteX3" fmla="*/ 449036 w 1947182"/>
              <a:gd name="connsiteY3" fmla="*/ 12246 h 1645103"/>
              <a:gd name="connsiteX4" fmla="*/ 567418 w 1947182"/>
              <a:gd name="connsiteY4" fmla="*/ 0 h 1645103"/>
              <a:gd name="connsiteX5" fmla="*/ 706211 w 1947182"/>
              <a:gd name="connsiteY5" fmla="*/ 24493 h 1645103"/>
              <a:gd name="connsiteX6" fmla="*/ 885825 w 1947182"/>
              <a:gd name="connsiteY6" fmla="*/ 134711 h 1645103"/>
              <a:gd name="connsiteX7" fmla="*/ 991961 w 1947182"/>
              <a:gd name="connsiteY7" fmla="*/ 244928 h 1645103"/>
              <a:gd name="connsiteX8" fmla="*/ 1134836 w 1947182"/>
              <a:gd name="connsiteY8" fmla="*/ 473528 h 1645103"/>
              <a:gd name="connsiteX9" fmla="*/ 1420586 w 1947182"/>
              <a:gd name="connsiteY9" fmla="*/ 775607 h 1645103"/>
              <a:gd name="connsiteX10" fmla="*/ 1685925 w 1947182"/>
              <a:gd name="connsiteY10" fmla="*/ 1143000 h 1645103"/>
              <a:gd name="connsiteX11" fmla="*/ 1832882 w 1947182"/>
              <a:gd name="connsiteY11" fmla="*/ 1330778 h 1645103"/>
              <a:gd name="connsiteX12" fmla="*/ 1947182 w 1947182"/>
              <a:gd name="connsiteY12" fmla="*/ 1449161 h 1645103"/>
              <a:gd name="connsiteX13" fmla="*/ 1939018 w 1947182"/>
              <a:gd name="connsiteY13" fmla="*/ 1645103 h 1645103"/>
              <a:gd name="connsiteX14" fmla="*/ 1600200 w 1947182"/>
              <a:gd name="connsiteY14" fmla="*/ 1543050 h 1645103"/>
              <a:gd name="connsiteX15" fmla="*/ 991961 w 1947182"/>
              <a:gd name="connsiteY15" fmla="*/ 1314450 h 1645103"/>
              <a:gd name="connsiteX16" fmla="*/ 722540 w 1947182"/>
              <a:gd name="connsiteY16" fmla="*/ 1208314 h 1645103"/>
              <a:gd name="connsiteX17" fmla="*/ 555172 w 1947182"/>
              <a:gd name="connsiteY17" fmla="*/ 1147082 h 1645103"/>
              <a:gd name="connsiteX18" fmla="*/ 383722 w 1947182"/>
              <a:gd name="connsiteY18" fmla="*/ 926646 h 1645103"/>
              <a:gd name="connsiteX19" fmla="*/ 232682 w 1947182"/>
              <a:gd name="connsiteY19" fmla="*/ 706211 h 1645103"/>
              <a:gd name="connsiteX20" fmla="*/ 89807 w 1947182"/>
              <a:gd name="connsiteY20" fmla="*/ 514350 h 1645103"/>
              <a:gd name="connsiteX21" fmla="*/ 0 w 1947182"/>
              <a:gd name="connsiteY21" fmla="*/ 395968 h 1645103"/>
              <a:gd name="connsiteX0" fmla="*/ 0 w 1947182"/>
              <a:gd name="connsiteY0" fmla="*/ 395968 h 1645103"/>
              <a:gd name="connsiteX1" fmla="*/ 130629 w 1947182"/>
              <a:gd name="connsiteY1" fmla="*/ 253093 h 1645103"/>
              <a:gd name="connsiteX2" fmla="*/ 285750 w 1947182"/>
              <a:gd name="connsiteY2" fmla="*/ 97971 h 1645103"/>
              <a:gd name="connsiteX3" fmla="*/ 449036 w 1947182"/>
              <a:gd name="connsiteY3" fmla="*/ 12246 h 1645103"/>
              <a:gd name="connsiteX4" fmla="*/ 567418 w 1947182"/>
              <a:gd name="connsiteY4" fmla="*/ 0 h 1645103"/>
              <a:gd name="connsiteX5" fmla="*/ 706211 w 1947182"/>
              <a:gd name="connsiteY5" fmla="*/ 24493 h 1645103"/>
              <a:gd name="connsiteX6" fmla="*/ 885825 w 1947182"/>
              <a:gd name="connsiteY6" fmla="*/ 134711 h 1645103"/>
              <a:gd name="connsiteX7" fmla="*/ 991961 w 1947182"/>
              <a:gd name="connsiteY7" fmla="*/ 244928 h 1645103"/>
              <a:gd name="connsiteX8" fmla="*/ 1134836 w 1947182"/>
              <a:gd name="connsiteY8" fmla="*/ 473528 h 1645103"/>
              <a:gd name="connsiteX9" fmla="*/ 1404257 w 1947182"/>
              <a:gd name="connsiteY9" fmla="*/ 796017 h 1645103"/>
              <a:gd name="connsiteX10" fmla="*/ 1685925 w 1947182"/>
              <a:gd name="connsiteY10" fmla="*/ 1143000 h 1645103"/>
              <a:gd name="connsiteX11" fmla="*/ 1832882 w 1947182"/>
              <a:gd name="connsiteY11" fmla="*/ 1330778 h 1645103"/>
              <a:gd name="connsiteX12" fmla="*/ 1947182 w 1947182"/>
              <a:gd name="connsiteY12" fmla="*/ 1449161 h 1645103"/>
              <a:gd name="connsiteX13" fmla="*/ 1939018 w 1947182"/>
              <a:gd name="connsiteY13" fmla="*/ 1645103 h 1645103"/>
              <a:gd name="connsiteX14" fmla="*/ 1600200 w 1947182"/>
              <a:gd name="connsiteY14" fmla="*/ 1543050 h 1645103"/>
              <a:gd name="connsiteX15" fmla="*/ 991961 w 1947182"/>
              <a:gd name="connsiteY15" fmla="*/ 1314450 h 1645103"/>
              <a:gd name="connsiteX16" fmla="*/ 722540 w 1947182"/>
              <a:gd name="connsiteY16" fmla="*/ 1208314 h 1645103"/>
              <a:gd name="connsiteX17" fmla="*/ 555172 w 1947182"/>
              <a:gd name="connsiteY17" fmla="*/ 1147082 h 1645103"/>
              <a:gd name="connsiteX18" fmla="*/ 383722 w 1947182"/>
              <a:gd name="connsiteY18" fmla="*/ 926646 h 1645103"/>
              <a:gd name="connsiteX19" fmla="*/ 232682 w 1947182"/>
              <a:gd name="connsiteY19" fmla="*/ 706211 h 1645103"/>
              <a:gd name="connsiteX20" fmla="*/ 89807 w 1947182"/>
              <a:gd name="connsiteY20" fmla="*/ 514350 h 1645103"/>
              <a:gd name="connsiteX21" fmla="*/ 0 w 1947182"/>
              <a:gd name="connsiteY21" fmla="*/ 395968 h 1645103"/>
              <a:gd name="connsiteX0" fmla="*/ 0 w 1947182"/>
              <a:gd name="connsiteY0" fmla="*/ 395968 h 1645103"/>
              <a:gd name="connsiteX1" fmla="*/ 130629 w 1947182"/>
              <a:gd name="connsiteY1" fmla="*/ 253093 h 1645103"/>
              <a:gd name="connsiteX2" fmla="*/ 285750 w 1947182"/>
              <a:gd name="connsiteY2" fmla="*/ 97971 h 1645103"/>
              <a:gd name="connsiteX3" fmla="*/ 449036 w 1947182"/>
              <a:gd name="connsiteY3" fmla="*/ 12246 h 1645103"/>
              <a:gd name="connsiteX4" fmla="*/ 567418 w 1947182"/>
              <a:gd name="connsiteY4" fmla="*/ 0 h 1645103"/>
              <a:gd name="connsiteX5" fmla="*/ 706211 w 1947182"/>
              <a:gd name="connsiteY5" fmla="*/ 24493 h 1645103"/>
              <a:gd name="connsiteX6" fmla="*/ 885825 w 1947182"/>
              <a:gd name="connsiteY6" fmla="*/ 134711 h 1645103"/>
              <a:gd name="connsiteX7" fmla="*/ 967468 w 1947182"/>
              <a:gd name="connsiteY7" fmla="*/ 257175 h 1645103"/>
              <a:gd name="connsiteX8" fmla="*/ 1134836 w 1947182"/>
              <a:gd name="connsiteY8" fmla="*/ 473528 h 1645103"/>
              <a:gd name="connsiteX9" fmla="*/ 1404257 w 1947182"/>
              <a:gd name="connsiteY9" fmla="*/ 796017 h 1645103"/>
              <a:gd name="connsiteX10" fmla="*/ 1685925 w 1947182"/>
              <a:gd name="connsiteY10" fmla="*/ 1143000 h 1645103"/>
              <a:gd name="connsiteX11" fmla="*/ 1832882 w 1947182"/>
              <a:gd name="connsiteY11" fmla="*/ 1330778 h 1645103"/>
              <a:gd name="connsiteX12" fmla="*/ 1947182 w 1947182"/>
              <a:gd name="connsiteY12" fmla="*/ 1449161 h 1645103"/>
              <a:gd name="connsiteX13" fmla="*/ 1939018 w 1947182"/>
              <a:gd name="connsiteY13" fmla="*/ 1645103 h 1645103"/>
              <a:gd name="connsiteX14" fmla="*/ 1600200 w 1947182"/>
              <a:gd name="connsiteY14" fmla="*/ 1543050 h 1645103"/>
              <a:gd name="connsiteX15" fmla="*/ 991961 w 1947182"/>
              <a:gd name="connsiteY15" fmla="*/ 1314450 h 1645103"/>
              <a:gd name="connsiteX16" fmla="*/ 722540 w 1947182"/>
              <a:gd name="connsiteY16" fmla="*/ 1208314 h 1645103"/>
              <a:gd name="connsiteX17" fmla="*/ 555172 w 1947182"/>
              <a:gd name="connsiteY17" fmla="*/ 1147082 h 1645103"/>
              <a:gd name="connsiteX18" fmla="*/ 383722 w 1947182"/>
              <a:gd name="connsiteY18" fmla="*/ 926646 h 1645103"/>
              <a:gd name="connsiteX19" fmla="*/ 232682 w 1947182"/>
              <a:gd name="connsiteY19" fmla="*/ 706211 h 1645103"/>
              <a:gd name="connsiteX20" fmla="*/ 89807 w 1947182"/>
              <a:gd name="connsiteY20" fmla="*/ 514350 h 1645103"/>
              <a:gd name="connsiteX21" fmla="*/ 0 w 1947182"/>
              <a:gd name="connsiteY21" fmla="*/ 395968 h 1645103"/>
              <a:gd name="connsiteX0" fmla="*/ 0 w 1947182"/>
              <a:gd name="connsiteY0" fmla="*/ 395968 h 1645103"/>
              <a:gd name="connsiteX1" fmla="*/ 130629 w 1947182"/>
              <a:gd name="connsiteY1" fmla="*/ 253093 h 1645103"/>
              <a:gd name="connsiteX2" fmla="*/ 285750 w 1947182"/>
              <a:gd name="connsiteY2" fmla="*/ 97971 h 1645103"/>
              <a:gd name="connsiteX3" fmla="*/ 449036 w 1947182"/>
              <a:gd name="connsiteY3" fmla="*/ 12246 h 1645103"/>
              <a:gd name="connsiteX4" fmla="*/ 567418 w 1947182"/>
              <a:gd name="connsiteY4" fmla="*/ 0 h 1645103"/>
              <a:gd name="connsiteX5" fmla="*/ 706211 w 1947182"/>
              <a:gd name="connsiteY5" fmla="*/ 24493 h 1645103"/>
              <a:gd name="connsiteX6" fmla="*/ 885825 w 1947182"/>
              <a:gd name="connsiteY6" fmla="*/ 134711 h 1645103"/>
              <a:gd name="connsiteX7" fmla="*/ 967468 w 1947182"/>
              <a:gd name="connsiteY7" fmla="*/ 257175 h 1645103"/>
              <a:gd name="connsiteX8" fmla="*/ 1134836 w 1947182"/>
              <a:gd name="connsiteY8" fmla="*/ 473528 h 1645103"/>
              <a:gd name="connsiteX9" fmla="*/ 1404257 w 1947182"/>
              <a:gd name="connsiteY9" fmla="*/ 796017 h 1645103"/>
              <a:gd name="connsiteX10" fmla="*/ 1685925 w 1947182"/>
              <a:gd name="connsiteY10" fmla="*/ 1143000 h 1645103"/>
              <a:gd name="connsiteX11" fmla="*/ 1820636 w 1947182"/>
              <a:gd name="connsiteY11" fmla="*/ 1367517 h 1645103"/>
              <a:gd name="connsiteX12" fmla="*/ 1947182 w 1947182"/>
              <a:gd name="connsiteY12" fmla="*/ 1449161 h 1645103"/>
              <a:gd name="connsiteX13" fmla="*/ 1939018 w 1947182"/>
              <a:gd name="connsiteY13" fmla="*/ 1645103 h 1645103"/>
              <a:gd name="connsiteX14" fmla="*/ 1600200 w 1947182"/>
              <a:gd name="connsiteY14" fmla="*/ 1543050 h 1645103"/>
              <a:gd name="connsiteX15" fmla="*/ 991961 w 1947182"/>
              <a:gd name="connsiteY15" fmla="*/ 1314450 h 1645103"/>
              <a:gd name="connsiteX16" fmla="*/ 722540 w 1947182"/>
              <a:gd name="connsiteY16" fmla="*/ 1208314 h 1645103"/>
              <a:gd name="connsiteX17" fmla="*/ 555172 w 1947182"/>
              <a:gd name="connsiteY17" fmla="*/ 1147082 h 1645103"/>
              <a:gd name="connsiteX18" fmla="*/ 383722 w 1947182"/>
              <a:gd name="connsiteY18" fmla="*/ 926646 h 1645103"/>
              <a:gd name="connsiteX19" fmla="*/ 232682 w 1947182"/>
              <a:gd name="connsiteY19" fmla="*/ 706211 h 1645103"/>
              <a:gd name="connsiteX20" fmla="*/ 89807 w 1947182"/>
              <a:gd name="connsiteY20" fmla="*/ 514350 h 1645103"/>
              <a:gd name="connsiteX21" fmla="*/ 0 w 1947182"/>
              <a:gd name="connsiteY21" fmla="*/ 395968 h 1645103"/>
              <a:gd name="connsiteX0" fmla="*/ 0 w 1947182"/>
              <a:gd name="connsiteY0" fmla="*/ 395968 h 1645103"/>
              <a:gd name="connsiteX1" fmla="*/ 130629 w 1947182"/>
              <a:gd name="connsiteY1" fmla="*/ 253093 h 1645103"/>
              <a:gd name="connsiteX2" fmla="*/ 285750 w 1947182"/>
              <a:gd name="connsiteY2" fmla="*/ 97971 h 1645103"/>
              <a:gd name="connsiteX3" fmla="*/ 449036 w 1947182"/>
              <a:gd name="connsiteY3" fmla="*/ 12246 h 1645103"/>
              <a:gd name="connsiteX4" fmla="*/ 567418 w 1947182"/>
              <a:gd name="connsiteY4" fmla="*/ 0 h 1645103"/>
              <a:gd name="connsiteX5" fmla="*/ 706211 w 1947182"/>
              <a:gd name="connsiteY5" fmla="*/ 24493 h 1645103"/>
              <a:gd name="connsiteX6" fmla="*/ 885825 w 1947182"/>
              <a:gd name="connsiteY6" fmla="*/ 134711 h 1645103"/>
              <a:gd name="connsiteX7" fmla="*/ 967468 w 1947182"/>
              <a:gd name="connsiteY7" fmla="*/ 257175 h 1645103"/>
              <a:gd name="connsiteX8" fmla="*/ 1134836 w 1947182"/>
              <a:gd name="connsiteY8" fmla="*/ 473528 h 1645103"/>
              <a:gd name="connsiteX9" fmla="*/ 1404257 w 1947182"/>
              <a:gd name="connsiteY9" fmla="*/ 796017 h 1645103"/>
              <a:gd name="connsiteX10" fmla="*/ 1669597 w 1947182"/>
              <a:gd name="connsiteY10" fmla="*/ 1171575 h 1645103"/>
              <a:gd name="connsiteX11" fmla="*/ 1820636 w 1947182"/>
              <a:gd name="connsiteY11" fmla="*/ 1367517 h 1645103"/>
              <a:gd name="connsiteX12" fmla="*/ 1947182 w 1947182"/>
              <a:gd name="connsiteY12" fmla="*/ 1449161 h 1645103"/>
              <a:gd name="connsiteX13" fmla="*/ 1939018 w 1947182"/>
              <a:gd name="connsiteY13" fmla="*/ 1645103 h 1645103"/>
              <a:gd name="connsiteX14" fmla="*/ 1600200 w 1947182"/>
              <a:gd name="connsiteY14" fmla="*/ 1543050 h 1645103"/>
              <a:gd name="connsiteX15" fmla="*/ 991961 w 1947182"/>
              <a:gd name="connsiteY15" fmla="*/ 1314450 h 1645103"/>
              <a:gd name="connsiteX16" fmla="*/ 722540 w 1947182"/>
              <a:gd name="connsiteY16" fmla="*/ 1208314 h 1645103"/>
              <a:gd name="connsiteX17" fmla="*/ 555172 w 1947182"/>
              <a:gd name="connsiteY17" fmla="*/ 1147082 h 1645103"/>
              <a:gd name="connsiteX18" fmla="*/ 383722 w 1947182"/>
              <a:gd name="connsiteY18" fmla="*/ 926646 h 1645103"/>
              <a:gd name="connsiteX19" fmla="*/ 232682 w 1947182"/>
              <a:gd name="connsiteY19" fmla="*/ 706211 h 1645103"/>
              <a:gd name="connsiteX20" fmla="*/ 89807 w 1947182"/>
              <a:gd name="connsiteY20" fmla="*/ 514350 h 1645103"/>
              <a:gd name="connsiteX21" fmla="*/ 0 w 1947182"/>
              <a:gd name="connsiteY21" fmla="*/ 395968 h 1645103"/>
              <a:gd name="connsiteX0" fmla="*/ 0 w 1947182"/>
              <a:gd name="connsiteY0" fmla="*/ 395968 h 1645103"/>
              <a:gd name="connsiteX1" fmla="*/ 130629 w 1947182"/>
              <a:gd name="connsiteY1" fmla="*/ 253093 h 1645103"/>
              <a:gd name="connsiteX2" fmla="*/ 285750 w 1947182"/>
              <a:gd name="connsiteY2" fmla="*/ 97971 h 1645103"/>
              <a:gd name="connsiteX3" fmla="*/ 449036 w 1947182"/>
              <a:gd name="connsiteY3" fmla="*/ 12246 h 1645103"/>
              <a:gd name="connsiteX4" fmla="*/ 567418 w 1947182"/>
              <a:gd name="connsiteY4" fmla="*/ 0 h 1645103"/>
              <a:gd name="connsiteX5" fmla="*/ 706211 w 1947182"/>
              <a:gd name="connsiteY5" fmla="*/ 24493 h 1645103"/>
              <a:gd name="connsiteX6" fmla="*/ 885825 w 1947182"/>
              <a:gd name="connsiteY6" fmla="*/ 134711 h 1645103"/>
              <a:gd name="connsiteX7" fmla="*/ 967468 w 1947182"/>
              <a:gd name="connsiteY7" fmla="*/ 257175 h 1645103"/>
              <a:gd name="connsiteX8" fmla="*/ 1134836 w 1947182"/>
              <a:gd name="connsiteY8" fmla="*/ 473528 h 1645103"/>
              <a:gd name="connsiteX9" fmla="*/ 1396093 w 1947182"/>
              <a:gd name="connsiteY9" fmla="*/ 787852 h 1645103"/>
              <a:gd name="connsiteX10" fmla="*/ 1669597 w 1947182"/>
              <a:gd name="connsiteY10" fmla="*/ 1171575 h 1645103"/>
              <a:gd name="connsiteX11" fmla="*/ 1820636 w 1947182"/>
              <a:gd name="connsiteY11" fmla="*/ 1367517 h 1645103"/>
              <a:gd name="connsiteX12" fmla="*/ 1947182 w 1947182"/>
              <a:gd name="connsiteY12" fmla="*/ 1449161 h 1645103"/>
              <a:gd name="connsiteX13" fmla="*/ 1939018 w 1947182"/>
              <a:gd name="connsiteY13" fmla="*/ 1645103 h 1645103"/>
              <a:gd name="connsiteX14" fmla="*/ 1600200 w 1947182"/>
              <a:gd name="connsiteY14" fmla="*/ 1543050 h 1645103"/>
              <a:gd name="connsiteX15" fmla="*/ 991961 w 1947182"/>
              <a:gd name="connsiteY15" fmla="*/ 1314450 h 1645103"/>
              <a:gd name="connsiteX16" fmla="*/ 722540 w 1947182"/>
              <a:gd name="connsiteY16" fmla="*/ 1208314 h 1645103"/>
              <a:gd name="connsiteX17" fmla="*/ 555172 w 1947182"/>
              <a:gd name="connsiteY17" fmla="*/ 1147082 h 1645103"/>
              <a:gd name="connsiteX18" fmla="*/ 383722 w 1947182"/>
              <a:gd name="connsiteY18" fmla="*/ 926646 h 1645103"/>
              <a:gd name="connsiteX19" fmla="*/ 232682 w 1947182"/>
              <a:gd name="connsiteY19" fmla="*/ 706211 h 1645103"/>
              <a:gd name="connsiteX20" fmla="*/ 89807 w 1947182"/>
              <a:gd name="connsiteY20" fmla="*/ 514350 h 1645103"/>
              <a:gd name="connsiteX21" fmla="*/ 0 w 1947182"/>
              <a:gd name="connsiteY21" fmla="*/ 395968 h 164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7182" h="1645103">
                <a:moveTo>
                  <a:pt x="0" y="395968"/>
                </a:moveTo>
                <a:lnTo>
                  <a:pt x="130629" y="253093"/>
                </a:lnTo>
                <a:lnTo>
                  <a:pt x="285750" y="97971"/>
                </a:lnTo>
                <a:lnTo>
                  <a:pt x="449036" y="12246"/>
                </a:lnTo>
                <a:lnTo>
                  <a:pt x="567418" y="0"/>
                </a:lnTo>
                <a:lnTo>
                  <a:pt x="706211" y="24493"/>
                </a:lnTo>
                <a:lnTo>
                  <a:pt x="885825" y="134711"/>
                </a:lnTo>
                <a:lnTo>
                  <a:pt x="967468" y="257175"/>
                </a:lnTo>
                <a:lnTo>
                  <a:pt x="1134836" y="473528"/>
                </a:lnTo>
                <a:lnTo>
                  <a:pt x="1396093" y="787852"/>
                </a:lnTo>
                <a:lnTo>
                  <a:pt x="1669597" y="1171575"/>
                </a:lnTo>
                <a:lnTo>
                  <a:pt x="1820636" y="1367517"/>
                </a:lnTo>
                <a:lnTo>
                  <a:pt x="1947182" y="1449161"/>
                </a:lnTo>
                <a:lnTo>
                  <a:pt x="1939018" y="1645103"/>
                </a:lnTo>
                <a:lnTo>
                  <a:pt x="1600200" y="1543050"/>
                </a:lnTo>
                <a:lnTo>
                  <a:pt x="991961" y="1314450"/>
                </a:lnTo>
                <a:lnTo>
                  <a:pt x="722540" y="1208314"/>
                </a:lnTo>
                <a:lnTo>
                  <a:pt x="555172" y="1147082"/>
                </a:lnTo>
                <a:lnTo>
                  <a:pt x="383722" y="926646"/>
                </a:lnTo>
                <a:lnTo>
                  <a:pt x="232682" y="706211"/>
                </a:lnTo>
                <a:lnTo>
                  <a:pt x="89807" y="514350"/>
                </a:lnTo>
                <a:lnTo>
                  <a:pt x="0" y="395968"/>
                </a:ln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C0020-8089-3D4E-BD5B-234B24A04E26}"/>
              </a:ext>
            </a:extLst>
          </p:cNvPr>
          <p:cNvSpPr txBox="1"/>
          <p:nvPr/>
        </p:nvSpPr>
        <p:spPr>
          <a:xfrm>
            <a:off x="6457947" y="3135086"/>
            <a:ext cx="8883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Optimization </a:t>
            </a:r>
          </a:p>
          <a:p>
            <a:pPr algn="ctr"/>
            <a:r>
              <a:rPr lang="en-US" sz="1000" dirty="0"/>
              <a:t>Variable</a:t>
            </a:r>
          </a:p>
          <a:p>
            <a:pPr algn="ctr"/>
            <a:endParaRPr lang="en-US" sz="1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4EA83F-6B2E-1840-94CB-27350249359A}"/>
              </a:ext>
            </a:extLst>
          </p:cNvPr>
          <p:cNvSpPr txBox="1"/>
          <p:nvPr/>
        </p:nvSpPr>
        <p:spPr>
          <a:xfrm>
            <a:off x="7116224" y="5007458"/>
            <a:ext cx="1696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sz="1000" dirty="0"/>
              <a:t>Manipulated Variable 1</a:t>
            </a:r>
          </a:p>
          <a:p>
            <a:r>
              <a:rPr lang="en-US" sz="1000" dirty="0"/>
              <a:t>(Driven by ORTO Agent 1)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DD53C1-1971-DF47-964E-F161CA882012}"/>
              </a:ext>
            </a:extLst>
          </p:cNvPr>
          <p:cNvSpPr txBox="1"/>
          <p:nvPr/>
        </p:nvSpPr>
        <p:spPr>
          <a:xfrm>
            <a:off x="10174855" y="4368371"/>
            <a:ext cx="957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sz="1000" dirty="0"/>
              <a:t>Manipulated </a:t>
            </a:r>
          </a:p>
          <a:p>
            <a:r>
              <a:rPr lang="en-US" sz="1000" dirty="0"/>
              <a:t>Variable 2</a:t>
            </a:r>
          </a:p>
          <a:p>
            <a:r>
              <a:rPr lang="en-US" sz="1000" dirty="0"/>
              <a:t>(Driven by </a:t>
            </a:r>
          </a:p>
          <a:p>
            <a:r>
              <a:rPr lang="en-US" sz="1000" dirty="0"/>
              <a:t>ORTO Agent 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E49856-0771-164F-A742-2B7ABD7E4EA3}"/>
              </a:ext>
            </a:extLst>
          </p:cNvPr>
          <p:cNvSpPr txBox="1"/>
          <p:nvPr/>
        </p:nvSpPr>
        <p:spPr>
          <a:xfrm>
            <a:off x="7368500" y="1659620"/>
            <a:ext cx="16834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Two MVs (no constraints):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C466551-40CF-12CD-8119-75F135B3D9BB}"/>
              </a:ext>
            </a:extLst>
          </p:cNvPr>
          <p:cNvGrpSpPr/>
          <p:nvPr/>
        </p:nvGrpSpPr>
        <p:grpSpPr>
          <a:xfrm>
            <a:off x="8623269" y="1720659"/>
            <a:ext cx="2539835" cy="1325412"/>
            <a:chOff x="8702591" y="1726626"/>
            <a:chExt cx="2539835" cy="1325412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id="{58061D30-98B6-D8D0-443C-73D425DCF3D5}"/>
                </a:ext>
              </a:extLst>
            </p:cNvPr>
            <p:cNvSpPr/>
            <p:nvPr/>
          </p:nvSpPr>
          <p:spPr>
            <a:xfrm rot="18624582">
              <a:off x="8881027" y="2279127"/>
              <a:ext cx="1194493" cy="351329"/>
            </a:xfrm>
            <a:prstGeom prst="arc">
              <a:avLst>
                <a:gd name="adj1" fmla="val 16200000"/>
                <a:gd name="adj2" fmla="val 21083973"/>
              </a:avLst>
            </a:prstGeom>
            <a:ln w="1905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51BBA4-1A18-4DEA-DF99-8E28717F7F4F}"/>
                </a:ext>
              </a:extLst>
            </p:cNvPr>
            <p:cNvGrpSpPr/>
            <p:nvPr/>
          </p:nvGrpSpPr>
          <p:grpSpPr>
            <a:xfrm>
              <a:off x="8702591" y="2346030"/>
              <a:ext cx="730968" cy="123882"/>
              <a:chOff x="8702591" y="2346030"/>
              <a:chExt cx="730968" cy="123882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BA9560E-65FD-3B46-A958-FD39A617EC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2591" y="2346030"/>
                <a:ext cx="730968" cy="123882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6" name="Triangle 35">
                <a:extLst>
                  <a:ext uri="{FF2B5EF4-FFF2-40B4-BE49-F238E27FC236}">
                    <a16:creationId xmlns:a16="http://schemas.microsoft.com/office/drawing/2014/main" id="{127BF725-AB3C-8E48-98EC-8E064BE1BEAD}"/>
                  </a:ext>
                </a:extLst>
              </p:cNvPr>
              <p:cNvSpPr/>
              <p:nvPr/>
            </p:nvSpPr>
            <p:spPr>
              <a:xfrm rot="4736566">
                <a:off x="9131363" y="2347621"/>
                <a:ext cx="84681" cy="8339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F0381B-4AD8-BFD7-A99D-2D926951D98D}"/>
                </a:ext>
              </a:extLst>
            </p:cNvPr>
            <p:cNvSpPr txBox="1"/>
            <p:nvPr/>
          </p:nvSpPr>
          <p:spPr>
            <a:xfrm>
              <a:off x="9708032" y="1726626"/>
              <a:ext cx="15343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Optimum automatically</a:t>
              </a:r>
            </a:p>
            <a:p>
              <a:r>
                <a:rPr lang="en-US" sz="1100" dirty="0"/>
                <a:t>tracked over time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7BBDCB-99D4-ECA3-1146-F7D66B26A858}"/>
              </a:ext>
            </a:extLst>
          </p:cNvPr>
          <p:cNvSpPr txBox="1"/>
          <p:nvPr/>
        </p:nvSpPr>
        <p:spPr>
          <a:xfrm>
            <a:off x="1050106" y="5228565"/>
            <a:ext cx="5045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Presently, the ORTO algorithm is being kept as a</a:t>
            </a:r>
            <a:r>
              <a:rPr lang="en-US" b="1" dirty="0"/>
              <a:t> trade secret. Patents </a:t>
            </a:r>
            <a:r>
              <a:rPr lang="en-US" dirty="0"/>
              <a:t>are being prepared.</a:t>
            </a:r>
          </a:p>
          <a:p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B5F5C5-6E31-C8CA-49C0-84621EEC53D0}"/>
              </a:ext>
            </a:extLst>
          </p:cNvPr>
          <p:cNvSpPr txBox="1">
            <a:spLocks/>
          </p:cNvSpPr>
          <p:nvPr/>
        </p:nvSpPr>
        <p:spPr>
          <a:xfrm>
            <a:off x="515424" y="374595"/>
            <a:ext cx="10515600" cy="7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So, what is ORTO</a:t>
            </a:r>
            <a:r>
              <a:rPr lang="en-US" baseline="30000" dirty="0"/>
              <a:t>TM</a:t>
            </a:r>
            <a:r>
              <a:rPr lang="en-US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221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87"/>
    </mc:Choice>
    <mc:Fallback xmlns="">
      <p:transition spd="slow" advTm="111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093 L 0.0582 -0.017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1C2F-3971-54C4-157E-74BE067F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09" y="322704"/>
            <a:ext cx="8702297" cy="791013"/>
          </a:xfrm>
        </p:spPr>
        <p:txBody>
          <a:bodyPr>
            <a:normAutofit/>
          </a:bodyPr>
          <a:lstStyle/>
          <a:p>
            <a:r>
              <a:rPr lang="en-US" dirty="0"/>
              <a:t>A new disruptive approach to process optimization….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0C1A894F-5025-94B3-B123-5C39E7EEC25B}"/>
              </a:ext>
            </a:extLst>
          </p:cNvPr>
          <p:cNvSpPr/>
          <p:nvPr/>
        </p:nvSpPr>
        <p:spPr>
          <a:xfrm>
            <a:off x="7565069" y="4948338"/>
            <a:ext cx="3793426" cy="144855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79DEC80-A2D6-B4D3-3E3C-1D894CD123BC}"/>
              </a:ext>
            </a:extLst>
          </p:cNvPr>
          <p:cNvSpPr txBox="1"/>
          <p:nvPr/>
        </p:nvSpPr>
        <p:spPr>
          <a:xfrm>
            <a:off x="7940546" y="5349449"/>
            <a:ext cx="10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 / </a:t>
            </a:r>
          </a:p>
          <a:p>
            <a:r>
              <a:rPr lang="en-US" dirty="0"/>
              <a:t>System</a:t>
            </a:r>
          </a:p>
        </p:txBody>
      </p:sp>
      <p:pic>
        <p:nvPicPr>
          <p:cNvPr id="75" name="Picture 7">
            <a:extLst>
              <a:ext uri="{FF2B5EF4-FFF2-40B4-BE49-F238E27FC236}">
                <a16:creationId xmlns:a16="http://schemas.microsoft.com/office/drawing/2014/main" id="{4E0D05AE-F57C-ED80-FD4E-D825114F3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5872" y="5192617"/>
            <a:ext cx="1302555" cy="104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EAF9EF02-EFB4-8FB0-6B2C-9FC57818AED6}"/>
              </a:ext>
            </a:extLst>
          </p:cNvPr>
          <p:cNvGrpSpPr/>
          <p:nvPr/>
        </p:nvGrpSpPr>
        <p:grpSpPr>
          <a:xfrm>
            <a:off x="8378628" y="4184833"/>
            <a:ext cx="341760" cy="260537"/>
            <a:chOff x="2616215" y="3763504"/>
            <a:chExt cx="341760" cy="260537"/>
          </a:xfrm>
        </p:grpSpPr>
        <p:sp>
          <p:nvSpPr>
            <p:cNvPr id="77" name="Oval 37">
              <a:extLst>
                <a:ext uri="{FF2B5EF4-FFF2-40B4-BE49-F238E27FC236}">
                  <a16:creationId xmlns:a16="http://schemas.microsoft.com/office/drawing/2014/main" id="{FE733AE9-2AC1-4891-4F8C-14DA4E61F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024" y="3763504"/>
              <a:ext cx="277346" cy="260537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sz="1588" dirty="0">
                <a:latin typeface="Arial" charset="0"/>
              </a:endParaRPr>
            </a:p>
          </p:txBody>
        </p:sp>
        <p:sp>
          <p:nvSpPr>
            <p:cNvPr id="78" name="Text Box 38">
              <a:extLst>
                <a:ext uri="{FF2B5EF4-FFF2-40B4-BE49-F238E27FC236}">
                  <a16:creationId xmlns:a16="http://schemas.microsoft.com/office/drawing/2014/main" id="{BDBD27F7-6188-039D-ACF3-C8F74DA5D4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215" y="3776757"/>
              <a:ext cx="341760" cy="228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sz="882" dirty="0">
                  <a:solidFill>
                    <a:schemeClr val="tx1"/>
                  </a:solidFill>
                  <a:latin typeface="Arial" charset="0"/>
                  <a:ea typeface="MS PGothic" pitchFamily="34" charset="-128"/>
                </a:rPr>
                <a:t>AC</a:t>
              </a:r>
            </a:p>
          </p:txBody>
        </p:sp>
      </p:grpSp>
      <p:sp>
        <p:nvSpPr>
          <p:cNvPr id="79" name="Line 41">
            <a:extLst>
              <a:ext uri="{FF2B5EF4-FFF2-40B4-BE49-F238E27FC236}">
                <a16:creationId xmlns:a16="http://schemas.microsoft.com/office/drawing/2014/main" id="{E25B3418-E8B8-F5F4-D1ED-F70A5506FAD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46302" y="4442392"/>
            <a:ext cx="6386" cy="67144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588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4EEAA51-549C-3C96-670A-FD2ED06026CB}"/>
              </a:ext>
            </a:extLst>
          </p:cNvPr>
          <p:cNvGrpSpPr/>
          <p:nvPr/>
        </p:nvGrpSpPr>
        <p:grpSpPr>
          <a:xfrm>
            <a:off x="9033298" y="4190409"/>
            <a:ext cx="341760" cy="260537"/>
            <a:chOff x="2616215" y="3763504"/>
            <a:chExt cx="341760" cy="260537"/>
          </a:xfrm>
        </p:grpSpPr>
        <p:sp>
          <p:nvSpPr>
            <p:cNvPr id="81" name="Oval 37">
              <a:extLst>
                <a:ext uri="{FF2B5EF4-FFF2-40B4-BE49-F238E27FC236}">
                  <a16:creationId xmlns:a16="http://schemas.microsoft.com/office/drawing/2014/main" id="{AE2D0632-3138-816C-80A1-187DE6CFA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024" y="3763504"/>
              <a:ext cx="277346" cy="260537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sz="1588" dirty="0">
                <a:latin typeface="Arial" charset="0"/>
              </a:endParaRPr>
            </a:p>
          </p:txBody>
        </p:sp>
        <p:sp>
          <p:nvSpPr>
            <p:cNvPr id="82" name="Text Box 38">
              <a:extLst>
                <a:ext uri="{FF2B5EF4-FFF2-40B4-BE49-F238E27FC236}">
                  <a16:creationId xmlns:a16="http://schemas.microsoft.com/office/drawing/2014/main" id="{69C4BFCD-0778-9BC9-6553-0F8DA569A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215" y="3776757"/>
              <a:ext cx="341760" cy="228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sz="882" dirty="0">
                  <a:solidFill>
                    <a:schemeClr val="tx1"/>
                  </a:solidFill>
                  <a:latin typeface="Arial" charset="0"/>
                  <a:ea typeface="MS PGothic" pitchFamily="34" charset="-128"/>
                </a:rPr>
                <a:t>PC</a:t>
              </a:r>
            </a:p>
          </p:txBody>
        </p:sp>
      </p:grpSp>
      <p:sp>
        <p:nvSpPr>
          <p:cNvPr id="83" name="Line 41">
            <a:extLst>
              <a:ext uri="{FF2B5EF4-FFF2-40B4-BE49-F238E27FC236}">
                <a16:creationId xmlns:a16="http://schemas.microsoft.com/office/drawing/2014/main" id="{069908AD-1115-B440-39F4-3CFBCBB9A5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200972" y="4447968"/>
            <a:ext cx="6386" cy="67144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588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64ADDB5-D435-46C0-7081-3D7750758074}"/>
              </a:ext>
            </a:extLst>
          </p:cNvPr>
          <p:cNvGrpSpPr/>
          <p:nvPr/>
        </p:nvGrpSpPr>
        <p:grpSpPr>
          <a:xfrm>
            <a:off x="9684064" y="4187431"/>
            <a:ext cx="335348" cy="260537"/>
            <a:chOff x="2616215" y="3763504"/>
            <a:chExt cx="335348" cy="260537"/>
          </a:xfrm>
        </p:grpSpPr>
        <p:sp>
          <p:nvSpPr>
            <p:cNvPr id="85" name="Oval 37">
              <a:extLst>
                <a:ext uri="{FF2B5EF4-FFF2-40B4-BE49-F238E27FC236}">
                  <a16:creationId xmlns:a16="http://schemas.microsoft.com/office/drawing/2014/main" id="{C4BD801F-536A-E09F-86BD-028FA40CF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024" y="3763504"/>
              <a:ext cx="277346" cy="260537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sz="1588" dirty="0">
                <a:latin typeface="Arial" charset="0"/>
              </a:endParaRPr>
            </a:p>
          </p:txBody>
        </p:sp>
        <p:sp>
          <p:nvSpPr>
            <p:cNvPr id="86" name="Text Box 38">
              <a:extLst>
                <a:ext uri="{FF2B5EF4-FFF2-40B4-BE49-F238E27FC236}">
                  <a16:creationId xmlns:a16="http://schemas.microsoft.com/office/drawing/2014/main" id="{AEF71673-6EFE-9F98-58F0-75B13203AA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215" y="3776757"/>
              <a:ext cx="335348" cy="228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sz="882" dirty="0">
                  <a:solidFill>
                    <a:schemeClr val="tx1"/>
                  </a:solidFill>
                  <a:latin typeface="Arial" charset="0"/>
                  <a:ea typeface="MS PGothic" pitchFamily="34" charset="-128"/>
                </a:rPr>
                <a:t>FC</a:t>
              </a:r>
            </a:p>
          </p:txBody>
        </p:sp>
      </p:grpSp>
      <p:sp>
        <p:nvSpPr>
          <p:cNvPr id="87" name="Line 41">
            <a:extLst>
              <a:ext uri="{FF2B5EF4-FFF2-40B4-BE49-F238E27FC236}">
                <a16:creationId xmlns:a16="http://schemas.microsoft.com/office/drawing/2014/main" id="{4BB78F87-677A-0FFB-6095-323175D846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851738" y="4454063"/>
            <a:ext cx="6386" cy="67144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588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F65CB93-B8BE-06DC-E281-0A92330EF8E1}"/>
              </a:ext>
            </a:extLst>
          </p:cNvPr>
          <p:cNvGrpSpPr/>
          <p:nvPr/>
        </p:nvGrpSpPr>
        <p:grpSpPr>
          <a:xfrm>
            <a:off x="10328419" y="4190527"/>
            <a:ext cx="335348" cy="260537"/>
            <a:chOff x="2616215" y="3763504"/>
            <a:chExt cx="335348" cy="260537"/>
          </a:xfrm>
        </p:grpSpPr>
        <p:sp>
          <p:nvSpPr>
            <p:cNvPr id="89" name="Oval 37">
              <a:extLst>
                <a:ext uri="{FF2B5EF4-FFF2-40B4-BE49-F238E27FC236}">
                  <a16:creationId xmlns:a16="http://schemas.microsoft.com/office/drawing/2014/main" id="{E218E716-1AFF-D30E-EA51-D46B5A7FD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024" y="3763504"/>
              <a:ext cx="277346" cy="260537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sz="1588" dirty="0">
                <a:latin typeface="Arial" charset="0"/>
              </a:endParaRPr>
            </a:p>
          </p:txBody>
        </p:sp>
        <p:sp>
          <p:nvSpPr>
            <p:cNvPr id="90" name="Text Box 38">
              <a:extLst>
                <a:ext uri="{FF2B5EF4-FFF2-40B4-BE49-F238E27FC236}">
                  <a16:creationId xmlns:a16="http://schemas.microsoft.com/office/drawing/2014/main" id="{A5EC2968-A0FF-121D-3485-A1EB9CAD1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215" y="3776757"/>
              <a:ext cx="335348" cy="228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7833"/>
                  </a:solidFill>
                  <a:latin typeface="Univers 45 Light" pitchFamily="2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sz="882" dirty="0">
                  <a:solidFill>
                    <a:schemeClr val="tx1"/>
                  </a:solidFill>
                  <a:latin typeface="Arial" charset="0"/>
                  <a:ea typeface="MS PGothic" pitchFamily="34" charset="-128"/>
                </a:rPr>
                <a:t>TC</a:t>
              </a:r>
            </a:p>
          </p:txBody>
        </p:sp>
      </p:grpSp>
      <p:sp>
        <p:nvSpPr>
          <p:cNvPr id="91" name="Line 41">
            <a:extLst>
              <a:ext uri="{FF2B5EF4-FFF2-40B4-BE49-F238E27FC236}">
                <a16:creationId xmlns:a16="http://schemas.microsoft.com/office/drawing/2014/main" id="{76C162AC-2F34-1E6E-7F71-A8BA91813D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96092" y="4457159"/>
            <a:ext cx="6386" cy="67144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588" dirty="0"/>
          </a:p>
        </p:txBody>
      </p:sp>
      <p:sp>
        <p:nvSpPr>
          <p:cNvPr id="92" name="Line 41">
            <a:extLst>
              <a:ext uri="{FF2B5EF4-FFF2-40B4-BE49-F238E27FC236}">
                <a16:creationId xmlns:a16="http://schemas.microsoft.com/office/drawing/2014/main" id="{DC769C6A-BD41-A783-4B61-D44666C17A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39916" y="3496823"/>
            <a:ext cx="6386" cy="67144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588" dirty="0"/>
          </a:p>
        </p:txBody>
      </p:sp>
      <p:sp>
        <p:nvSpPr>
          <p:cNvPr id="93" name="Line 41">
            <a:extLst>
              <a:ext uri="{FF2B5EF4-FFF2-40B4-BE49-F238E27FC236}">
                <a16:creationId xmlns:a16="http://schemas.microsoft.com/office/drawing/2014/main" id="{627CDE6C-FC3D-858A-BB5D-6C524D036C7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194586" y="3502399"/>
            <a:ext cx="6386" cy="67144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588" dirty="0"/>
          </a:p>
        </p:txBody>
      </p:sp>
      <p:sp>
        <p:nvSpPr>
          <p:cNvPr id="94" name="Line 41">
            <a:extLst>
              <a:ext uri="{FF2B5EF4-FFF2-40B4-BE49-F238E27FC236}">
                <a16:creationId xmlns:a16="http://schemas.microsoft.com/office/drawing/2014/main" id="{02C4A2FB-064F-A721-62FA-FF56E7D2BE0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845352" y="3508494"/>
            <a:ext cx="6386" cy="67144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588" dirty="0"/>
          </a:p>
        </p:txBody>
      </p:sp>
      <p:sp>
        <p:nvSpPr>
          <p:cNvPr id="95" name="Line 41">
            <a:extLst>
              <a:ext uri="{FF2B5EF4-FFF2-40B4-BE49-F238E27FC236}">
                <a16:creationId xmlns:a16="http://schemas.microsoft.com/office/drawing/2014/main" id="{D84D1A26-7256-D55A-72E3-DDC01ADFE4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89706" y="3511590"/>
            <a:ext cx="6386" cy="67144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588" dirty="0"/>
          </a:p>
        </p:txBody>
      </p:sp>
      <p:sp>
        <p:nvSpPr>
          <p:cNvPr id="96" name="Right Arrow 95">
            <a:extLst>
              <a:ext uri="{FF2B5EF4-FFF2-40B4-BE49-F238E27FC236}">
                <a16:creationId xmlns:a16="http://schemas.microsoft.com/office/drawing/2014/main" id="{3CA9D22E-0658-F801-E31C-4C378AEC1776}"/>
              </a:ext>
            </a:extLst>
          </p:cNvPr>
          <p:cNvSpPr/>
          <p:nvPr/>
        </p:nvSpPr>
        <p:spPr>
          <a:xfrm>
            <a:off x="7342935" y="4177660"/>
            <a:ext cx="823602" cy="274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286026-F19D-64D8-BE4C-44D4A5D28002}"/>
              </a:ext>
            </a:extLst>
          </p:cNvPr>
          <p:cNvGrpSpPr/>
          <p:nvPr/>
        </p:nvGrpSpPr>
        <p:grpSpPr>
          <a:xfrm>
            <a:off x="1319082" y="1077083"/>
            <a:ext cx="3608875" cy="3105954"/>
            <a:chOff x="1319082" y="1077083"/>
            <a:chExt cx="3608875" cy="310595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C996DED-B432-470C-E6A8-BA6EC3AD7D62}"/>
                </a:ext>
              </a:extLst>
            </p:cNvPr>
            <p:cNvGrpSpPr/>
            <p:nvPr/>
          </p:nvGrpSpPr>
          <p:grpSpPr>
            <a:xfrm>
              <a:off x="1319082" y="2544720"/>
              <a:ext cx="3595805" cy="914400"/>
              <a:chOff x="1392238" y="1730262"/>
              <a:chExt cx="3595805" cy="91440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692E144-9B72-BE9F-4495-A8E270932C34}"/>
                  </a:ext>
                </a:extLst>
              </p:cNvPr>
              <p:cNvSpPr/>
              <p:nvPr/>
            </p:nvSpPr>
            <p:spPr>
              <a:xfrm>
                <a:off x="1392238" y="1730262"/>
                <a:ext cx="3595805" cy="9144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19246C-A9E0-3834-6C05-59B5B2210098}"/>
                  </a:ext>
                </a:extLst>
              </p:cNvPr>
              <p:cNvSpPr txBox="1"/>
              <p:nvPr/>
            </p:nvSpPr>
            <p:spPr>
              <a:xfrm>
                <a:off x="1606134" y="1848176"/>
                <a:ext cx="31588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Traditional Real-time Optimization Software Solutions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3AFDA24-BEEC-CFDA-0CEE-F508320E1EEA}"/>
                </a:ext>
              </a:extLst>
            </p:cNvPr>
            <p:cNvSpPr txBox="1"/>
            <p:nvPr/>
          </p:nvSpPr>
          <p:spPr>
            <a:xfrm>
              <a:off x="1483564" y="1077083"/>
              <a:ext cx="34443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Existing RTO solutions – model dependency makes them: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/>
                <a:t>Difficult / dependant on scarce expertise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/>
                <a:t>Deteriorate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/>
                <a:t>Resource intensive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/>
                <a:t>Bespoke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/>
                <a:t>Require lots of maintenance</a:t>
              </a:r>
            </a:p>
          </p:txBody>
        </p:sp>
        <p:sp>
          <p:nvSpPr>
            <p:cNvPr id="66" name="Line 41">
              <a:extLst>
                <a:ext uri="{FF2B5EF4-FFF2-40B4-BE49-F238E27FC236}">
                  <a16:creationId xmlns:a16="http://schemas.microsoft.com/office/drawing/2014/main" id="{09BE7ED4-A076-0708-57A0-27C0E1D591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98227" y="3491247"/>
              <a:ext cx="6386" cy="6714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588" dirty="0"/>
            </a:p>
          </p:txBody>
        </p:sp>
        <p:sp>
          <p:nvSpPr>
            <p:cNvPr id="67" name="Line 41">
              <a:extLst>
                <a:ext uri="{FF2B5EF4-FFF2-40B4-BE49-F238E27FC236}">
                  <a16:creationId xmlns:a16="http://schemas.microsoft.com/office/drawing/2014/main" id="{01C52C94-A5B6-D0FA-DEF6-4FED3C01FE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64049" y="3502399"/>
              <a:ext cx="6386" cy="6714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588" dirty="0"/>
            </a:p>
          </p:txBody>
        </p:sp>
        <p:sp>
          <p:nvSpPr>
            <p:cNvPr id="68" name="Line 41">
              <a:extLst>
                <a:ext uri="{FF2B5EF4-FFF2-40B4-BE49-F238E27FC236}">
                  <a16:creationId xmlns:a16="http://schemas.microsoft.com/office/drawing/2014/main" id="{E8FC21BF-B994-D16D-0972-BF9F07415D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14815" y="3508494"/>
              <a:ext cx="6386" cy="6714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588" dirty="0"/>
            </a:p>
          </p:txBody>
        </p:sp>
        <p:sp>
          <p:nvSpPr>
            <p:cNvPr id="69" name="Line 41">
              <a:extLst>
                <a:ext uri="{FF2B5EF4-FFF2-40B4-BE49-F238E27FC236}">
                  <a16:creationId xmlns:a16="http://schemas.microsoft.com/office/drawing/2014/main" id="{175C67A9-E9B2-0D0A-B01C-142B28D6B5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59169" y="3511590"/>
              <a:ext cx="6386" cy="6714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588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20EF1DA-73E5-AAA3-6205-076695558A91}"/>
              </a:ext>
            </a:extLst>
          </p:cNvPr>
          <p:cNvGrpSpPr/>
          <p:nvPr/>
        </p:nvGrpSpPr>
        <p:grpSpPr>
          <a:xfrm>
            <a:off x="1134532" y="3625204"/>
            <a:ext cx="6447953" cy="2771688"/>
            <a:chOff x="1134532" y="3625204"/>
            <a:chExt cx="6447953" cy="2771688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DC1CABA-AA27-5213-1FAA-5E818053244E}"/>
                </a:ext>
              </a:extLst>
            </p:cNvPr>
            <p:cNvSpPr/>
            <p:nvPr/>
          </p:nvSpPr>
          <p:spPr>
            <a:xfrm>
              <a:off x="1134532" y="4948338"/>
              <a:ext cx="3793426" cy="1448554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DF8110-4FCD-AD23-0D01-6755DB997B55}"/>
                </a:ext>
              </a:extLst>
            </p:cNvPr>
            <p:cNvSpPr txBox="1"/>
            <p:nvPr/>
          </p:nvSpPr>
          <p:spPr>
            <a:xfrm>
              <a:off x="5272983" y="3625204"/>
              <a:ext cx="23095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Regulatory PID: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/>
                <a:t>Simple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/>
                <a:t>Robust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/>
                <a:t>Intuitive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/>
                <a:t>Standardised / Scalable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200" dirty="0"/>
                <a:t>Minimal maintenance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056330-CF06-89E1-4E92-40D98176BAF5}"/>
                </a:ext>
              </a:extLst>
            </p:cNvPr>
            <p:cNvSpPr txBox="1"/>
            <p:nvPr/>
          </p:nvSpPr>
          <p:spPr>
            <a:xfrm>
              <a:off x="1566074" y="5349449"/>
              <a:ext cx="10898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Process / </a:t>
              </a:r>
            </a:p>
            <a:p>
              <a:r>
                <a:rPr lang="en-US" dirty="0"/>
                <a:t>System</a:t>
              </a:r>
            </a:p>
          </p:txBody>
        </p:sp>
        <p:pic>
          <p:nvPicPr>
            <p:cNvPr id="20" name="Picture 7">
              <a:extLst>
                <a:ext uri="{FF2B5EF4-FFF2-40B4-BE49-F238E27FC236}">
                  <a16:creationId xmlns:a16="http://schemas.microsoft.com/office/drawing/2014/main" id="{9F6227CB-3087-2973-FC7F-88296F1A2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335" y="5192617"/>
              <a:ext cx="1302555" cy="1043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0D0FA77-3C9F-199A-5331-9074A5519271}"/>
                </a:ext>
              </a:extLst>
            </p:cNvPr>
            <p:cNvGrpSpPr/>
            <p:nvPr/>
          </p:nvGrpSpPr>
          <p:grpSpPr>
            <a:xfrm>
              <a:off x="1936939" y="4179257"/>
              <a:ext cx="341760" cy="260537"/>
              <a:chOff x="2616215" y="3763504"/>
              <a:chExt cx="341760" cy="260537"/>
            </a:xfrm>
          </p:grpSpPr>
          <p:sp>
            <p:nvSpPr>
              <p:cNvPr id="51" name="Oval 37">
                <a:extLst>
                  <a:ext uri="{FF2B5EF4-FFF2-40B4-BE49-F238E27FC236}">
                    <a16:creationId xmlns:a16="http://schemas.microsoft.com/office/drawing/2014/main" id="{CFE05927-82D8-842D-FD2C-8C89D26B4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024" y="3763504"/>
                <a:ext cx="277346" cy="260537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588" dirty="0">
                  <a:latin typeface="Arial" charset="0"/>
                </a:endParaRPr>
              </a:p>
            </p:txBody>
          </p:sp>
          <p:sp>
            <p:nvSpPr>
              <p:cNvPr id="52" name="Text Box 38">
                <a:extLst>
                  <a:ext uri="{FF2B5EF4-FFF2-40B4-BE49-F238E27FC236}">
                    <a16:creationId xmlns:a16="http://schemas.microsoft.com/office/drawing/2014/main" id="{4DBA0C03-A12F-AB6E-14F7-8559A16C50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215" y="3776757"/>
                <a:ext cx="341760" cy="228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GB" sz="882" dirty="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rPr>
                  <a:t>AC</a:t>
                </a:r>
              </a:p>
            </p:txBody>
          </p:sp>
        </p:grpSp>
        <p:sp>
          <p:nvSpPr>
            <p:cNvPr id="53" name="Line 41">
              <a:extLst>
                <a:ext uri="{FF2B5EF4-FFF2-40B4-BE49-F238E27FC236}">
                  <a16:creationId xmlns:a16="http://schemas.microsoft.com/office/drawing/2014/main" id="{BE75A65A-39DE-F688-48A1-2DB0F71BBD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04613" y="4449694"/>
              <a:ext cx="6386" cy="6714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588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751D31F-E5AD-CA58-7809-36B16C71C631}"/>
                </a:ext>
              </a:extLst>
            </p:cNvPr>
            <p:cNvGrpSpPr/>
            <p:nvPr/>
          </p:nvGrpSpPr>
          <p:grpSpPr>
            <a:xfrm>
              <a:off x="2602761" y="4190409"/>
              <a:ext cx="341760" cy="260537"/>
              <a:chOff x="2616215" y="3763504"/>
              <a:chExt cx="341760" cy="260537"/>
            </a:xfrm>
          </p:grpSpPr>
          <p:sp>
            <p:nvSpPr>
              <p:cNvPr id="55" name="Oval 37">
                <a:extLst>
                  <a:ext uri="{FF2B5EF4-FFF2-40B4-BE49-F238E27FC236}">
                    <a16:creationId xmlns:a16="http://schemas.microsoft.com/office/drawing/2014/main" id="{01F34560-DDCF-D07A-B555-DB167829E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024" y="3763504"/>
                <a:ext cx="277346" cy="260537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588" dirty="0">
                  <a:latin typeface="Arial" charset="0"/>
                </a:endParaRPr>
              </a:p>
            </p:txBody>
          </p:sp>
          <p:sp>
            <p:nvSpPr>
              <p:cNvPr id="56" name="Text Box 38">
                <a:extLst>
                  <a:ext uri="{FF2B5EF4-FFF2-40B4-BE49-F238E27FC236}">
                    <a16:creationId xmlns:a16="http://schemas.microsoft.com/office/drawing/2014/main" id="{FC434C66-A3F5-254F-12A8-C87452AAE3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215" y="3776757"/>
                <a:ext cx="341760" cy="228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GB" sz="882" dirty="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rPr>
                  <a:t>PC</a:t>
                </a:r>
              </a:p>
            </p:txBody>
          </p:sp>
        </p:grpSp>
        <p:sp>
          <p:nvSpPr>
            <p:cNvPr id="57" name="Line 41">
              <a:extLst>
                <a:ext uri="{FF2B5EF4-FFF2-40B4-BE49-F238E27FC236}">
                  <a16:creationId xmlns:a16="http://schemas.microsoft.com/office/drawing/2014/main" id="{98FE90F9-CD33-30F3-8CC3-BBAC058B7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70435" y="4447968"/>
              <a:ext cx="6386" cy="6714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588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5F17F96-2A84-8804-D100-35C0FC98B78C}"/>
                </a:ext>
              </a:extLst>
            </p:cNvPr>
            <p:cNvGrpSpPr/>
            <p:nvPr/>
          </p:nvGrpSpPr>
          <p:grpSpPr>
            <a:xfrm>
              <a:off x="3253527" y="4187431"/>
              <a:ext cx="335348" cy="260537"/>
              <a:chOff x="2616215" y="3763504"/>
              <a:chExt cx="335348" cy="260537"/>
            </a:xfrm>
          </p:grpSpPr>
          <p:sp>
            <p:nvSpPr>
              <p:cNvPr id="59" name="Oval 37">
                <a:extLst>
                  <a:ext uri="{FF2B5EF4-FFF2-40B4-BE49-F238E27FC236}">
                    <a16:creationId xmlns:a16="http://schemas.microsoft.com/office/drawing/2014/main" id="{10B6AB9A-ACAB-1EF2-7592-820609B57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024" y="3763504"/>
                <a:ext cx="277346" cy="260537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588" dirty="0">
                  <a:latin typeface="Arial" charset="0"/>
                </a:endParaRPr>
              </a:p>
            </p:txBody>
          </p:sp>
          <p:sp>
            <p:nvSpPr>
              <p:cNvPr id="60" name="Text Box 38">
                <a:extLst>
                  <a:ext uri="{FF2B5EF4-FFF2-40B4-BE49-F238E27FC236}">
                    <a16:creationId xmlns:a16="http://schemas.microsoft.com/office/drawing/2014/main" id="{A6AE376B-AF7E-C292-1FE2-C330F23492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215" y="3776757"/>
                <a:ext cx="335348" cy="228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GB" sz="882" dirty="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rPr>
                  <a:t>FC</a:t>
                </a:r>
              </a:p>
            </p:txBody>
          </p:sp>
        </p:grpSp>
        <p:sp>
          <p:nvSpPr>
            <p:cNvPr id="61" name="Line 41">
              <a:extLst>
                <a:ext uri="{FF2B5EF4-FFF2-40B4-BE49-F238E27FC236}">
                  <a16:creationId xmlns:a16="http://schemas.microsoft.com/office/drawing/2014/main" id="{35E69B61-9867-AAC7-6D98-07C85E146A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21201" y="4454063"/>
              <a:ext cx="6386" cy="6714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588" dirty="0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C259B67-9EDF-29E0-9CE4-8CB839D5DC11}"/>
                </a:ext>
              </a:extLst>
            </p:cNvPr>
            <p:cNvGrpSpPr/>
            <p:nvPr/>
          </p:nvGrpSpPr>
          <p:grpSpPr>
            <a:xfrm>
              <a:off x="3897882" y="4190527"/>
              <a:ext cx="335348" cy="260537"/>
              <a:chOff x="2616215" y="3763504"/>
              <a:chExt cx="335348" cy="260537"/>
            </a:xfrm>
          </p:grpSpPr>
          <p:sp>
            <p:nvSpPr>
              <p:cNvPr id="63" name="Oval 37">
                <a:extLst>
                  <a:ext uri="{FF2B5EF4-FFF2-40B4-BE49-F238E27FC236}">
                    <a16:creationId xmlns:a16="http://schemas.microsoft.com/office/drawing/2014/main" id="{725D8101-6D78-601B-803A-AF57A706A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024" y="3763504"/>
                <a:ext cx="277346" cy="260537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588" dirty="0">
                  <a:latin typeface="Arial" charset="0"/>
                </a:endParaRPr>
              </a:p>
            </p:txBody>
          </p:sp>
          <p:sp>
            <p:nvSpPr>
              <p:cNvPr id="64" name="Text Box 38">
                <a:extLst>
                  <a:ext uri="{FF2B5EF4-FFF2-40B4-BE49-F238E27FC236}">
                    <a16:creationId xmlns:a16="http://schemas.microsoft.com/office/drawing/2014/main" id="{871FDC63-410D-5D6A-FBFE-03B66F3987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215" y="3776757"/>
                <a:ext cx="335348" cy="228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7833"/>
                    </a:solidFill>
                    <a:latin typeface="Univers 45 Light" pitchFamily="2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GB" sz="882" dirty="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rPr>
                  <a:t>TC</a:t>
                </a:r>
              </a:p>
            </p:txBody>
          </p:sp>
        </p:grpSp>
        <p:sp>
          <p:nvSpPr>
            <p:cNvPr id="65" name="Line 41">
              <a:extLst>
                <a:ext uri="{FF2B5EF4-FFF2-40B4-BE49-F238E27FC236}">
                  <a16:creationId xmlns:a16="http://schemas.microsoft.com/office/drawing/2014/main" id="{35F3B0FD-626F-BE61-83FE-9446D40FCC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65555" y="4457159"/>
              <a:ext cx="6386" cy="6714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588" dirty="0"/>
            </a:p>
          </p:txBody>
        </p:sp>
        <p:sp>
          <p:nvSpPr>
            <p:cNvPr id="97" name="Right Arrow 96">
              <a:extLst>
                <a:ext uri="{FF2B5EF4-FFF2-40B4-BE49-F238E27FC236}">
                  <a16:creationId xmlns:a16="http://schemas.microsoft.com/office/drawing/2014/main" id="{2ACC1515-0BEA-87F3-8BF2-BA927CB86091}"/>
                </a:ext>
              </a:extLst>
            </p:cNvPr>
            <p:cNvSpPr/>
            <p:nvPr/>
          </p:nvSpPr>
          <p:spPr>
            <a:xfrm rot="10800000">
              <a:off x="4355957" y="4183037"/>
              <a:ext cx="823602" cy="2741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9F69D31-C26C-61C6-339F-5E4BE9874610}"/>
              </a:ext>
            </a:extLst>
          </p:cNvPr>
          <p:cNvGrpSpPr/>
          <p:nvPr/>
        </p:nvGrpSpPr>
        <p:grpSpPr>
          <a:xfrm>
            <a:off x="8225752" y="3225399"/>
            <a:ext cx="615772" cy="277000"/>
            <a:chOff x="1247708" y="2616741"/>
            <a:chExt cx="615772" cy="2770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68682C6-07BB-23B9-90F4-D778A73B16BD}"/>
                </a:ext>
              </a:extLst>
            </p:cNvPr>
            <p:cNvSpPr/>
            <p:nvPr/>
          </p:nvSpPr>
          <p:spPr>
            <a:xfrm>
              <a:off x="1416204" y="2616742"/>
              <a:ext cx="278781" cy="2769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78D0EE2-35E8-A1B2-4CB0-F729B6C8AE00}"/>
                </a:ext>
              </a:extLst>
            </p:cNvPr>
            <p:cNvSpPr txBox="1"/>
            <p:nvPr/>
          </p:nvSpPr>
          <p:spPr>
            <a:xfrm>
              <a:off x="1247708" y="2616741"/>
              <a:ext cx="615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OA1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B45C90F-71BA-C872-39F8-2E37DBFC2630}"/>
              </a:ext>
            </a:extLst>
          </p:cNvPr>
          <p:cNvGrpSpPr/>
          <p:nvPr/>
        </p:nvGrpSpPr>
        <p:grpSpPr>
          <a:xfrm>
            <a:off x="8887894" y="3225399"/>
            <a:ext cx="615772" cy="277000"/>
            <a:chOff x="1247708" y="2616741"/>
            <a:chExt cx="615772" cy="27700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F544154-9A8F-F51B-8616-A035F479F549}"/>
                </a:ext>
              </a:extLst>
            </p:cNvPr>
            <p:cNvSpPr/>
            <p:nvPr/>
          </p:nvSpPr>
          <p:spPr>
            <a:xfrm>
              <a:off x="1416204" y="2616742"/>
              <a:ext cx="278781" cy="2769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D305AEE-10E9-9668-68A7-77F77CC89C7E}"/>
                </a:ext>
              </a:extLst>
            </p:cNvPr>
            <p:cNvSpPr txBox="1"/>
            <p:nvPr/>
          </p:nvSpPr>
          <p:spPr>
            <a:xfrm>
              <a:off x="1247708" y="2616741"/>
              <a:ext cx="615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OA2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92E6945-0858-CF88-3A80-B5D6AC4DF835}"/>
              </a:ext>
            </a:extLst>
          </p:cNvPr>
          <p:cNvGrpSpPr/>
          <p:nvPr/>
        </p:nvGrpSpPr>
        <p:grpSpPr>
          <a:xfrm>
            <a:off x="9538660" y="3224004"/>
            <a:ext cx="615772" cy="277000"/>
            <a:chOff x="1247708" y="2616741"/>
            <a:chExt cx="615772" cy="277000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4232E75-6A46-1216-F90C-A3E89E86E462}"/>
                </a:ext>
              </a:extLst>
            </p:cNvPr>
            <p:cNvSpPr/>
            <p:nvPr/>
          </p:nvSpPr>
          <p:spPr>
            <a:xfrm>
              <a:off x="1416204" y="2616742"/>
              <a:ext cx="278781" cy="2769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7555B8D-6322-0A64-D32D-9AAEFCF6F9BB}"/>
                </a:ext>
              </a:extLst>
            </p:cNvPr>
            <p:cNvSpPr txBox="1"/>
            <p:nvPr/>
          </p:nvSpPr>
          <p:spPr>
            <a:xfrm>
              <a:off x="1247708" y="2616741"/>
              <a:ext cx="615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OA3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2D119F1-5312-8C98-D476-023A600A7A63}"/>
              </a:ext>
            </a:extLst>
          </p:cNvPr>
          <p:cNvGrpSpPr/>
          <p:nvPr/>
        </p:nvGrpSpPr>
        <p:grpSpPr>
          <a:xfrm>
            <a:off x="10194124" y="3224004"/>
            <a:ext cx="615772" cy="277000"/>
            <a:chOff x="1247708" y="2616741"/>
            <a:chExt cx="615772" cy="277000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BEB28E90-A93C-2265-5005-7E4BB2FAFE3A}"/>
                </a:ext>
              </a:extLst>
            </p:cNvPr>
            <p:cNvSpPr/>
            <p:nvPr/>
          </p:nvSpPr>
          <p:spPr>
            <a:xfrm>
              <a:off x="1416204" y="2616742"/>
              <a:ext cx="278781" cy="2769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E64E698-C1FC-147C-4C32-FBAAD4252977}"/>
                </a:ext>
              </a:extLst>
            </p:cNvPr>
            <p:cNvSpPr txBox="1"/>
            <p:nvPr/>
          </p:nvSpPr>
          <p:spPr>
            <a:xfrm>
              <a:off x="1247708" y="2616741"/>
              <a:ext cx="615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OA4</a:t>
              </a: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FDE3A520-9BD9-8057-1633-B2B2B52304A7}"/>
              </a:ext>
            </a:extLst>
          </p:cNvPr>
          <p:cNvSpPr txBox="1"/>
          <p:nvPr/>
        </p:nvSpPr>
        <p:spPr>
          <a:xfrm>
            <a:off x="7883642" y="1739952"/>
            <a:ext cx="3444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‘ORTO Autonomous Agent’ (model-free) approach: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Simple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Robust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Intuitive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Standardised / Scalable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Minimal maintenance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F0C7A5-8224-13B2-4646-104389D6C71F}"/>
              </a:ext>
            </a:extLst>
          </p:cNvPr>
          <p:cNvGrpSpPr/>
          <p:nvPr/>
        </p:nvGrpSpPr>
        <p:grpSpPr>
          <a:xfrm>
            <a:off x="8244802" y="3062421"/>
            <a:ext cx="3515109" cy="608058"/>
            <a:chOff x="8244802" y="3062421"/>
            <a:chExt cx="3515109" cy="60805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2B5CB2BA-9F46-5D2A-5185-C429E31162E1}"/>
                </a:ext>
              </a:extLst>
            </p:cNvPr>
            <p:cNvSpPr/>
            <p:nvPr/>
          </p:nvSpPr>
          <p:spPr>
            <a:xfrm>
              <a:off x="8244802" y="3097369"/>
              <a:ext cx="2565094" cy="573110"/>
            </a:xfrm>
            <a:prstGeom prst="roundRect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EA1638-BEFA-10F5-5445-229220920FD7}"/>
                </a:ext>
              </a:extLst>
            </p:cNvPr>
            <p:cNvSpPr txBox="1"/>
            <p:nvPr/>
          </p:nvSpPr>
          <p:spPr>
            <a:xfrm>
              <a:off x="10804200" y="3062421"/>
              <a:ext cx="95571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/>
                <a:t>Optimization </a:t>
              </a:r>
            </a:p>
            <a:p>
              <a:r>
                <a:rPr lang="en-GB" sz="1100" dirty="0"/>
                <a:t>Objective</a:t>
              </a:r>
            </a:p>
            <a:p>
              <a:r>
                <a:rPr lang="en-GB" sz="1100" dirty="0"/>
                <a:t>Function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5951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415"/>
    </mc:Choice>
    <mc:Fallback xmlns="">
      <p:transition spd="slow" advTm="133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/>
      <p:bldP spid="79" grpId="0" animBg="1"/>
      <p:bldP spid="83" grpId="0" animBg="1"/>
      <p:bldP spid="87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8ACCBA3-1F87-2E6B-AA98-7E68D9DE683A}"/>
              </a:ext>
            </a:extLst>
          </p:cNvPr>
          <p:cNvSpPr/>
          <p:nvPr/>
        </p:nvSpPr>
        <p:spPr>
          <a:xfrm>
            <a:off x="210824" y="1868863"/>
            <a:ext cx="1095723" cy="392457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Robust regulatory control foundation</a:t>
            </a:r>
            <a:endParaRPr lang="en-GB" sz="1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E4A56F-5C7C-9939-CEBA-3401540EB59D}"/>
              </a:ext>
            </a:extLst>
          </p:cNvPr>
          <p:cNvSpPr txBox="1"/>
          <p:nvPr/>
        </p:nvSpPr>
        <p:spPr>
          <a:xfrm>
            <a:off x="358404" y="279598"/>
            <a:ext cx="7599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Traditional Model-based Optimizer versus ORTO</a:t>
            </a:r>
            <a:r>
              <a:rPr lang="en-US" sz="2400" baseline="30000" dirty="0">
                <a:solidFill>
                  <a:schemeClr val="tx1"/>
                </a:solidFill>
              </a:rPr>
              <a:t>TM</a:t>
            </a:r>
            <a:r>
              <a:rPr lang="en-US" sz="2400" dirty="0">
                <a:solidFill>
                  <a:schemeClr val="tx1"/>
                </a:solidFill>
              </a:rPr>
              <a:t> Timeline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500652-77F7-9D72-40F5-A8826457184B}"/>
              </a:ext>
            </a:extLst>
          </p:cNvPr>
          <p:cNvSpPr txBox="1"/>
          <p:nvPr/>
        </p:nvSpPr>
        <p:spPr>
          <a:xfrm>
            <a:off x="5033327" y="3653381"/>
            <a:ext cx="1831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ORTO</a:t>
            </a: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TM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Timeline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A322A62-4691-8921-B6DC-27DEBAD8E8E1}"/>
              </a:ext>
            </a:extLst>
          </p:cNvPr>
          <p:cNvGrpSpPr/>
          <p:nvPr/>
        </p:nvGrpSpPr>
        <p:grpSpPr>
          <a:xfrm>
            <a:off x="4685475" y="4691711"/>
            <a:ext cx="7333801" cy="1127151"/>
            <a:chOff x="4685475" y="4691711"/>
            <a:chExt cx="7333801" cy="112715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5B5B80-2B51-873E-BCCA-85B03A6F8F3A}"/>
                </a:ext>
              </a:extLst>
            </p:cNvPr>
            <p:cNvSpPr/>
            <p:nvPr/>
          </p:nvSpPr>
          <p:spPr>
            <a:xfrm>
              <a:off x="4685475" y="4908878"/>
              <a:ext cx="7130738" cy="476250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 Model = Minimal Maintenance</a:t>
              </a:r>
              <a:endParaRPr lang="en-GB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507B20A-90E0-CB10-7B0E-397E79091EAD}"/>
                </a:ext>
              </a:extLst>
            </p:cNvPr>
            <p:cNvSpPr/>
            <p:nvPr/>
          </p:nvSpPr>
          <p:spPr>
            <a:xfrm>
              <a:off x="11887141" y="4691711"/>
              <a:ext cx="132135" cy="112715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9812D76-D0EC-0BA4-DA58-AC28968D3111}"/>
                </a:ext>
              </a:extLst>
            </p:cNvPr>
            <p:cNvSpPr txBox="1"/>
            <p:nvPr/>
          </p:nvSpPr>
          <p:spPr>
            <a:xfrm>
              <a:off x="6705759" y="5445876"/>
              <a:ext cx="3962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</a:rPr>
                <a:t>&lt; Evergreen &amp; Process Tolerant &gt;</a:t>
              </a:r>
              <a:endParaRPr lang="en-GB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E161A7B-931E-A77D-A294-B11923FF3A9C}"/>
              </a:ext>
            </a:extLst>
          </p:cNvPr>
          <p:cNvGrpSpPr/>
          <p:nvPr/>
        </p:nvGrpSpPr>
        <p:grpSpPr>
          <a:xfrm>
            <a:off x="3214375" y="1356064"/>
            <a:ext cx="4226577" cy="2119602"/>
            <a:chOff x="3214375" y="1356064"/>
            <a:chExt cx="4226577" cy="211960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42BA509-E6CE-CDF3-7225-F5DCF2996C04}"/>
                </a:ext>
              </a:extLst>
            </p:cNvPr>
            <p:cNvCxnSpPr>
              <a:cxnSpLocks/>
            </p:cNvCxnSpPr>
            <p:nvPr/>
          </p:nvCxnSpPr>
          <p:spPr>
            <a:xfrm>
              <a:off x="7403607" y="1356064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155ECC6-BD23-B94D-559E-708BA1E1D184}"/>
                </a:ext>
              </a:extLst>
            </p:cNvPr>
            <p:cNvGrpSpPr/>
            <p:nvPr/>
          </p:nvGrpSpPr>
          <p:grpSpPr>
            <a:xfrm>
              <a:off x="3214375" y="1356064"/>
              <a:ext cx="4226577" cy="2119602"/>
              <a:chOff x="3214375" y="1356064"/>
              <a:chExt cx="4226577" cy="2119602"/>
            </a:xfrm>
          </p:grpSpPr>
          <p:sp>
            <p:nvSpPr>
              <p:cNvPr id="14" name="Arrow: Right 11">
                <a:extLst>
                  <a:ext uri="{FF2B5EF4-FFF2-40B4-BE49-F238E27FC236}">
                    <a16:creationId xmlns:a16="http://schemas.microsoft.com/office/drawing/2014/main" id="{260D2C19-E2DA-989C-5645-C3EB4672B2B6}"/>
                  </a:ext>
                </a:extLst>
              </p:cNvPr>
              <p:cNvSpPr/>
              <p:nvPr/>
            </p:nvSpPr>
            <p:spPr>
              <a:xfrm>
                <a:off x="3300941" y="1887912"/>
                <a:ext cx="4140011" cy="972103"/>
              </a:xfrm>
              <a:prstGeom prst="rightArrow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Model build and validation</a:t>
                </a:r>
                <a:endParaRPr lang="en-GB" sz="12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4731B9-41D1-AD07-9EEA-EF6127B5BA41}"/>
                  </a:ext>
                </a:extLst>
              </p:cNvPr>
              <p:cNvSpPr txBox="1"/>
              <p:nvPr/>
            </p:nvSpPr>
            <p:spPr>
              <a:xfrm>
                <a:off x="4819649" y="1356064"/>
                <a:ext cx="12604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70C0"/>
                    </a:solidFill>
                  </a:rPr>
                  <a:t>~4-12 Weeks</a:t>
                </a:r>
                <a:endParaRPr lang="en-GB" sz="16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ED6862C-3F27-7F1C-01D4-BC607BBFFCAC}"/>
                  </a:ext>
                </a:extLst>
              </p:cNvPr>
              <p:cNvSpPr txBox="1"/>
              <p:nvPr/>
            </p:nvSpPr>
            <p:spPr>
              <a:xfrm>
                <a:off x="3214375" y="2606370"/>
                <a:ext cx="36804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</a:rPr>
                  <a:t>&lt; Resource Intensive / disruptive to operations &gt;</a:t>
                </a:r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478C280-E58D-730D-5219-3B74C589E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10001" y="2831916"/>
                <a:ext cx="926010" cy="643750"/>
              </a:xfrm>
              <a:prstGeom prst="rect">
                <a:avLst/>
              </a:prstGeom>
            </p:spPr>
          </p:pic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0D8942A-543D-9A06-477F-6B5C8DEFE9D9}"/>
              </a:ext>
            </a:extLst>
          </p:cNvPr>
          <p:cNvGrpSpPr/>
          <p:nvPr/>
        </p:nvGrpSpPr>
        <p:grpSpPr>
          <a:xfrm>
            <a:off x="9630700" y="1827562"/>
            <a:ext cx="2571591" cy="1681206"/>
            <a:chOff x="9630700" y="1827562"/>
            <a:chExt cx="2571591" cy="16812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BE1FA1-0843-C93D-2659-39B34AEA177F}"/>
                </a:ext>
              </a:extLst>
            </p:cNvPr>
            <p:cNvSpPr/>
            <p:nvPr/>
          </p:nvSpPr>
          <p:spPr>
            <a:xfrm>
              <a:off x="9858375" y="2135563"/>
              <a:ext cx="2105025" cy="4762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Sustain ………&gt;</a:t>
              </a:r>
              <a:endParaRPr lang="en-GB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BAA3FE-75D4-648D-E65D-49E50133172E}"/>
                </a:ext>
              </a:extLst>
            </p:cNvPr>
            <p:cNvSpPr/>
            <p:nvPr/>
          </p:nvSpPr>
          <p:spPr>
            <a:xfrm>
              <a:off x="11877616" y="1827562"/>
              <a:ext cx="106887" cy="112715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C12C932-9F44-8E58-52E6-B1A8BFF1C64C}"/>
                </a:ext>
              </a:extLst>
            </p:cNvPr>
            <p:cNvSpPr txBox="1"/>
            <p:nvPr/>
          </p:nvSpPr>
          <p:spPr>
            <a:xfrm>
              <a:off x="9630700" y="2606271"/>
              <a:ext cx="25715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&lt; Resource Intensive &gt;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629B00A-2F93-32D2-F896-19EC8D5C9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3169" y="2862130"/>
              <a:ext cx="926010" cy="64375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17948D8-F95F-7AB9-C323-05FB78476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30476" y="2835658"/>
              <a:ext cx="632924" cy="67311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DC0F49F-9E5F-4BBE-14D1-8C73DC2DC905}"/>
              </a:ext>
            </a:extLst>
          </p:cNvPr>
          <p:cNvGrpSpPr/>
          <p:nvPr/>
        </p:nvGrpSpPr>
        <p:grpSpPr>
          <a:xfrm>
            <a:off x="7272717" y="1356064"/>
            <a:ext cx="1740463" cy="2093974"/>
            <a:chOff x="7272717" y="1356064"/>
            <a:chExt cx="1740463" cy="209397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76E078B-1B32-6843-8393-35BE9847E983}"/>
                </a:ext>
              </a:extLst>
            </p:cNvPr>
            <p:cNvCxnSpPr>
              <a:cxnSpLocks/>
            </p:cNvCxnSpPr>
            <p:nvPr/>
          </p:nvCxnSpPr>
          <p:spPr>
            <a:xfrm>
              <a:off x="8963025" y="1356064"/>
              <a:ext cx="0" cy="68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row: Right 2">
              <a:extLst>
                <a:ext uri="{FF2B5EF4-FFF2-40B4-BE49-F238E27FC236}">
                  <a16:creationId xmlns:a16="http://schemas.microsoft.com/office/drawing/2014/main" id="{8EB61FB0-F20B-FA0C-DFE1-2FE08FF76D93}"/>
                </a:ext>
              </a:extLst>
            </p:cNvPr>
            <p:cNvSpPr/>
            <p:nvPr/>
          </p:nvSpPr>
          <p:spPr>
            <a:xfrm>
              <a:off x="7272717" y="1889289"/>
              <a:ext cx="1740463" cy="972103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Build</a:t>
              </a:r>
              <a:endParaRPr lang="en-GB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9BE900-58F6-4CC9-2816-F89A6A028583}"/>
                </a:ext>
              </a:extLst>
            </p:cNvPr>
            <p:cNvSpPr txBox="1"/>
            <p:nvPr/>
          </p:nvSpPr>
          <p:spPr>
            <a:xfrm>
              <a:off x="7686674" y="1356064"/>
              <a:ext cx="9895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~2 Weeks</a:t>
              </a:r>
              <a:endParaRPr lang="en-GB" sz="1600" dirty="0">
                <a:solidFill>
                  <a:srgbClr val="0070C0"/>
                </a:solidFill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7D3CE27-B1EF-BC3C-7E7D-53837DBA8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0089" y="2694157"/>
              <a:ext cx="824598" cy="755881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AD14E1D-8C55-42CC-329E-1CAE0828E25F}"/>
              </a:ext>
            </a:extLst>
          </p:cNvPr>
          <p:cNvGrpSpPr/>
          <p:nvPr/>
        </p:nvGrpSpPr>
        <p:grpSpPr>
          <a:xfrm>
            <a:off x="8876843" y="1887912"/>
            <a:ext cx="1478693" cy="1557610"/>
            <a:chOff x="8876843" y="1887912"/>
            <a:chExt cx="1478693" cy="1557610"/>
          </a:xfrm>
        </p:grpSpPr>
        <p:sp>
          <p:nvSpPr>
            <p:cNvPr id="12" name="Arrow: Right 16">
              <a:extLst>
                <a:ext uri="{FF2B5EF4-FFF2-40B4-BE49-F238E27FC236}">
                  <a16:creationId xmlns:a16="http://schemas.microsoft.com/office/drawing/2014/main" id="{984FCF4B-3615-4EB9-5C04-CA65B199774A}"/>
                </a:ext>
              </a:extLst>
            </p:cNvPr>
            <p:cNvSpPr/>
            <p:nvPr/>
          </p:nvSpPr>
          <p:spPr>
            <a:xfrm>
              <a:off x="8876843" y="1887912"/>
              <a:ext cx="1478693" cy="972103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Commission &amp; Monitor</a:t>
              </a:r>
              <a:endParaRPr lang="en-GB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D4A96A8D-3213-7EC2-25A2-A30CED604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3387" y="2910363"/>
              <a:ext cx="488398" cy="535159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C0A4402-2B80-E6FE-C4A9-210A1AB1838A}"/>
              </a:ext>
            </a:extLst>
          </p:cNvPr>
          <p:cNvGrpSpPr/>
          <p:nvPr/>
        </p:nvGrpSpPr>
        <p:grpSpPr>
          <a:xfrm>
            <a:off x="1345003" y="4146889"/>
            <a:ext cx="1031521" cy="2135408"/>
            <a:chOff x="1345003" y="4146889"/>
            <a:chExt cx="1031521" cy="2135408"/>
          </a:xfrm>
        </p:grpSpPr>
        <p:sp>
          <p:nvSpPr>
            <p:cNvPr id="26" name="Arrow: Right 34">
              <a:extLst>
                <a:ext uri="{FF2B5EF4-FFF2-40B4-BE49-F238E27FC236}">
                  <a16:creationId xmlns:a16="http://schemas.microsoft.com/office/drawing/2014/main" id="{6BD42E76-C82E-BF9D-B050-11FCE347102A}"/>
                </a:ext>
              </a:extLst>
            </p:cNvPr>
            <p:cNvSpPr/>
            <p:nvPr/>
          </p:nvSpPr>
          <p:spPr>
            <a:xfrm>
              <a:off x="1374774" y="4659687"/>
              <a:ext cx="1001750" cy="972103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Assess</a:t>
              </a:r>
              <a:endParaRPr lang="en-GB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1B32F14-4A3D-4593-B6DD-1BA84E2C876C}"/>
                </a:ext>
              </a:extLst>
            </p:cNvPr>
            <p:cNvSpPr txBox="1"/>
            <p:nvPr/>
          </p:nvSpPr>
          <p:spPr>
            <a:xfrm>
              <a:off x="1400174" y="4146889"/>
              <a:ext cx="820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~1 Week</a:t>
              </a:r>
              <a:endParaRPr lang="en-GB" sz="1400" dirty="0">
                <a:solidFill>
                  <a:srgbClr val="0070C0"/>
                </a:solidFill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00B4F5E-AE32-9415-C276-428B7A07FD4F}"/>
                </a:ext>
              </a:extLst>
            </p:cNvPr>
            <p:cNvCxnSpPr>
              <a:cxnSpLocks/>
            </p:cNvCxnSpPr>
            <p:nvPr/>
          </p:nvCxnSpPr>
          <p:spPr>
            <a:xfrm>
              <a:off x="1373223" y="4146889"/>
              <a:ext cx="0" cy="68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0B993B-B6D1-B775-C79B-2CC4A653F3A9}"/>
                </a:ext>
              </a:extLst>
            </p:cNvPr>
            <p:cNvCxnSpPr>
              <a:cxnSpLocks/>
            </p:cNvCxnSpPr>
            <p:nvPr/>
          </p:nvCxnSpPr>
          <p:spPr>
            <a:xfrm>
              <a:off x="2305705" y="4154614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69F7C53-75B4-77A8-B48C-4E752440E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5003" y="5649149"/>
              <a:ext cx="879031" cy="633148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0832333-F5E4-BA0D-D8F7-2B717EC76DA5}"/>
              </a:ext>
            </a:extLst>
          </p:cNvPr>
          <p:cNvGrpSpPr/>
          <p:nvPr/>
        </p:nvGrpSpPr>
        <p:grpSpPr>
          <a:xfrm>
            <a:off x="2267880" y="4136166"/>
            <a:ext cx="668732" cy="2112391"/>
            <a:chOff x="2267880" y="4136166"/>
            <a:chExt cx="668732" cy="2112391"/>
          </a:xfrm>
        </p:grpSpPr>
        <p:sp>
          <p:nvSpPr>
            <p:cNvPr id="25" name="Arrow: Right 33">
              <a:extLst>
                <a:ext uri="{FF2B5EF4-FFF2-40B4-BE49-F238E27FC236}">
                  <a16:creationId xmlns:a16="http://schemas.microsoft.com/office/drawing/2014/main" id="{73F77D71-92AC-F7AB-D49F-D71C180BEFFA}"/>
                </a:ext>
              </a:extLst>
            </p:cNvPr>
            <p:cNvSpPr/>
            <p:nvPr/>
          </p:nvSpPr>
          <p:spPr>
            <a:xfrm>
              <a:off x="2290458" y="4659687"/>
              <a:ext cx="646154" cy="972103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0" rtlCol="0" anchor="ctr"/>
            <a:lstStyle/>
            <a:p>
              <a:pPr algn="r"/>
              <a:r>
                <a:rPr lang="en-US" sz="12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Prep</a:t>
              </a:r>
              <a:endParaRPr lang="en-GB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4541798-8E17-7305-29A4-F2E42F3DCDA4}"/>
                </a:ext>
              </a:extLst>
            </p:cNvPr>
            <p:cNvSpPr txBox="1"/>
            <p:nvPr/>
          </p:nvSpPr>
          <p:spPr>
            <a:xfrm>
              <a:off x="2393813" y="4146889"/>
              <a:ext cx="5130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~2 </a:t>
              </a:r>
            </a:p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days</a:t>
              </a:r>
              <a:endParaRPr lang="en-GB" sz="1400" dirty="0">
                <a:solidFill>
                  <a:srgbClr val="0070C0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F40FE31-17F6-B3BF-0E19-02C82E44E26E}"/>
                </a:ext>
              </a:extLst>
            </p:cNvPr>
            <p:cNvCxnSpPr>
              <a:cxnSpLocks/>
            </p:cNvCxnSpPr>
            <p:nvPr/>
          </p:nvCxnSpPr>
          <p:spPr>
            <a:xfrm>
              <a:off x="2874332" y="4136166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B73B45E-4B24-3180-5127-E1280E10E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7880" y="5659432"/>
              <a:ext cx="606452" cy="589125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BE1D6D7-8F2C-CD80-FA59-2902F3CC5C41}"/>
              </a:ext>
            </a:extLst>
          </p:cNvPr>
          <p:cNvGrpSpPr/>
          <p:nvPr/>
        </p:nvGrpSpPr>
        <p:grpSpPr>
          <a:xfrm>
            <a:off x="2848380" y="4136166"/>
            <a:ext cx="973399" cy="2168747"/>
            <a:chOff x="2848380" y="4136166"/>
            <a:chExt cx="973399" cy="2168747"/>
          </a:xfrm>
        </p:grpSpPr>
        <p:sp>
          <p:nvSpPr>
            <p:cNvPr id="8" name="Arrow: Right 41">
              <a:extLst>
                <a:ext uri="{FF2B5EF4-FFF2-40B4-BE49-F238E27FC236}">
                  <a16:creationId xmlns:a16="http://schemas.microsoft.com/office/drawing/2014/main" id="{2C78657D-5D07-D2CC-2A66-FC9543BC7251}"/>
                </a:ext>
              </a:extLst>
            </p:cNvPr>
            <p:cNvSpPr/>
            <p:nvPr/>
          </p:nvSpPr>
          <p:spPr>
            <a:xfrm>
              <a:off x="2848380" y="4673424"/>
              <a:ext cx="973399" cy="972103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Build</a:t>
              </a:r>
              <a:endParaRPr lang="en-GB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C346319-0A8F-2EB2-6B1C-49B49FC08C0A}"/>
                </a:ext>
              </a:extLst>
            </p:cNvPr>
            <p:cNvCxnSpPr>
              <a:cxnSpLocks/>
            </p:cNvCxnSpPr>
            <p:nvPr/>
          </p:nvCxnSpPr>
          <p:spPr>
            <a:xfrm>
              <a:off x="3810289" y="4136166"/>
              <a:ext cx="0" cy="68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62F318-727C-3B45-A4BD-12806F9F19B3}"/>
                </a:ext>
              </a:extLst>
            </p:cNvPr>
            <p:cNvSpPr txBox="1"/>
            <p:nvPr/>
          </p:nvSpPr>
          <p:spPr>
            <a:xfrm>
              <a:off x="2918191" y="4144653"/>
              <a:ext cx="820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~1 Week</a:t>
              </a:r>
              <a:endParaRPr lang="en-GB" sz="1400" dirty="0">
                <a:solidFill>
                  <a:srgbClr val="0070C0"/>
                </a:solidFill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640D766-B09D-8C88-35ED-D0967FE8F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2666" y="5428129"/>
              <a:ext cx="395770" cy="876784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CF2418C-D93A-21FC-5497-237739156924}"/>
              </a:ext>
            </a:extLst>
          </p:cNvPr>
          <p:cNvGrpSpPr/>
          <p:nvPr/>
        </p:nvGrpSpPr>
        <p:grpSpPr>
          <a:xfrm>
            <a:off x="3291629" y="4659687"/>
            <a:ext cx="2106159" cy="1547790"/>
            <a:chOff x="3291629" y="4659687"/>
            <a:chExt cx="2106159" cy="1547790"/>
          </a:xfrm>
        </p:grpSpPr>
        <p:sp>
          <p:nvSpPr>
            <p:cNvPr id="7" name="Arrow: Right 42">
              <a:extLst>
                <a:ext uri="{FF2B5EF4-FFF2-40B4-BE49-F238E27FC236}">
                  <a16:creationId xmlns:a16="http://schemas.microsoft.com/office/drawing/2014/main" id="{AD5AA1CC-345D-EE2A-193B-5B663EBA9B7A}"/>
                </a:ext>
              </a:extLst>
            </p:cNvPr>
            <p:cNvSpPr/>
            <p:nvPr/>
          </p:nvSpPr>
          <p:spPr>
            <a:xfrm>
              <a:off x="3747909" y="4659687"/>
              <a:ext cx="1236839" cy="972103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Commission &amp; Monitor</a:t>
              </a:r>
              <a:endParaRPr lang="en-GB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086BCA-CCC0-6B9B-B909-F15F37C1FF02}"/>
                </a:ext>
              </a:extLst>
            </p:cNvPr>
            <p:cNvSpPr txBox="1"/>
            <p:nvPr/>
          </p:nvSpPr>
          <p:spPr>
            <a:xfrm>
              <a:off x="3291629" y="5684257"/>
              <a:ext cx="2106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</a:rPr>
                <a:t>Swift </a:t>
              </a:r>
            </a:p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</a:rPr>
                <a:t>Implementation</a:t>
              </a:r>
              <a:endParaRPr lang="en-GB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1358E76-1DE7-C64F-7A3A-B03D85F20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9280" y="5561046"/>
              <a:ext cx="547947" cy="5604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CB27039-AD24-28C9-C34E-A379400D7410}"/>
              </a:ext>
            </a:extLst>
          </p:cNvPr>
          <p:cNvGrpSpPr/>
          <p:nvPr/>
        </p:nvGrpSpPr>
        <p:grpSpPr>
          <a:xfrm>
            <a:off x="2359266" y="1356064"/>
            <a:ext cx="1091967" cy="2037370"/>
            <a:chOff x="2359266" y="1356064"/>
            <a:chExt cx="1091967" cy="203737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90C85E-28AF-273D-6C4E-E872A28BE933}"/>
                </a:ext>
              </a:extLst>
            </p:cNvPr>
            <p:cNvSpPr txBox="1"/>
            <p:nvPr/>
          </p:nvSpPr>
          <p:spPr>
            <a:xfrm>
              <a:off x="2469491" y="1356064"/>
              <a:ext cx="9113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~1 Week</a:t>
              </a:r>
              <a:endParaRPr lang="en-GB" sz="1600" dirty="0">
                <a:solidFill>
                  <a:srgbClr val="0070C0"/>
                </a:solidFill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379433-36E4-F991-E15E-3CE2D4AEB939}"/>
                </a:ext>
              </a:extLst>
            </p:cNvPr>
            <p:cNvCxnSpPr>
              <a:cxnSpLocks/>
            </p:cNvCxnSpPr>
            <p:nvPr/>
          </p:nvCxnSpPr>
          <p:spPr>
            <a:xfrm>
              <a:off x="3451233" y="1373045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7D16642-DE5E-3D42-4B78-BB9D837F7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1704" y="2804309"/>
              <a:ext cx="606452" cy="589125"/>
            </a:xfrm>
            <a:prstGeom prst="rect">
              <a:avLst/>
            </a:prstGeom>
          </p:spPr>
        </p:pic>
        <p:sp>
          <p:nvSpPr>
            <p:cNvPr id="53" name="Arrow: Right 10">
              <a:extLst>
                <a:ext uri="{FF2B5EF4-FFF2-40B4-BE49-F238E27FC236}">
                  <a16:creationId xmlns:a16="http://schemas.microsoft.com/office/drawing/2014/main" id="{852F1C27-D0F0-45D0-E1AB-698AAE079015}"/>
                </a:ext>
              </a:extLst>
            </p:cNvPr>
            <p:cNvSpPr/>
            <p:nvPr/>
          </p:nvSpPr>
          <p:spPr>
            <a:xfrm>
              <a:off x="2359266" y="1887072"/>
              <a:ext cx="1063303" cy="972103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Prep</a:t>
              </a:r>
              <a:endParaRPr lang="en-GB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2A76B7D-89D6-C6FD-78DE-CA9B84CADB02}"/>
              </a:ext>
            </a:extLst>
          </p:cNvPr>
          <p:cNvGrpSpPr/>
          <p:nvPr/>
        </p:nvGrpSpPr>
        <p:grpSpPr>
          <a:xfrm>
            <a:off x="1373223" y="1356064"/>
            <a:ext cx="1064854" cy="2071110"/>
            <a:chOff x="1373223" y="1356064"/>
            <a:chExt cx="1064854" cy="20711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DCAE35-2E3F-86B2-8938-0F1874F25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9252" y="2794026"/>
              <a:ext cx="879031" cy="63314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4BB34E-43A5-5F44-0DB2-A86E3AB81A5B}"/>
                </a:ext>
              </a:extLst>
            </p:cNvPr>
            <p:cNvSpPr txBox="1"/>
            <p:nvPr/>
          </p:nvSpPr>
          <p:spPr>
            <a:xfrm>
              <a:off x="1481058" y="1356064"/>
              <a:ext cx="9113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~1 Week</a:t>
              </a:r>
              <a:endParaRPr lang="en-GB" sz="1600" dirty="0">
                <a:solidFill>
                  <a:srgbClr val="0070C0"/>
                </a:solidFill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4613EA2-390B-7AFB-DE3B-73CBA260E733}"/>
                </a:ext>
              </a:extLst>
            </p:cNvPr>
            <p:cNvCxnSpPr>
              <a:cxnSpLocks/>
            </p:cNvCxnSpPr>
            <p:nvPr/>
          </p:nvCxnSpPr>
          <p:spPr>
            <a:xfrm>
              <a:off x="1373223" y="1356064"/>
              <a:ext cx="0" cy="68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F150C2B-FECF-FCB8-83B8-63CB413C4013}"/>
                </a:ext>
              </a:extLst>
            </p:cNvPr>
            <p:cNvCxnSpPr>
              <a:cxnSpLocks/>
            </p:cNvCxnSpPr>
            <p:nvPr/>
          </p:nvCxnSpPr>
          <p:spPr>
            <a:xfrm>
              <a:off x="2417442" y="1356064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Arrow: Right 10">
              <a:extLst>
                <a:ext uri="{FF2B5EF4-FFF2-40B4-BE49-F238E27FC236}">
                  <a16:creationId xmlns:a16="http://schemas.microsoft.com/office/drawing/2014/main" id="{8641760B-4AEA-6582-7698-F8ED0BBBCEAE}"/>
                </a:ext>
              </a:extLst>
            </p:cNvPr>
            <p:cNvSpPr/>
            <p:nvPr/>
          </p:nvSpPr>
          <p:spPr>
            <a:xfrm>
              <a:off x="1374774" y="1887912"/>
              <a:ext cx="1063303" cy="972103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Assess</a:t>
              </a:r>
              <a:endParaRPr lang="en-GB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B092FF1F-5F56-B165-1DC1-BA346788FEC0}"/>
              </a:ext>
            </a:extLst>
          </p:cNvPr>
          <p:cNvSpPr txBox="1"/>
          <p:nvPr/>
        </p:nvSpPr>
        <p:spPr>
          <a:xfrm>
            <a:off x="7686674" y="5965723"/>
            <a:ext cx="3430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&gt;</a:t>
            </a:r>
            <a:r>
              <a:rPr lang="en-GB" dirty="0">
                <a:solidFill>
                  <a:srgbClr val="FF0000"/>
                </a:solidFill>
              </a:rPr>
              <a:t>70%</a:t>
            </a:r>
            <a:r>
              <a:rPr lang="en-GB" dirty="0"/>
              <a:t> reduction in project timeline</a:t>
            </a:r>
          </a:p>
          <a:p>
            <a:r>
              <a:rPr lang="en-GB" dirty="0"/>
              <a:t>&gt;</a:t>
            </a:r>
            <a:r>
              <a:rPr lang="en-GB" dirty="0">
                <a:solidFill>
                  <a:srgbClr val="FF0000"/>
                </a:solidFill>
              </a:rPr>
              <a:t>90%</a:t>
            </a:r>
            <a:r>
              <a:rPr lang="en-GB" dirty="0"/>
              <a:t> reduction in maintenance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C71B40-4508-1E47-2429-59EA52FE088F}"/>
              </a:ext>
            </a:extLst>
          </p:cNvPr>
          <p:cNvSpPr txBox="1"/>
          <p:nvPr/>
        </p:nvSpPr>
        <p:spPr>
          <a:xfrm>
            <a:off x="4685475" y="837168"/>
            <a:ext cx="252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Traditional RTO Timeline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440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488"/>
    </mc:Choice>
    <mc:Fallback xmlns="">
      <p:transition spd="slow" advTm="104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0" grpId="0"/>
      <p:bldP spid="64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246" descr="A diagram of a reflux system&#10;&#10;Description automatically generated">
            <a:extLst>
              <a:ext uri="{FF2B5EF4-FFF2-40B4-BE49-F238E27FC236}">
                <a16:creationId xmlns:a16="http://schemas.microsoft.com/office/drawing/2014/main" id="{5BA02D59-C3E7-11FD-565D-640A4A6F6F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8955" y="3750724"/>
            <a:ext cx="2260890" cy="16279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3249F2-5C4E-DE6F-4E7A-F708D4A17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156905"/>
            <a:ext cx="10515600" cy="791013"/>
          </a:xfrm>
        </p:spPr>
        <p:txBody>
          <a:bodyPr/>
          <a:lstStyle/>
          <a:p>
            <a:r>
              <a:rPr lang="en-US" dirty="0"/>
              <a:t>Key Milestones Achieved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BD121-722A-F09D-3EFF-A72B874BB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125" y="3961607"/>
            <a:ext cx="4001624" cy="273948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400" dirty="0"/>
              <a:t>ORTO independently tested and validated by a specialist third party</a:t>
            </a:r>
            <a:endParaRPr lang="en-US" sz="1200" dirty="0"/>
          </a:p>
          <a:p>
            <a:pPr lvl="1"/>
            <a:r>
              <a:rPr lang="en-US" sz="1200" dirty="0"/>
              <a:t>Applied to ‘benchmark’ optimization problems:</a:t>
            </a:r>
          </a:p>
          <a:p>
            <a:pPr lvl="2"/>
            <a:r>
              <a:rPr lang="en-GB" sz="1100" dirty="0"/>
              <a:t>Anaerobic Digestion Reactor</a:t>
            </a:r>
          </a:p>
          <a:p>
            <a:pPr lvl="2"/>
            <a:r>
              <a:rPr lang="en-GB" sz="1100" dirty="0"/>
              <a:t>Shell Heavy Oil Fractionator</a:t>
            </a:r>
          </a:p>
          <a:p>
            <a:pPr lvl="1"/>
            <a:r>
              <a:rPr lang="en-GB" sz="1200" dirty="0"/>
              <a:t>All success criteria achieved:</a:t>
            </a:r>
          </a:p>
          <a:p>
            <a:pPr lvl="2"/>
            <a:r>
              <a:rPr lang="en-GB" sz="1100" dirty="0"/>
              <a:t>Minimal training needed</a:t>
            </a:r>
          </a:p>
          <a:p>
            <a:pPr lvl="2"/>
            <a:r>
              <a:rPr lang="en-GB" sz="1100" dirty="0"/>
              <a:t>Schemes quickly implemented</a:t>
            </a:r>
          </a:p>
          <a:p>
            <a:pPr lvl="2"/>
            <a:r>
              <a:rPr lang="en-GB" sz="1100" dirty="0"/>
              <a:t>Constraints adhered to</a:t>
            </a:r>
          </a:p>
          <a:p>
            <a:pPr lvl="2"/>
            <a:r>
              <a:rPr lang="en-GB" sz="1100" dirty="0"/>
              <a:t>True optimum found and then tracked</a:t>
            </a:r>
          </a:p>
          <a:p>
            <a:pPr lvl="2"/>
            <a:r>
              <a:rPr lang="en-GB" sz="1100" dirty="0"/>
              <a:t>Software intuitive, easy to use</a:t>
            </a:r>
          </a:p>
        </p:txBody>
      </p:sp>
      <p:pic>
        <p:nvPicPr>
          <p:cNvPr id="246" name="Picture 245" descr="Diagram of a diagram of a cylinder&#10;&#10;Description automatically generated">
            <a:extLst>
              <a:ext uri="{FF2B5EF4-FFF2-40B4-BE49-F238E27FC236}">
                <a16:creationId xmlns:a16="http://schemas.microsoft.com/office/drawing/2014/main" id="{7F055214-5656-7F5F-2F27-6A328CD3CF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417" y="5644763"/>
            <a:ext cx="1915833" cy="99694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31EEB1-FA98-3067-4D98-1F1B71C2FF60}"/>
              </a:ext>
            </a:extLst>
          </p:cNvPr>
          <p:cNvSpPr txBox="1">
            <a:spLocks/>
          </p:cNvSpPr>
          <p:nvPr/>
        </p:nvSpPr>
        <p:spPr>
          <a:xfrm>
            <a:off x="3076659" y="1053215"/>
            <a:ext cx="4427501" cy="1974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400" dirty="0"/>
              <a:t>Proof of Concept </a:t>
            </a:r>
          </a:p>
          <a:p>
            <a:pPr lvl="1"/>
            <a:r>
              <a:rPr lang="en-US" sz="1200" dirty="0"/>
              <a:t>Conducted with a major O&amp;G company</a:t>
            </a:r>
          </a:p>
          <a:p>
            <a:pPr lvl="1"/>
            <a:r>
              <a:rPr lang="en-US" sz="1200" dirty="0"/>
              <a:t>ORTO used to maximize catalyst life on a ULSD refinery unit</a:t>
            </a:r>
          </a:p>
          <a:p>
            <a:pPr lvl="1"/>
            <a:r>
              <a:rPr lang="en-US" sz="1200" dirty="0"/>
              <a:t>ORTO succeeded where conventional RTO / </a:t>
            </a:r>
            <a:r>
              <a:rPr lang="en-US" sz="1200" dirty="0" err="1"/>
              <a:t>AdCon</a:t>
            </a:r>
            <a:r>
              <a:rPr lang="en-US" sz="1200" dirty="0"/>
              <a:t> techniques had failed</a:t>
            </a:r>
          </a:p>
        </p:txBody>
      </p:sp>
      <p:pic>
        <p:nvPicPr>
          <p:cNvPr id="8" name="Picture 7" descr="A close-up of a factory&#10;&#10;Description automatically generated">
            <a:extLst>
              <a:ext uri="{FF2B5EF4-FFF2-40B4-BE49-F238E27FC236}">
                <a16:creationId xmlns:a16="http://schemas.microsoft.com/office/drawing/2014/main" id="{AD67F968-B149-5EC8-C7FA-EA80203AB6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67" y="1053215"/>
            <a:ext cx="2109092" cy="136063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0C5EC0-347B-CF04-6DEE-42794957FDFA}"/>
              </a:ext>
            </a:extLst>
          </p:cNvPr>
          <p:cNvSpPr txBox="1">
            <a:spLocks/>
          </p:cNvSpPr>
          <p:nvPr/>
        </p:nvSpPr>
        <p:spPr>
          <a:xfrm>
            <a:off x="7847691" y="1704242"/>
            <a:ext cx="4169284" cy="441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2"/>
            </a:pPr>
            <a:r>
              <a:rPr lang="en-US" sz="1400" dirty="0"/>
              <a:t>Commercial ORTO</a:t>
            </a:r>
            <a:r>
              <a:rPr lang="en-US" sz="1400" baseline="30000" dirty="0"/>
              <a:t>TM</a:t>
            </a:r>
            <a:r>
              <a:rPr lang="en-US" sz="1400" dirty="0"/>
              <a:t> software developed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F9BF74-9880-B212-9002-5A245C29D7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8979" y="2048774"/>
            <a:ext cx="1935461" cy="122784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95EB97-A970-1FE6-FF78-65A181429B4D}"/>
              </a:ext>
            </a:extLst>
          </p:cNvPr>
          <p:cNvSpPr txBox="1">
            <a:spLocks/>
          </p:cNvSpPr>
          <p:nvPr/>
        </p:nvSpPr>
        <p:spPr>
          <a:xfrm>
            <a:off x="214477" y="3028182"/>
            <a:ext cx="4557863" cy="268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3"/>
            </a:pPr>
            <a:r>
              <a:rPr lang="en-US" sz="1400" dirty="0"/>
              <a:t>Internally tested to optimize systems / processes, for example:</a:t>
            </a:r>
          </a:p>
          <a:p>
            <a:pPr lvl="1"/>
            <a:r>
              <a:rPr lang="en-US" sz="1200" dirty="0"/>
              <a:t>Numerous academic benchmark problems</a:t>
            </a:r>
          </a:p>
          <a:p>
            <a:pPr lvl="1"/>
            <a:r>
              <a:rPr lang="en-US" sz="1200" dirty="0"/>
              <a:t>Distillation column </a:t>
            </a:r>
            <a:r>
              <a:rPr lang="en-US" sz="1200" dirty="0" err="1"/>
              <a:t>optimisation</a:t>
            </a:r>
            <a:endParaRPr lang="en-US" sz="1200" dirty="0"/>
          </a:p>
          <a:p>
            <a:pPr lvl="1"/>
            <a:r>
              <a:rPr lang="en-US" sz="1200" dirty="0"/>
              <a:t>Variable speed wind turbine power output </a:t>
            </a:r>
            <a:r>
              <a:rPr lang="en-US" sz="1200" dirty="0" err="1"/>
              <a:t>maximisation</a:t>
            </a:r>
            <a:endParaRPr lang="en-US" sz="1200" dirty="0"/>
          </a:p>
          <a:p>
            <a:pPr lvl="1"/>
            <a:r>
              <a:rPr lang="en-US" sz="1200" dirty="0"/>
              <a:t>Total power maximization from a wind farm</a:t>
            </a:r>
          </a:p>
          <a:p>
            <a:pPr lvl="1"/>
            <a:r>
              <a:rPr lang="en-US" sz="1200" dirty="0"/>
              <a:t>Wider optimization problems, including</a:t>
            </a:r>
          </a:p>
          <a:p>
            <a:pPr lvl="2"/>
            <a:r>
              <a:rPr lang="en-US" sz="1100" dirty="0"/>
              <a:t>PID control adaptive tuning</a:t>
            </a:r>
          </a:p>
          <a:p>
            <a:pPr lvl="2"/>
            <a:r>
              <a:rPr lang="en-US" sz="1100" dirty="0"/>
              <a:t>Non-linear Model parameter estimation</a:t>
            </a:r>
          </a:p>
        </p:txBody>
      </p:sp>
      <p:pic>
        <p:nvPicPr>
          <p:cNvPr id="9" name="Content Placeholder 4" descr="A colorful graph with lines and dots&#10;&#10;Description automatically generated with medium confidence">
            <a:extLst>
              <a:ext uri="{FF2B5EF4-FFF2-40B4-BE49-F238E27FC236}">
                <a16:creationId xmlns:a16="http://schemas.microsoft.com/office/drawing/2014/main" id="{6DC281E3-9EA9-6006-5F6B-888F31D444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426" y="5206505"/>
            <a:ext cx="2127115" cy="1423494"/>
          </a:xfrm>
          <a:prstGeom prst="rect">
            <a:avLst/>
          </a:prstGeom>
        </p:spPr>
      </p:pic>
      <p:pic>
        <p:nvPicPr>
          <p:cNvPr id="11" name="Picture 2" descr="Wind Turbine">
            <a:extLst>
              <a:ext uri="{FF2B5EF4-FFF2-40B4-BE49-F238E27FC236}">
                <a16:creationId xmlns:a16="http://schemas.microsoft.com/office/drawing/2014/main" id="{BCAAD3EB-0A2A-661C-B10E-06A44C695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17584" y="5218218"/>
            <a:ext cx="943630" cy="142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630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559"/>
    </mc:Choice>
    <mc:Fallback xmlns="">
      <p:transition spd="slow" advTm="191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B635C-49E5-5063-328A-51C83314D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E9667-3F19-6E15-00AF-17BD9FD9A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6309" y="1825461"/>
            <a:ext cx="2768982" cy="68381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Gas Lift </a:t>
            </a:r>
            <a:r>
              <a:rPr lang="en-US" dirty="0" err="1"/>
              <a:t>Optimisation</a:t>
            </a:r>
            <a:endParaRPr lang="en-US" dirty="0"/>
          </a:p>
        </p:txBody>
      </p:sp>
      <p:pic>
        <p:nvPicPr>
          <p:cNvPr id="4" name="Picture 2" descr="8728007">
            <a:extLst>
              <a:ext uri="{FF2B5EF4-FFF2-40B4-BE49-F238E27FC236}">
                <a16:creationId xmlns:a16="http://schemas.microsoft.com/office/drawing/2014/main" id="{DC881BA8-ED11-A585-6ED3-A6309AA9E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7611" y="2379786"/>
            <a:ext cx="4813239" cy="3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771B4C-271B-602F-C735-5E6D845E200E}"/>
              </a:ext>
            </a:extLst>
          </p:cNvPr>
          <p:cNvSpPr txBox="1">
            <a:spLocks/>
          </p:cNvSpPr>
          <p:nvPr/>
        </p:nvSpPr>
        <p:spPr>
          <a:xfrm>
            <a:off x="1948543" y="1825460"/>
            <a:ext cx="2768982" cy="68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CDU </a:t>
            </a:r>
            <a:r>
              <a:rPr lang="en-US" dirty="0" err="1"/>
              <a:t>Optimisation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A32DD0-9BF5-4A9E-CA1D-A49C4EF50E28}"/>
              </a:ext>
            </a:extLst>
          </p:cNvPr>
          <p:cNvGrpSpPr/>
          <p:nvPr/>
        </p:nvGrpSpPr>
        <p:grpSpPr>
          <a:xfrm>
            <a:off x="976277" y="2509279"/>
            <a:ext cx="5389574" cy="3032035"/>
            <a:chOff x="1168783" y="2640073"/>
            <a:chExt cx="5389574" cy="30320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00834FF-7F69-F247-491D-DF984F1C7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68783" y="2708824"/>
              <a:ext cx="5389574" cy="296328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810EEC-4CE4-03DE-7C23-F7882D8358B2}"/>
                </a:ext>
              </a:extLst>
            </p:cNvPr>
            <p:cNvSpPr/>
            <p:nvPr/>
          </p:nvSpPr>
          <p:spPr>
            <a:xfrm>
              <a:off x="5973966" y="2640073"/>
              <a:ext cx="584391" cy="519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4873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33"/>
    </mc:Choice>
    <mc:Fallback xmlns="">
      <p:transition spd="slow" advTm="107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3|1.7|7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6|1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62.9|12.9|6.5|0.4|0.6|5|1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7|3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45.9|6.7|3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3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4|2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20" ma:contentTypeDescription="Create a new document." ma:contentTypeScope="" ma:versionID="bf88ce8fc137e1f93502ef6b580f970c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b8da741f6d2119f494e0efa0ce6f6b53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604e031-f840-4ad5-97d2-0b99280ee730" xsi:nil="true"/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</documentManagement>
</p:properties>
</file>

<file path=customXml/itemProps1.xml><?xml version="1.0" encoding="utf-8"?>
<ds:datastoreItem xmlns:ds="http://schemas.openxmlformats.org/officeDocument/2006/customXml" ds:itemID="{DEC7D71C-6E35-411E-930E-A4C253A77BD1}"/>
</file>

<file path=customXml/itemProps2.xml><?xml version="1.0" encoding="utf-8"?>
<ds:datastoreItem xmlns:ds="http://schemas.openxmlformats.org/officeDocument/2006/customXml" ds:itemID="{950C687B-FD35-458B-8BC6-852353C2590E}"/>
</file>

<file path=customXml/itemProps3.xml><?xml version="1.0" encoding="utf-8"?>
<ds:datastoreItem xmlns:ds="http://schemas.openxmlformats.org/officeDocument/2006/customXml" ds:itemID="{1087E772-8784-4A63-A558-01CE61324D6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1803</Words>
  <Application>Microsoft Office PowerPoint</Application>
  <PresentationFormat>Widescreen</PresentationFormat>
  <Paragraphs>298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Office Theme</vt:lpstr>
      <vt:lpstr>PowerPoint Presentation</vt:lpstr>
      <vt:lpstr>To introduce me…..</vt:lpstr>
      <vt:lpstr>PowerPoint Presentation</vt:lpstr>
      <vt:lpstr>PowerPoint Presentation</vt:lpstr>
      <vt:lpstr>PowerPoint Presentation</vt:lpstr>
      <vt:lpstr>A new disruptive approach to process optimization….</vt:lpstr>
      <vt:lpstr>PowerPoint Presentation</vt:lpstr>
      <vt:lpstr>Key Milestones Achieved</vt:lpstr>
      <vt:lpstr>Recent Applications</vt:lpstr>
      <vt:lpstr>Implementation Pathways….</vt:lpstr>
      <vt:lpstr>ORTO software…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oram</dc:creator>
  <cp:lastModifiedBy>Shoaib Kiyani</cp:lastModifiedBy>
  <cp:revision>413</cp:revision>
  <cp:lastPrinted>2025-09-10T07:40:38Z</cp:lastPrinted>
  <dcterms:created xsi:type="dcterms:W3CDTF">2021-08-22T16:17:38Z</dcterms:created>
  <dcterms:modified xsi:type="dcterms:W3CDTF">2025-10-13T15:08:53Z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0x0101000646A3490C442E41AC9620621F1F21BE</vt:lpwstr>
  </property>
</Properties>
</file>