
<file path=[Content_Types].xml><?xml version="1.0" encoding="utf-8"?>
<Types xmlns="http://schemas.openxmlformats.org/package/2006/content-types">
  <Default Extension="bin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4"/>
    <p:sldMasterId id="2147483767" r:id="rId15"/>
    <p:sldMasterId id="2147483706" r:id="rId16"/>
    <p:sldMasterId id="2147483797" r:id="rId17"/>
  </p:sldMasterIdLst>
  <p:notesMasterIdLst>
    <p:notesMasterId r:id="rId32"/>
  </p:notesMasterIdLst>
  <p:handoutMasterIdLst>
    <p:handoutMasterId r:id="rId33"/>
  </p:handoutMasterIdLst>
  <p:sldIdLst>
    <p:sldId id="293" r:id="rId18"/>
    <p:sldId id="300" r:id="rId19"/>
    <p:sldId id="333" r:id="rId20"/>
    <p:sldId id="284" r:id="rId21"/>
    <p:sldId id="299" r:id="rId22"/>
    <p:sldId id="294" r:id="rId23"/>
    <p:sldId id="330" r:id="rId24"/>
    <p:sldId id="331" r:id="rId25"/>
    <p:sldId id="295" r:id="rId26"/>
    <p:sldId id="296" r:id="rId27"/>
    <p:sldId id="297" r:id="rId28"/>
    <p:sldId id="298" r:id="rId29"/>
    <p:sldId id="302" r:id="rId30"/>
    <p:sldId id="332" r:id="rId31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978"/>
    <a:srgbClr val="CDFAE1"/>
    <a:srgbClr val="EFCC61"/>
    <a:srgbClr val="DB8784"/>
    <a:srgbClr val="EAD7A0"/>
    <a:srgbClr val="DE9D9B"/>
    <a:srgbClr val="BB7FA8"/>
    <a:srgbClr val="003C65"/>
    <a:srgbClr val="FFFFFF"/>
    <a:srgbClr val="00B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04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4000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4.xml"/><Relationship Id="rId25" Type="http://schemas.openxmlformats.org/officeDocument/2006/relationships/slide" Target="slides/slide8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18A05-DAD5-4538-B720-D731A02650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05340-B4C9-4568-B2C0-57AE7B80C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50973-A58F-456A-9A45-082FE2F25B8A}" type="datetimeFigureOut">
              <a:rPr lang="nb-NO" smtClean="0"/>
              <a:t>13.10.2025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85BB-ED63-4188-AE0D-4C7CEBA895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F61C-6BC5-44E7-B83F-B18B7D452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29AA5-BF97-4703-9733-43ED3B015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61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5BB8-2B1A-4E8F-8C75-04D8FCB76BDE}" type="datetimeFigureOut">
              <a:rPr lang="nb-NO" smtClean="0"/>
              <a:t>13.10.2025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1E389-6B1A-4073-A398-96B5797B97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A39D2-7DC0-1BCF-6D02-20B3970E9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74F10A1-5617-9C6C-D9EA-0FD72EDD2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6679139-9C4D-F55D-759D-D24228A9F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SINTEF Manufacturing er ett av 6 institutter i forskningskonsernet SINTEF. </a:t>
            </a:r>
          </a:p>
          <a:p>
            <a:r>
              <a:rPr lang="nb-NO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 er eid av:</a:t>
            </a:r>
            <a:endParaRPr lang="nb-NO" sz="800" b="0" dirty="0"/>
          </a:p>
          <a:p>
            <a:endParaRPr lang="nb-NO" sz="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800" b="0" dirty="0"/>
              <a:t>SINTEF </a:t>
            </a:r>
            <a:r>
              <a:rPr lang="nb-NO" sz="800" b="0" dirty="0" err="1"/>
              <a:t>Holding</a:t>
            </a:r>
            <a:r>
              <a:rPr lang="nb-NO" sz="800" b="0" dirty="0"/>
              <a:t> AS 50,07%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800" b="0" dirty="0"/>
              <a:t>Nammo Raufoss AS 14,43%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800" b="0" dirty="0"/>
              <a:t>SIVA – Selskapet for industrivekst </a:t>
            </a:r>
            <a:r>
              <a:rPr lang="nb-NO" sz="800" b="0" dirty="0" err="1"/>
              <a:t>Sf</a:t>
            </a:r>
            <a:r>
              <a:rPr lang="nb-NO" sz="800" b="0" dirty="0"/>
              <a:t> 10,03%</a:t>
            </a:r>
          </a:p>
          <a:p>
            <a:pPr marL="285750" marR="0" lvl="0" indent="-28575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 Aluminium AS 6,07%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800" b="0" dirty="0" err="1"/>
              <a:t>Benteler</a:t>
            </a:r>
            <a:r>
              <a:rPr lang="nb-NO" sz="800" b="0" dirty="0"/>
              <a:t> Aluminium Systems Norway AS 6,07%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800" b="0" dirty="0"/>
              <a:t>Kongsberg Automotive AS 5,57%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800" b="0" dirty="0"/>
              <a:t>Raufoss Technology AS 5,53%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800" b="0" dirty="0" err="1"/>
              <a:t>Hexagon</a:t>
            </a:r>
            <a:r>
              <a:rPr lang="nb-NO" sz="800" b="0" dirty="0"/>
              <a:t> </a:t>
            </a:r>
            <a:r>
              <a:rPr lang="nb-NO" sz="800" b="0" dirty="0" err="1"/>
              <a:t>Composites</a:t>
            </a:r>
            <a:r>
              <a:rPr lang="nb-NO" sz="800" b="0" dirty="0"/>
              <a:t> ASA 2,23%</a:t>
            </a:r>
          </a:p>
          <a:p>
            <a:endParaRPr lang="nb-NO" sz="200" dirty="0"/>
          </a:p>
          <a:p>
            <a:r>
              <a:rPr lang="nb-NO" sz="800" dirty="0"/>
              <a:t>Eierstrukturen vår gjenspeiler våre røtter og bakgrunn.</a:t>
            </a:r>
          </a:p>
          <a:p>
            <a:endParaRPr lang="nb-NO" sz="800" dirty="0"/>
          </a:p>
          <a:p>
            <a:r>
              <a:rPr lang="nb-NO" sz="800" dirty="0"/>
              <a:t>Figur: SINTEF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BC52A25-6ECF-1B6E-7D13-4E7C1020E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1E389-6B1A-4073-A398-96B5797B9778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10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061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sintef.no/75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sintef.no/75/" TargetMode="Externa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B6EFE-9CAD-633A-F77C-EF13F0D5E22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Teknologi for et bedre samfunn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F54B2D9-C445-E86C-1C01-E8FC2BE21A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167" y="-2033"/>
            <a:ext cx="1092658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42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642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88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973847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969986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973847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969986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4547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8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70912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8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, 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669367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6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1905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7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5DD50CF5-20D9-74C9-3B9E-17D435E30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-7567"/>
            <a:ext cx="1092657" cy="130466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0233489-C4D7-93CC-E6FC-0816723AD82B}"/>
              </a:ext>
            </a:extLst>
          </p:cNvPr>
          <p:cNvSpPr txBox="1"/>
          <p:nvPr userDrawn="1"/>
        </p:nvSpPr>
        <p:spPr>
          <a:xfrm>
            <a:off x="1508501" y="2917556"/>
            <a:ext cx="917499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800" dirty="0">
                <a:solidFill>
                  <a:schemeClr val="bg1"/>
                </a:solidFill>
              </a:rPr>
              <a:t>75 år med teknologi for et bedre samfunn</a:t>
            </a:r>
          </a:p>
          <a:p>
            <a:pPr algn="ctr"/>
            <a:endParaRPr lang="nb-NO" sz="2800" dirty="0">
              <a:solidFill>
                <a:schemeClr val="bg1"/>
              </a:solidFill>
            </a:endParaRPr>
          </a:p>
          <a:p>
            <a:pPr algn="ctr"/>
            <a:r>
              <a:rPr lang="nb-NO" sz="28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sintef.no/75</a:t>
            </a:r>
            <a:endParaRPr lang="nb-NO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Menneskeansikt, smil, person, kunst&#10;&#10;Automatisk generert beskrivelse">
            <a:extLst>
              <a:ext uri="{FF2B5EF4-FFF2-40B4-BE49-F238E27FC236}">
                <a16:creationId xmlns:a16="http://schemas.microsoft.com/office/drawing/2014/main" id="{CE980E95-24FF-9A9F-3182-04C53AF36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92FB998F-D04B-402C-C6E6-CC9526F64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89" y="0"/>
            <a:ext cx="1085598" cy="1296237"/>
          </a:xfrm>
          <a:prstGeom prst="rect">
            <a:avLst/>
          </a:prstGeom>
        </p:spPr>
      </p:pic>
      <p:pic>
        <p:nvPicPr>
          <p:cNvPr id="5" name="Bilde 4" descr="Et bilde som inneholder Grafikk, Font, symbol, skjermbilde&#10;&#10;Automatisk generert beskrivelse">
            <a:extLst>
              <a:ext uri="{FF2B5EF4-FFF2-40B4-BE49-F238E27FC236}">
                <a16:creationId xmlns:a16="http://schemas.microsoft.com/office/drawing/2014/main" id="{9C1A6668-7AB4-5F37-7B47-5A30AD88165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89" y="2379130"/>
            <a:ext cx="1135112" cy="176596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4807DD9-F16A-697B-7351-4B1F744322C7}"/>
              </a:ext>
            </a:extLst>
          </p:cNvPr>
          <p:cNvSpPr txBox="1"/>
          <p:nvPr userDrawn="1"/>
        </p:nvSpPr>
        <p:spPr>
          <a:xfrm>
            <a:off x="2035920" y="4547438"/>
            <a:ext cx="2864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1950 – 2025</a:t>
            </a:r>
          </a:p>
          <a:p>
            <a:pPr algn="ctr"/>
            <a:r>
              <a:rPr lang="nb-NO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75 år med 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233958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E3C12E5-2F4F-4D23-91A9-A0907C2B05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/>
              <a:pPr/>
              <a:t>‹#›</a:t>
            </a:fld>
            <a:endParaRPr lang="nb-NO" sz="14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0044-7D51-4DCD-96F4-EEEBB6479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487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EDD0BA7-C436-7FE0-64B1-EBC49CF4FA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E4096-9A09-FBED-C1E7-FEFE02F169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3850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8B97A22-7072-4F9B-9DE7-1E83A7AB9B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8D0D5-4142-8923-1F30-87F81C50F26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8187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E397CE-3BE9-4B6D-A6CA-DA7C6931A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8FCAF9-0444-4E65-BC4B-318753FE8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28278C-DF93-4814-8B34-D031DEE1A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B83B5-5908-DF89-41BA-94832817B52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322455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17783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8FDB28-774C-23CB-1CC9-933DDC719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2259018"/>
            <a:ext cx="10713721" cy="391001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72416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4031018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375472" cy="391001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824F-C3C0-D97F-72E5-E9754DEF17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545532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4918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400"/>
            <a:ext cx="5149124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2660400"/>
            <a:ext cx="5149126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191520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0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399"/>
            <a:ext cx="3064510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2660399"/>
            <a:ext cx="3064510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E681C5-2E1A-4844-89DA-ACB28B04E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D8E8E2B-3F64-4903-BA11-88E076433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918834-87D5-450E-9F18-8DFFE8EF3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F1B5B02C-1BCE-7AFB-E005-BF177AA39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167" y="-2033"/>
            <a:ext cx="1092658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6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930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8888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8209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973847"/>
            <a:ext cx="2247099" cy="4325353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969986"/>
            <a:ext cx="2247099" cy="4325353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973847"/>
            <a:ext cx="2247099" cy="4321492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969986"/>
            <a:ext cx="2247099" cy="4329214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410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63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9754A88-59FE-61BF-7D2B-6E43655B1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76BA10D-9082-15DC-F04B-76C826DB02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E4E60F7-6972-8FCD-B395-F74B8191523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05A50BC-D84A-A4EA-E1A5-5EE8CD83F8F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629610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629609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629609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629609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7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01640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37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713" y="2828835"/>
            <a:ext cx="6336575" cy="120032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FCB8399E-EB6E-FB70-FB26-0D76DFFE6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0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7E2B3-6F8D-E9A1-1C6C-3248325BBC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8E29B69E-1746-D1F3-4D1B-EB47ABA74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45436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39F5B-006F-0AE4-AE38-1C0F9343E8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17FE84A-A12F-C757-098A-1E13C6378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24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Rød">
    <p:bg>
      <p:bgPr>
        <a:solidFill>
          <a:srgbClr val="DE9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47BDF-8B4A-A73D-84DD-73FFC7E92C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D3188F8D-B6EB-FD98-FE09-B30342EB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83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75DB9-E2A7-5147-0D09-6C7B99412E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A45E9B7-65D7-577E-29A3-2295C2F7D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75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1927-AD98-66DE-D978-26CF854123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83785D13-BB39-04FC-3929-0F6331579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07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Mørk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CEE7-DBA2-5473-B933-F8F1A22876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3A6D418B-A6AF-2FF2-A0A1-F9623B321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3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3820-83DD-EBD4-9A3E-7157895EE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86F8CAF3-D57C-A7C7-213B-4DD438189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38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ul">
    <p:bg>
      <p:bgPr>
        <a:solidFill>
          <a:srgbClr val="EAD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927A-CE72-B2BF-0899-A3E0B10E06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4148877-93DF-CFC6-B63F-185216B56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99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3F787-3D9D-8555-93E4-ECDC90418A8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ED7B5931-5380-5B36-919E-9DB9B0CB6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03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Lilla">
    <p:bg>
      <p:bgPr>
        <a:solidFill>
          <a:srgbClr val="BB7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21AD-2E85-FCC5-6DF6-9BE9491D59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92EE58D0-CED5-F458-D78D-173645FA4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62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B6EFE-9CAD-633A-F77C-EF13F0D5E22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Teknologi for et bedre samfunn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F54B2D9-C445-E86C-1C01-E8FC2BE21A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167" y="-2033"/>
            <a:ext cx="1092658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9A6873-4866-A831-C03C-EDB2A88B4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2259018"/>
            <a:ext cx="10752428" cy="391001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7135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Menneskeansikt, smil, person, kunst&#10;&#10;Automatisk generert beskrivelse">
            <a:extLst>
              <a:ext uri="{FF2B5EF4-FFF2-40B4-BE49-F238E27FC236}">
                <a16:creationId xmlns:a16="http://schemas.microsoft.com/office/drawing/2014/main" id="{CE980E95-24FF-9A9F-3182-04C53AF36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92FB998F-D04B-402C-C6E6-CC9526F64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89" y="0"/>
            <a:ext cx="1085598" cy="1296237"/>
          </a:xfrm>
          <a:prstGeom prst="rect">
            <a:avLst/>
          </a:prstGeom>
        </p:spPr>
      </p:pic>
      <p:pic>
        <p:nvPicPr>
          <p:cNvPr id="5" name="Bilde 4" descr="Et bilde som inneholder Grafikk, Font, symbol, skjermbilde&#10;&#10;Automatisk generert beskrivelse">
            <a:extLst>
              <a:ext uri="{FF2B5EF4-FFF2-40B4-BE49-F238E27FC236}">
                <a16:creationId xmlns:a16="http://schemas.microsoft.com/office/drawing/2014/main" id="{9C1A6668-7AB4-5F37-7B47-5A30AD88165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89" y="2379130"/>
            <a:ext cx="1135112" cy="176596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4807DD9-F16A-697B-7351-4B1F744322C7}"/>
              </a:ext>
            </a:extLst>
          </p:cNvPr>
          <p:cNvSpPr txBox="1"/>
          <p:nvPr userDrawn="1"/>
        </p:nvSpPr>
        <p:spPr>
          <a:xfrm>
            <a:off x="2035920" y="4547438"/>
            <a:ext cx="2864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1950 – 2025</a:t>
            </a:r>
          </a:p>
          <a:p>
            <a:pPr algn="ctr"/>
            <a:r>
              <a:rPr lang="nb-NO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75 år med 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2720022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Menneskeansikt, smil, person, kunst&#10;&#10;Automatisk generert beskrivelse">
            <a:extLst>
              <a:ext uri="{FF2B5EF4-FFF2-40B4-BE49-F238E27FC236}">
                <a16:creationId xmlns:a16="http://schemas.microsoft.com/office/drawing/2014/main" id="{CE980E95-24FF-9A9F-3182-04C53AF36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92FB998F-D04B-402C-C6E6-CC9526F64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89" y="0"/>
            <a:ext cx="1085598" cy="1296237"/>
          </a:xfrm>
          <a:prstGeom prst="rect">
            <a:avLst/>
          </a:prstGeom>
        </p:spPr>
      </p:pic>
      <p:pic>
        <p:nvPicPr>
          <p:cNvPr id="2" name="Grafikk 1">
            <a:extLst>
              <a:ext uri="{FF2B5EF4-FFF2-40B4-BE49-F238E27FC236}">
                <a16:creationId xmlns:a16="http://schemas.microsoft.com/office/drawing/2014/main" id="{48037E32-234F-9A78-2684-F2389AB889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167" y="-2033"/>
            <a:ext cx="1092658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7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E681C5-2E1A-4844-89DA-ACB28B04E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D8E8E2B-3F64-4903-BA11-88E076433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918834-87D5-450E-9F18-8DFFE8EF3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F1B5B02C-1BCE-7AFB-E005-BF177AA39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167" y="-2033"/>
            <a:ext cx="1092658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020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77485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9A6873-4866-A831-C03C-EDB2A88B4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2259018"/>
            <a:ext cx="10752428" cy="391001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59996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4031017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2259018"/>
            <a:ext cx="5375472" cy="391001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F1C1E1E-7CC8-8501-5FC2-047CC63F63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4192944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85522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85522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63225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060972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060972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A91F-F314-DA23-B68D-55610B3CEF1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190" y="2806172"/>
            <a:ext cx="5149124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91621-DD0F-5BAC-86B5-A9195533235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60884" y="2806172"/>
            <a:ext cx="5149126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72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2D09-BC74-5579-57A0-A67D4506C6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19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99126-E3BA-4E6A-BAA2-190E6748947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01845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17D77-732D-AC5C-0904-B7F8E979157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30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42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4031017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2259018"/>
            <a:ext cx="5375472" cy="391001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F1C1E1E-7CC8-8501-5FC2-047CC63F63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477069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1046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17807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973847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969986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973847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969986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90670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81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70912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889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, 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669367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45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25849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283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5DD50CF5-20D9-74C9-3B9E-17D435E30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-7567"/>
            <a:ext cx="1092657" cy="130466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0233489-C4D7-93CC-E6FC-0816723AD82B}"/>
              </a:ext>
            </a:extLst>
          </p:cNvPr>
          <p:cNvSpPr txBox="1"/>
          <p:nvPr userDrawn="1"/>
        </p:nvSpPr>
        <p:spPr>
          <a:xfrm>
            <a:off x="1508501" y="2917556"/>
            <a:ext cx="917499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800" dirty="0">
                <a:solidFill>
                  <a:schemeClr val="bg1"/>
                </a:solidFill>
              </a:rPr>
              <a:t>75 år med teknologi for et bedre samfunn</a:t>
            </a:r>
          </a:p>
          <a:p>
            <a:pPr algn="ctr"/>
            <a:endParaRPr lang="nb-NO" sz="2800" dirty="0">
              <a:solidFill>
                <a:schemeClr val="bg1"/>
              </a:solidFill>
            </a:endParaRPr>
          </a:p>
          <a:p>
            <a:pPr algn="ctr"/>
            <a:r>
              <a:rPr lang="nb-NO" sz="28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sintef.no/75</a:t>
            </a:r>
            <a:endParaRPr lang="nb-NO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478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69493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85522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85522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18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060972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060972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A91F-F314-DA23-B68D-55610B3CEF1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190" y="2806172"/>
            <a:ext cx="5149124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91621-DD0F-5BAC-86B5-A9195533235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60884" y="2806172"/>
            <a:ext cx="5149126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2D09-BC74-5579-57A0-A67D4506C6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19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99126-E3BA-4E6A-BAA2-190E6748947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01845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17D77-732D-AC5C-0904-B7F8E979157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9.sv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E8868E0-F840-1FA6-1046-1D150853E3A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4167" y="-2033"/>
            <a:ext cx="1092658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60" r:id="rId2"/>
    <p:sldLayoutId id="2147483688" r:id="rId3"/>
    <p:sldLayoutId id="2147483670" r:id="rId4"/>
    <p:sldLayoutId id="2147483795" r:id="rId5"/>
    <p:sldLayoutId id="2147483650" r:id="rId6"/>
    <p:sldLayoutId id="2147483661" r:id="rId7"/>
    <p:sldLayoutId id="2147483704" r:id="rId8"/>
    <p:sldLayoutId id="2147483692" r:id="rId9"/>
    <p:sldLayoutId id="2147483705" r:id="rId10"/>
    <p:sldLayoutId id="2147483714" r:id="rId11"/>
    <p:sldLayoutId id="2147483697" r:id="rId12"/>
    <p:sldLayoutId id="2147483715" r:id="rId13"/>
    <p:sldLayoutId id="2147483717" r:id="rId14"/>
    <p:sldLayoutId id="2147483749" r:id="rId15"/>
    <p:sldLayoutId id="2147483790" r:id="rId16"/>
    <p:sldLayoutId id="2147483696" r:id="rId17"/>
    <p:sldLayoutId id="2147483789" r:id="rId18"/>
    <p:sldLayoutId id="2147483668" r:id="rId19"/>
    <p:sldLayoutId id="2147483825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10752428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00926CB7-E02D-0FC6-5969-9D6EDF9E777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7353" y="-3175"/>
            <a:ext cx="1092657" cy="1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96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91" r:id="rId17"/>
    <p:sldLayoutId id="2147483784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9CF6EB55-09C9-AA0D-B54C-37F44652C08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4167" y="-2033"/>
            <a:ext cx="1092658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93" r:id="rId3"/>
    <p:sldLayoutId id="2147483710" r:id="rId4"/>
    <p:sldLayoutId id="2147483709" r:id="rId5"/>
    <p:sldLayoutId id="2147483711" r:id="rId6"/>
    <p:sldLayoutId id="2147483712" r:id="rId7"/>
    <p:sldLayoutId id="2147483792" r:id="rId8"/>
    <p:sldLayoutId id="2147483713" r:id="rId9"/>
    <p:sldLayoutId id="2147483794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E8868E0-F840-1FA6-1046-1D150853E3A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24167" y="-2033"/>
            <a:ext cx="1092658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21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5.xml"/><Relationship Id="rId6" Type="http://schemas.openxmlformats.org/officeDocument/2006/relationships/hyperlink" Target="mailto:trung.trinh@sintef.no" TargetMode="External"/><Relationship Id="rId5" Type="http://schemas.openxmlformats.org/officeDocument/2006/relationships/image" Target="../media/image14.bin"/><Relationship Id="rId4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6.gif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12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image" Target="../media/image25.jpe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33.jpeg"/><Relationship Id="rId10" Type="http://schemas.openxmlformats.org/officeDocument/2006/relationships/image" Target="../media/image36.jpeg"/><Relationship Id="rId4" Type="http://schemas.openxmlformats.org/officeDocument/2006/relationships/image" Target="../media/image25.jpe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B9947DCF-A82E-6E53-1E39-CE8772276B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7813" r="14896" b="7813"/>
          <a:stretch>
            <a:fillRect/>
          </a:stretch>
        </p:blipFill>
        <p:spPr>
          <a:xfrm>
            <a:off x="7495" y="0"/>
            <a:ext cx="12141200" cy="6858000"/>
          </a:xfrm>
        </p:spPr>
      </p:pic>
      <p:sp>
        <p:nvSpPr>
          <p:cNvPr id="4" name="Undertittel 3">
            <a:extLst>
              <a:ext uri="{FF2B5EF4-FFF2-40B4-BE49-F238E27FC236}">
                <a16:creationId xmlns:a16="http://schemas.microsoft.com/office/drawing/2014/main" id="{0699C9A4-15B3-C93A-0FFC-44173832A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092" y="3709292"/>
            <a:ext cx="6168452" cy="1538318"/>
          </a:xfrm>
        </p:spPr>
        <p:txBody>
          <a:bodyPr/>
          <a:lstStyle/>
          <a:p>
            <a:pPr defTabSz="744538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Trung Trinh, PhD</a:t>
            </a:r>
          </a:p>
          <a:p>
            <a:pPr defTabSz="744538"/>
            <a:r>
              <a:rPr lang="de-DE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Scientist </a:t>
            </a:r>
            <a:r>
              <a:rPr lang="vi-VN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SINTEF </a:t>
            </a:r>
            <a:r>
              <a:rPr lang="vi-VN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Industry, Norway</a:t>
            </a:r>
          </a:p>
          <a:p>
            <a:pPr defTabSz="744538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Roman Ts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chentscher, PhD</a:t>
            </a:r>
          </a:p>
          <a:p>
            <a:pPr defTabSz="744538"/>
            <a:r>
              <a:rPr lang="vi-VN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</a:t>
            </a:r>
            <a:r>
              <a:rPr lang="de-DE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Scientist </a:t>
            </a:r>
            <a:r>
              <a:rPr lang="vi-VN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SINTEF </a:t>
            </a:r>
            <a:r>
              <a:rPr lang="vi-VN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Industry, Norway</a:t>
            </a:r>
            <a:endParaRPr lang="de-DE" sz="16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/>
          </a:p>
          <a:p>
            <a:pPr defTabSz="744538"/>
            <a:endParaRPr lang="de-DE" sz="16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19F64F-12E9-DDE3-BAB7-A25F9318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DCFA2-B713-30CA-418E-0E7795AD0F8A}"/>
              </a:ext>
            </a:extLst>
          </p:cNvPr>
          <p:cNvSpPr txBox="1"/>
          <p:nvPr/>
        </p:nvSpPr>
        <p:spPr>
          <a:xfrm>
            <a:off x="0" y="2295603"/>
            <a:ext cx="6248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Cloud-based Open-source Digital Twin for </a:t>
            </a:r>
            <a:r>
              <a:rPr lang="vi-VN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BioChemical 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Pilot</a:t>
            </a:r>
            <a:r>
              <a:rPr lang="vi-VN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Plant</a:t>
            </a:r>
            <a:endParaRPr lang="en-US" sz="3200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B379A-29A7-B4DE-02B8-ADF739A00F9E}"/>
              </a:ext>
            </a:extLst>
          </p:cNvPr>
          <p:cNvSpPr txBox="1"/>
          <p:nvPr/>
        </p:nvSpPr>
        <p:spPr>
          <a:xfrm>
            <a:off x="50800" y="6240226"/>
            <a:ext cx="7185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Advances in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digitalisation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of the process industries conference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Manchester, Oct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E0A04-3425-486F-BD8F-8BB84E8E38F5}"/>
              </a:ext>
            </a:extLst>
          </p:cNvPr>
          <p:cNvSpPr txBox="1"/>
          <p:nvPr/>
        </p:nvSpPr>
        <p:spPr>
          <a:xfrm>
            <a:off x="281690" y="4930744"/>
            <a:ext cx="6149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4538"/>
            <a:r>
              <a:rPr lang="vi-VN" dirty="0">
                <a:solidFill>
                  <a:schemeClr val="tx2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vi-VN" dirty="0">
                <a:solidFill>
                  <a:schemeClr val="tx2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trung.trinh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@sintef.no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04995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59498-05A9-E6D2-B4B8-852303273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A8F3A-2086-B11C-123D-F2FAA36F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59"/>
          <a:stretch>
            <a:fillRect/>
          </a:stretch>
        </p:blipFill>
        <p:spPr>
          <a:xfrm>
            <a:off x="7185726" y="1842587"/>
            <a:ext cx="4564173" cy="3354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22050-D67F-9EEF-226A-029E56FB5970}"/>
              </a:ext>
            </a:extLst>
          </p:cNvPr>
          <p:cNvSpPr txBox="1"/>
          <p:nvPr/>
        </p:nvSpPr>
        <p:spPr>
          <a:xfrm>
            <a:off x="185627" y="2144975"/>
            <a:ext cx="700009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dirty="0"/>
              <a:t>XGBoost</a:t>
            </a:r>
            <a:r>
              <a:rPr lang="en-US" sz="3200" b="1" u="sng" dirty="0"/>
              <a:t> Model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i="1" dirty="0"/>
              <a:t>Predicts target concentrations based on operating conditions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i="1" dirty="0"/>
              <a:t>Trained on &gt;100,000 datasets</a:t>
            </a:r>
            <a:r>
              <a:rPr lang="vi-VN" sz="2400" i="1" dirty="0"/>
              <a:t> (1)</a:t>
            </a:r>
            <a:r>
              <a:rPr lang="en-US" sz="2400" i="1" dirty="0"/>
              <a:t> </a:t>
            </a:r>
            <a:endParaRPr lang="vi-VN" sz="2400" i="1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i="1" dirty="0"/>
              <a:t>80% train / 20% test  - Cross validation </a:t>
            </a:r>
            <a:endParaRPr lang="vi-VN" sz="2400" i="1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i="1" dirty="0"/>
              <a:t>Mean Squared Error Accuracy: 1.854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6BB7E-338B-8B6E-130D-B6F3D4DEE77A}"/>
              </a:ext>
            </a:extLst>
          </p:cNvPr>
          <p:cNvSpPr txBox="1"/>
          <p:nvPr/>
        </p:nvSpPr>
        <p:spPr>
          <a:xfrm>
            <a:off x="221050" y="5966256"/>
            <a:ext cx="1174989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i="1" baseline="30000" dirty="0">
                <a:solidFill>
                  <a:schemeClr val="accent2">
                    <a:lumMod val="25000"/>
                  </a:schemeClr>
                </a:solidFill>
              </a:rPr>
              <a:t>1</a:t>
            </a:r>
            <a:r>
              <a:rPr lang="en-US" sz="1300" i="1" dirty="0">
                <a:solidFill>
                  <a:schemeClr val="accent2">
                    <a:lumMod val="25000"/>
                  </a:schemeClr>
                </a:solidFill>
              </a:rPr>
              <a:t>Modern day monitoring and control challenges outlined on an industrial-scale benchmark fermentation process, Computers and Chemical Engineering 130 (2019) 106471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ADFBD3-DBA5-B158-1BC6-D3EB5A21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976" y="112664"/>
            <a:ext cx="9786460" cy="921181"/>
          </a:xfrm>
        </p:spPr>
        <p:txBody>
          <a:bodyPr/>
          <a:lstStyle/>
          <a:p>
            <a:r>
              <a:rPr lang="en-GB" sz="4000" dirty="0"/>
              <a:t>Machine Learning Models for The Digital Twin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199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1194E-C029-D3BA-2A11-F9F0FE4C7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C4A249E-0898-41FB-2284-418225B910DD}"/>
              </a:ext>
            </a:extLst>
          </p:cNvPr>
          <p:cNvGrpSpPr/>
          <p:nvPr/>
        </p:nvGrpSpPr>
        <p:grpSpPr>
          <a:xfrm>
            <a:off x="7039257" y="1277057"/>
            <a:ext cx="5041785" cy="2534180"/>
            <a:chOff x="9835970" y="17451177"/>
            <a:chExt cx="6457985" cy="21293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863921-28F6-FB4D-4947-5781DFCAD777}"/>
                </a:ext>
              </a:extLst>
            </p:cNvPr>
            <p:cNvSpPr txBox="1"/>
            <p:nvPr/>
          </p:nvSpPr>
          <p:spPr>
            <a:xfrm>
              <a:off x="11925493" y="17883093"/>
              <a:ext cx="4368462" cy="310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Bayesian</a:t>
              </a:r>
              <a:r>
                <a:rPr lang="nb-NO" b="1" dirty="0"/>
                <a:t> </a:t>
              </a:r>
              <a:r>
                <a:rPr lang="nb-NO" b="1" dirty="0" err="1"/>
                <a:t>Optimalization</a:t>
              </a:r>
              <a:r>
                <a:rPr lang="nb-NO" b="1" dirty="0"/>
                <a:t> Model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919180-1D98-9019-6C14-C4F138D55DB6}"/>
                </a:ext>
              </a:extLst>
            </p:cNvPr>
            <p:cNvSpPr txBox="1"/>
            <p:nvPr/>
          </p:nvSpPr>
          <p:spPr>
            <a:xfrm>
              <a:off x="13478467" y="18505171"/>
              <a:ext cx="2252297" cy="310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/>
                <a:t>New </a:t>
              </a:r>
              <a:r>
                <a:rPr lang="nb-NO" b="1" dirty="0" err="1"/>
                <a:t>Features</a:t>
              </a:r>
              <a:r>
                <a:rPr lang="nb-NO" b="1" dirty="0"/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BA74C3-1E05-2932-4862-557AD0D58472}"/>
                </a:ext>
              </a:extLst>
            </p:cNvPr>
            <p:cNvSpPr txBox="1"/>
            <p:nvPr/>
          </p:nvSpPr>
          <p:spPr>
            <a:xfrm>
              <a:off x="9835971" y="18548060"/>
              <a:ext cx="2821977" cy="310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/>
                <a:t>Predicted</a:t>
              </a:r>
              <a:r>
                <a:rPr lang="nb-NO" b="1" dirty="0"/>
                <a:t> </a:t>
              </a:r>
              <a:r>
                <a:rPr lang="nb-NO" b="1" dirty="0" err="1"/>
                <a:t>Results</a:t>
              </a:r>
              <a:r>
                <a:rPr lang="nb-NO" b="1" dirty="0"/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1BF5B3-E0BC-FB6D-B8D8-0FD29320B5D0}"/>
                </a:ext>
              </a:extLst>
            </p:cNvPr>
            <p:cNvSpPr txBox="1"/>
            <p:nvPr/>
          </p:nvSpPr>
          <p:spPr>
            <a:xfrm>
              <a:off x="12542619" y="19270233"/>
              <a:ext cx="2531433" cy="310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/>
                <a:t>XGBoost</a:t>
              </a:r>
              <a:r>
                <a:rPr lang="nb-NO" b="1" dirty="0"/>
                <a:t> Model </a:t>
              </a: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0CA4B8DA-48CC-697A-46E6-E149568746A1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 rot="16200000" flipH="1">
              <a:off x="14201301" y="18101854"/>
              <a:ext cx="311739" cy="494892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9017B1D9-208C-8379-1966-26F12A9AF177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rot="5400000">
              <a:off x="13979115" y="18644731"/>
              <a:ext cx="454724" cy="79628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77549AE3-A530-05D1-6B1F-C24CBD019647}"/>
                </a:ext>
              </a:extLst>
            </p:cNvPr>
            <p:cNvCxnSpPr>
              <a:cxnSpLocks/>
              <a:stCxn id="10" idx="2"/>
              <a:endCxn id="9" idx="2"/>
            </p:cNvCxnSpPr>
            <p:nvPr/>
          </p:nvCxnSpPr>
          <p:spPr>
            <a:xfrm rot="5400000" flipH="1">
              <a:off x="12166561" y="17938798"/>
              <a:ext cx="722174" cy="2561375"/>
            </a:xfrm>
            <a:prstGeom prst="bentConnector3">
              <a:avLst>
                <a:gd name="adj1" fmla="val -26598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3EAD0D1F-D6F7-0171-5464-FC18208720D5}"/>
                </a:ext>
              </a:extLst>
            </p:cNvPr>
            <p:cNvCxnSpPr>
              <a:cxnSpLocks/>
              <a:stCxn id="9" idx="0"/>
              <a:endCxn id="7" idx="1"/>
            </p:cNvCxnSpPr>
            <p:nvPr/>
          </p:nvCxnSpPr>
          <p:spPr>
            <a:xfrm rot="5400000" flipH="1" flipV="1">
              <a:off x="11331328" y="17953895"/>
              <a:ext cx="509798" cy="67853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A3792A-55F3-FF4F-3E13-DBAEDA707DB2}"/>
                </a:ext>
              </a:extLst>
            </p:cNvPr>
            <p:cNvSpPr txBox="1"/>
            <p:nvPr/>
          </p:nvSpPr>
          <p:spPr>
            <a:xfrm>
              <a:off x="10237876" y="17451177"/>
              <a:ext cx="2420072" cy="310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/>
                <a:t>Optimal </a:t>
              </a:r>
              <a:r>
                <a:rPr lang="nb-NO" b="1" dirty="0" err="1"/>
                <a:t>results</a:t>
              </a:r>
              <a:endParaRPr lang="nb-NO" b="1" dirty="0"/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661C5E87-2D49-B74C-D7EA-36E0BC5350BE}"/>
                </a:ext>
              </a:extLst>
            </p:cNvPr>
            <p:cNvCxnSpPr>
              <a:cxnSpLocks/>
              <a:stCxn id="9" idx="1"/>
              <a:endCxn id="16" idx="1"/>
            </p:cNvCxnSpPr>
            <p:nvPr/>
          </p:nvCxnSpPr>
          <p:spPr>
            <a:xfrm rot="10800000" flipH="1">
              <a:off x="9835970" y="17606347"/>
              <a:ext cx="401904" cy="1096883"/>
            </a:xfrm>
            <a:prstGeom prst="bentConnector3">
              <a:avLst>
                <a:gd name="adj1" fmla="val -72856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74F137E-EDCF-44AE-093D-2C47F2D50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465" y="4301356"/>
            <a:ext cx="5484399" cy="242152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940B8AF-2625-A6B7-9723-7F061EAD3F14}"/>
              </a:ext>
            </a:extLst>
          </p:cNvPr>
          <p:cNvSpPr txBox="1"/>
          <p:nvPr/>
        </p:nvSpPr>
        <p:spPr>
          <a:xfrm>
            <a:off x="326987" y="1791077"/>
            <a:ext cx="610859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/>
              <a:t>The Bayesian Optimization </a:t>
            </a:r>
            <a:r>
              <a:rPr lang="vi-VN" sz="2400" i="1" dirty="0"/>
              <a:t>(BO) </a:t>
            </a:r>
            <a:r>
              <a:rPr lang="en-US" sz="2400" i="1" dirty="0"/>
              <a:t>framework was initialized with 200 random points and further executed with 500 iterations to optimize the target.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i="1" dirty="0"/>
              <a:t>👉 </a:t>
            </a:r>
            <a:r>
              <a:rPr lang="vi-VN" sz="2200" i="1" dirty="0"/>
              <a:t> </a:t>
            </a:r>
            <a:r>
              <a:rPr lang="en-US" sz="2200" i="1" dirty="0"/>
              <a:t>BO performed effectively after the initial 200 random points and showed significant improvement in the optimal values after ~400 iterations.</a:t>
            </a:r>
            <a:endParaRPr lang="vi-VN" sz="22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i="1" dirty="0"/>
              <a:t>👉 Supports pilot optimization, reduces experimental costs, and enhances </a:t>
            </a:r>
            <a:r>
              <a:rPr lang="en-US" sz="2200" dirty="0"/>
              <a:t>process</a:t>
            </a:r>
            <a:r>
              <a:rPr lang="en-US" sz="2200" i="1" dirty="0"/>
              <a:t> efficiency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6151F00-D478-820F-2160-3966870B8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976" y="112664"/>
            <a:ext cx="9786460" cy="921181"/>
          </a:xfrm>
        </p:spPr>
        <p:txBody>
          <a:bodyPr/>
          <a:lstStyle/>
          <a:p>
            <a:r>
              <a:rPr lang="en-GB" sz="4000" dirty="0"/>
              <a:t>Machine Learning Models for The Digital Twin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844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A824D-095F-12E8-41FD-91EB7239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AF75-7491-1883-F6B4-52619980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730" y="257688"/>
            <a:ext cx="9407973" cy="709538"/>
          </a:xfrm>
        </p:spPr>
        <p:txBody>
          <a:bodyPr/>
          <a:lstStyle/>
          <a:p>
            <a:r>
              <a:rPr lang="vi-VN" sz="4000" dirty="0"/>
              <a:t>Big Data Analytics for RD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8751B-D751-555B-5AA3-E6058ABB751F}"/>
              </a:ext>
            </a:extLst>
          </p:cNvPr>
          <p:cNvSpPr/>
          <p:nvPr/>
        </p:nvSpPr>
        <p:spPr>
          <a:xfrm>
            <a:off x="4000499" y="1392653"/>
            <a:ext cx="1639161" cy="794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1385E3-6337-8600-9BB1-2C71D28063BE}"/>
              </a:ext>
            </a:extLst>
          </p:cNvPr>
          <p:cNvSpPr txBox="1"/>
          <p:nvPr/>
        </p:nvSpPr>
        <p:spPr>
          <a:xfrm>
            <a:off x="0" y="2018249"/>
            <a:ext cx="533992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113</a:t>
            </a:r>
            <a:r>
              <a:rPr lang="vi-VN" dirty="0"/>
              <a:t> </a:t>
            </a:r>
            <a:r>
              <a:rPr lang="en-US" dirty="0"/>
              <a:t>935 datasets</a:t>
            </a:r>
            <a:r>
              <a:rPr lang="en-US" i="1" baseline="30000" dirty="0"/>
              <a:t>1</a:t>
            </a:r>
            <a:r>
              <a:rPr lang="en-US" dirty="0"/>
              <a:t> were processed and structured into a project–campaign–test hierarchy. The Power BI dashboard enables fast multi-level queries and real-time updates, supporting trend analysis and factor identification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The Power BI dashboard enables fast access to Big Data with multi-level relationships and is automatically updated from the database.</a:t>
            </a:r>
            <a:endParaRPr lang="vi-VN" i="1" dirty="0"/>
          </a:p>
          <a:p>
            <a:pPr marL="457200" lvl="2"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👉 It supports the identification of </a:t>
            </a:r>
            <a:r>
              <a:rPr lang="en-US" b="1" i="1" dirty="0"/>
              <a:t>target evolution trends </a:t>
            </a:r>
            <a:r>
              <a:rPr lang="en-US" i="1" dirty="0"/>
              <a:t>and the </a:t>
            </a:r>
            <a:r>
              <a:rPr lang="en-US" b="1" i="1" dirty="0"/>
              <a:t>factors influencing target performance</a:t>
            </a:r>
            <a:endParaRPr lang="en-US" sz="11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501009-AA91-CC60-732A-86950E4A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08" t="17226" r="1661" b="9230"/>
          <a:stretch>
            <a:fillRect/>
          </a:stretch>
        </p:blipFill>
        <p:spPr>
          <a:xfrm>
            <a:off x="5512228" y="1062098"/>
            <a:ext cx="6552340" cy="53593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37DEB8-8F25-D0BC-A55E-FCE6BA55EBDC}"/>
              </a:ext>
            </a:extLst>
          </p:cNvPr>
          <p:cNvSpPr txBox="1"/>
          <p:nvPr/>
        </p:nvSpPr>
        <p:spPr>
          <a:xfrm>
            <a:off x="469129" y="6516370"/>
            <a:ext cx="100861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baseline="30000" dirty="0"/>
              <a:t>1</a:t>
            </a:r>
            <a:r>
              <a:rPr lang="en-US" sz="1100" i="1" dirty="0"/>
              <a:t>Modern day monitoring and control challenges outlined on an industrial-scale benchmark fermentation process, Computers and Chemical Engineering 130 (2019) 106471</a:t>
            </a:r>
          </a:p>
        </p:txBody>
      </p:sp>
    </p:spTree>
    <p:extLst>
      <p:ext uri="{BB962C8B-B14F-4D97-AF65-F5344CB8AC3E}">
        <p14:creationId xmlns:p14="http://schemas.microsoft.com/office/powerpoint/2010/main" val="222342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2FBE-0548-B59A-1589-55C3D113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763036"/>
          </a:xfrm>
        </p:spPr>
        <p:txBody>
          <a:bodyPr/>
          <a:lstStyle/>
          <a:p>
            <a:r>
              <a:rPr lang="nb-NO" sz="4000" dirty="0" err="1"/>
              <a:t>Conclusion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C8F6C-6623-E68A-83E2-42B0575C33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594" y="2106618"/>
            <a:ext cx="11306811" cy="3910012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i="1" dirty="0"/>
              <a:t>SINTEF has successfully developed a digital twin platform</a:t>
            </a:r>
            <a:endParaRPr lang="vi-VN" altLang="en-US" sz="3200" i="1" dirty="0"/>
          </a:p>
          <a:p>
            <a:pPr lvl="1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</a:rPr>
              <a:t> based on open-source technologies and deployed on Azure Cloud VM. </a:t>
            </a:r>
            <a:endParaRPr lang="vi-VN" alt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</a:rPr>
              <a:t>The system integrates ML models, data processing pipelines, and a time-series database, operating effectively for both real-time and batch processing</a:t>
            </a:r>
            <a:r>
              <a:rPr lang="en-US" altLang="en-US" sz="2800" i="1" dirty="0"/>
              <a:t>.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i="1" dirty="0"/>
              <a:t>The integrated Big Data analytics and optimization models provide strong support for </a:t>
            </a:r>
            <a:endParaRPr lang="vi-VN" altLang="en-US" sz="3200" i="1" dirty="0"/>
          </a:p>
          <a:p>
            <a:pPr lvl="1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</a:rPr>
              <a:t>accelerating research</a:t>
            </a:r>
            <a:endParaRPr lang="vi-VN" alt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</a:rPr>
              <a:t>enabling faster and more accurate decision-making.</a:t>
            </a:r>
            <a:endParaRPr lang="vi-VN" alt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4DF36C-88FA-3323-4B4D-4A6CEE98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500" t="27593" r="11458" b="34815"/>
          <a:stretch>
            <a:fillRect/>
          </a:stretch>
        </p:blipFill>
        <p:spPr>
          <a:xfrm>
            <a:off x="4615761" y="2009167"/>
            <a:ext cx="3715439" cy="335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2607-E234-C84D-4B77-9FF5FAF6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136320"/>
            <a:ext cx="9369266" cy="1051168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AB97C-10CA-AFEC-81F5-758E377A3D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0085F-C9DD-41EB-55FD-29E90BD2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137F1-3184-E89D-CFDA-E2BF30D631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4607" y="1526967"/>
            <a:ext cx="10712215" cy="3804066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SINTEF</a:t>
            </a:r>
          </a:p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Twin Concept for </a:t>
            </a: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Architecture</a:t>
            </a:r>
          </a:p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Models</a:t>
            </a:r>
          </a:p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 Analytics &amp; Visualization</a:t>
            </a:r>
          </a:p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6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9D2E8-55A5-86A1-4853-CCE46F047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D987B1E1-752E-E423-C316-BCC4862C78AA}"/>
              </a:ext>
            </a:extLst>
          </p:cNvPr>
          <p:cNvGrpSpPr/>
          <p:nvPr/>
        </p:nvGrpSpPr>
        <p:grpSpPr>
          <a:xfrm>
            <a:off x="1945280" y="701408"/>
            <a:ext cx="9788172" cy="4399982"/>
            <a:chOff x="2411296" y="2357040"/>
            <a:chExt cx="7376810" cy="5039341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C501A90-EE42-9E6E-CF29-67610C7740C5}"/>
                </a:ext>
              </a:extLst>
            </p:cNvPr>
            <p:cNvCxnSpPr>
              <a:cxnSpLocks/>
            </p:cNvCxnSpPr>
            <p:nvPr/>
          </p:nvCxnSpPr>
          <p:spPr>
            <a:xfrm>
              <a:off x="6109095" y="2533045"/>
              <a:ext cx="0" cy="184177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F97A358D-6C82-B5B8-F07D-9ABCC1CC6614}"/>
                </a:ext>
              </a:extLst>
            </p:cNvPr>
            <p:cNvSpPr/>
            <p:nvPr/>
          </p:nvSpPr>
          <p:spPr>
            <a:xfrm>
              <a:off x="2516768" y="3261260"/>
              <a:ext cx="7265245" cy="1357535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O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6C30354-93B1-8E75-DEFA-6BEB6D36013B}"/>
                </a:ext>
              </a:extLst>
            </p:cNvPr>
            <p:cNvSpPr txBox="1"/>
            <p:nvPr/>
          </p:nvSpPr>
          <p:spPr>
            <a:xfrm>
              <a:off x="5428578" y="2357040"/>
              <a:ext cx="1397332" cy="5287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SINTEF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C4EF37FA-AE56-0D99-1034-FDD1A483FA6B}"/>
                </a:ext>
              </a:extLst>
            </p:cNvPr>
            <p:cNvSpPr/>
            <p:nvPr/>
          </p:nvSpPr>
          <p:spPr>
            <a:xfrm>
              <a:off x="3801376" y="5993309"/>
              <a:ext cx="4589250" cy="1403072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O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4BEA7FD-C681-CA34-7114-D0E3ABAF8306}"/>
                </a:ext>
              </a:extLst>
            </p:cNvPr>
            <p:cNvSpPr txBox="1"/>
            <p:nvPr/>
          </p:nvSpPr>
          <p:spPr>
            <a:xfrm>
              <a:off x="5401594" y="3634566"/>
              <a:ext cx="1157305" cy="7402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SINTEF</a:t>
              </a:r>
            </a:p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Digital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F4A3027-7DE3-4C35-87AA-50F7804E9B4D}"/>
                </a:ext>
              </a:extLst>
            </p:cNvPr>
            <p:cNvSpPr txBox="1"/>
            <p:nvPr/>
          </p:nvSpPr>
          <p:spPr>
            <a:xfrm>
              <a:off x="3917100" y="3634566"/>
              <a:ext cx="1157305" cy="7402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SINTEF</a:t>
              </a:r>
              <a:b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Industry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CAE258B-05AD-E5BC-E977-A9678D07C3D0}"/>
                </a:ext>
              </a:extLst>
            </p:cNvPr>
            <p:cNvSpPr txBox="1"/>
            <p:nvPr/>
          </p:nvSpPr>
          <p:spPr>
            <a:xfrm>
              <a:off x="2411296" y="3634566"/>
              <a:ext cx="1157305" cy="7402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SINTEF</a:t>
              </a:r>
            </a:p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Community</a:t>
              </a:r>
              <a:endPara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BB8EB06-FFCA-3073-11A5-CD527E4E011D}"/>
                </a:ext>
              </a:extLst>
            </p:cNvPr>
            <p:cNvSpPr txBox="1"/>
            <p:nvPr/>
          </p:nvSpPr>
          <p:spPr>
            <a:xfrm>
              <a:off x="8440511" y="3634566"/>
              <a:ext cx="1157305" cy="7402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SINTEF</a:t>
              </a:r>
              <a:b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Energy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CC4D1D0-5EFB-1434-D60F-9EFC12E5EA75}"/>
                </a:ext>
              </a:extLst>
            </p:cNvPr>
            <p:cNvSpPr txBox="1"/>
            <p:nvPr/>
          </p:nvSpPr>
          <p:spPr>
            <a:xfrm>
              <a:off x="6940805" y="3634566"/>
              <a:ext cx="1157305" cy="7402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SINTEF</a:t>
              </a:r>
            </a:p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Ocean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3FE6BD9-24F3-5C0E-97CF-6D41070B53AD}"/>
                </a:ext>
              </a:extLst>
            </p:cNvPr>
            <p:cNvSpPr txBox="1"/>
            <p:nvPr/>
          </p:nvSpPr>
          <p:spPr>
            <a:xfrm>
              <a:off x="5428578" y="3266398"/>
              <a:ext cx="1397332" cy="31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50" normalizeH="0" baseline="0" noProof="0" dirty="0">
                  <a:ln>
                    <a:noFill/>
                  </a:ln>
                  <a:solidFill>
                    <a:srgbClr val="003C6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INSTITUTTER</a:t>
              </a:r>
              <a:endParaRPr kumimoji="0" lang="en-NO" sz="900" b="0" i="0" u="none" strike="noStrike" kern="1200" cap="none" spc="50" normalizeH="0" baseline="0" noProof="0" dirty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EF8BA3D-33AA-F359-485E-525F2CEE7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296" y="4452276"/>
              <a:ext cx="7376809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CAB9BF7-5CDA-CAB4-8086-4308C64E46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296" y="3261259"/>
              <a:ext cx="7376810" cy="4553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1DEFFC9-D021-4089-0C36-25F3451C0694}"/>
              </a:ext>
            </a:extLst>
          </p:cNvPr>
          <p:cNvSpPr/>
          <p:nvPr/>
        </p:nvSpPr>
        <p:spPr>
          <a:xfrm>
            <a:off x="3996906" y="1490906"/>
            <a:ext cx="1496984" cy="13144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5171F2-B81B-97BE-08AE-32FEB63023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759" t="74386" r="69281" b="17309"/>
          <a:stretch>
            <a:fillRect/>
          </a:stretch>
        </p:blipFill>
        <p:spPr>
          <a:xfrm>
            <a:off x="10071260" y="3876331"/>
            <a:ext cx="1616246" cy="604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8B9475-C2A1-3B8D-A327-B8A8E1EB08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9396" t="74406" r="26594" b="17546"/>
          <a:stretch>
            <a:fillRect/>
          </a:stretch>
        </p:blipFill>
        <p:spPr>
          <a:xfrm>
            <a:off x="10042450" y="5261426"/>
            <a:ext cx="1630651" cy="585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E67565-20FF-D513-FEB0-B3D874CAAD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0192" t="75220" r="46488" b="17314"/>
          <a:stretch>
            <a:fillRect/>
          </a:stretch>
        </p:blipFill>
        <p:spPr>
          <a:xfrm>
            <a:off x="10056855" y="4581692"/>
            <a:ext cx="1630651" cy="543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7958EA-0F55-3EEE-201D-B0251713B878}"/>
              </a:ext>
            </a:extLst>
          </p:cNvPr>
          <p:cNvSpPr txBox="1"/>
          <p:nvPr/>
        </p:nvSpPr>
        <p:spPr>
          <a:xfrm>
            <a:off x="9871269" y="3381744"/>
            <a:ext cx="18540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SINTEF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0D3415-C3BB-C05E-7015-0461EB8963B7}"/>
              </a:ext>
            </a:extLst>
          </p:cNvPr>
          <p:cNvSpPr/>
          <p:nvPr/>
        </p:nvSpPr>
        <p:spPr>
          <a:xfrm>
            <a:off x="1508666" y="2736335"/>
            <a:ext cx="7591245" cy="401289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ED73F5-D3DB-FD11-B55C-1F5F27B75977}"/>
              </a:ext>
            </a:extLst>
          </p:cNvPr>
          <p:cNvSpPr txBox="1"/>
          <p:nvPr/>
        </p:nvSpPr>
        <p:spPr>
          <a:xfrm>
            <a:off x="-54091" y="3531730"/>
            <a:ext cx="1562757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</a:p>
          <a:p>
            <a:pPr lvl="0" algn="ctr">
              <a:defRPr/>
            </a:pPr>
            <a:r>
              <a:rPr lang="vi-VN" sz="3200" b="1" dirty="0">
                <a:solidFill>
                  <a:schemeClr val="accent1"/>
                </a:solidFill>
              </a:rPr>
              <a:t>Domain</a:t>
            </a: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4FC6C-8CDC-F08C-CC62-ACDED01EED11}"/>
              </a:ext>
            </a:extLst>
          </p:cNvPr>
          <p:cNvSpPr txBox="1"/>
          <p:nvPr/>
        </p:nvSpPr>
        <p:spPr>
          <a:xfrm>
            <a:off x="7988681" y="609074"/>
            <a:ext cx="3004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2">
                    <a:lumMod val="25000"/>
                  </a:schemeClr>
                </a:solidFill>
                <a:effectLst/>
                <a:latin typeface="Google Sans"/>
              </a:rPr>
              <a:t>Norwegian Research Organization founded in 1950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959BD-63FE-4F11-56BA-087B324F69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25" y="2913983"/>
            <a:ext cx="7019925" cy="3657600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68825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8C45-8408-0B26-39C8-F417A000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859" y="318039"/>
            <a:ext cx="9407973" cy="801160"/>
          </a:xfrm>
        </p:spPr>
        <p:txBody>
          <a:bodyPr/>
          <a:lstStyle/>
          <a:p>
            <a:r>
              <a:rPr lang="vi-VN" sz="4000" dirty="0"/>
              <a:t>Digital Twin </a:t>
            </a:r>
            <a:r>
              <a:rPr lang="nb-NO" sz="4000" dirty="0"/>
              <a:t>For </a:t>
            </a:r>
            <a:r>
              <a:rPr lang="nb-NO" sz="4000" dirty="0" err="1"/>
              <a:t>Process</a:t>
            </a:r>
            <a:r>
              <a:rPr lang="nb-NO" sz="4000" dirty="0"/>
              <a:t> Pilot</a:t>
            </a:r>
            <a:endParaRPr lang="nb-NO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0A629-5BB8-55EB-B3B1-0E4D98850B9B}"/>
              </a:ext>
            </a:extLst>
          </p:cNvPr>
          <p:cNvGrpSpPr/>
          <p:nvPr/>
        </p:nvGrpSpPr>
        <p:grpSpPr>
          <a:xfrm>
            <a:off x="305948" y="1615226"/>
            <a:ext cx="11073082" cy="4624693"/>
            <a:chOff x="1803446" y="9293993"/>
            <a:chExt cx="11236484" cy="46246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F96F21-7703-6A3B-B135-219AE65372CE}"/>
                </a:ext>
              </a:extLst>
            </p:cNvPr>
            <p:cNvGrpSpPr/>
            <p:nvPr/>
          </p:nvGrpSpPr>
          <p:grpSpPr>
            <a:xfrm>
              <a:off x="1803446" y="9293993"/>
              <a:ext cx="11236484" cy="4624693"/>
              <a:chOff x="1803446" y="9293993"/>
              <a:chExt cx="11236484" cy="462469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3CD98A1-8F82-D74C-D837-FEA26DE8468B}"/>
                  </a:ext>
                </a:extLst>
              </p:cNvPr>
              <p:cNvGrpSpPr/>
              <p:nvPr/>
            </p:nvGrpSpPr>
            <p:grpSpPr>
              <a:xfrm>
                <a:off x="1803446" y="9293993"/>
                <a:ext cx="11236484" cy="4624693"/>
                <a:chOff x="1129952" y="9550033"/>
                <a:chExt cx="11236484" cy="462469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F04A2FB-2B5A-501F-96E4-AB93E3E9622C}"/>
                    </a:ext>
                  </a:extLst>
                </p:cNvPr>
                <p:cNvSpPr/>
                <p:nvPr/>
              </p:nvSpPr>
              <p:spPr>
                <a:xfrm>
                  <a:off x="1279658" y="10336323"/>
                  <a:ext cx="10942820" cy="165088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C034E0CB-176E-1B8E-1DDA-5FEAAC3C2785}"/>
                    </a:ext>
                  </a:extLst>
                </p:cNvPr>
                <p:cNvSpPr/>
                <p:nvPr/>
              </p:nvSpPr>
              <p:spPr>
                <a:xfrm>
                  <a:off x="1582219" y="10774116"/>
                  <a:ext cx="1764222" cy="1079783"/>
                </a:xfrm>
                <a:prstGeom prst="round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200" b="0" dirty="0">
                    <a:solidFill>
                      <a:schemeClr val="accent2">
                        <a:lumMod val="10000"/>
                      </a:schemeClr>
                    </a:solidFill>
                  </a:endParaRPr>
                </a:p>
              </p:txBody>
            </p:sp>
            <p:pic>
              <p:nvPicPr>
                <p:cNvPr id="12" name="Picture 2" descr="Trung">
                  <a:extLst>
                    <a:ext uri="{FF2B5EF4-FFF2-40B4-BE49-F238E27FC236}">
                      <a16:creationId xmlns:a16="http://schemas.microsoft.com/office/drawing/2014/main" id="{33C06BDB-B603-A0B0-521B-44662AFA03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2408" b="12359"/>
                <a:stretch/>
              </p:blipFill>
              <p:spPr bwMode="auto">
                <a:xfrm>
                  <a:off x="1129952" y="12402051"/>
                  <a:ext cx="1679515" cy="14373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6CD7A97-B6D2-8ECF-2D19-8328644441F0}"/>
                    </a:ext>
                  </a:extLst>
                </p:cNvPr>
                <p:cNvSpPr txBox="1"/>
                <p:nvPr/>
              </p:nvSpPr>
              <p:spPr>
                <a:xfrm>
                  <a:off x="1806603" y="10924962"/>
                  <a:ext cx="131545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Cloud-based Automatic Control System 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0A4D55D-0484-08BA-9AF5-C7BF4E21A598}"/>
                    </a:ext>
                  </a:extLst>
                </p:cNvPr>
                <p:cNvSpPr txBox="1"/>
                <p:nvPr/>
              </p:nvSpPr>
              <p:spPr>
                <a:xfrm>
                  <a:off x="3078484" y="13559836"/>
                  <a:ext cx="111183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1050" dirty="0"/>
                    <a:t>Sytem Control</a:t>
                  </a:r>
                  <a:endParaRPr lang="en-US" sz="1050" dirty="0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88C84F-5146-CA9A-0C7F-D948C338FAD5}"/>
                    </a:ext>
                  </a:extLst>
                </p:cNvPr>
                <p:cNvSpPr/>
                <p:nvPr/>
              </p:nvSpPr>
              <p:spPr>
                <a:xfrm>
                  <a:off x="3428127" y="10785281"/>
                  <a:ext cx="1955966" cy="1057382"/>
                </a:xfrm>
                <a:prstGeom prst="round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200" b="0" dirty="0">
                    <a:solidFill>
                      <a:schemeClr val="accent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F37E86C-1CA3-0E6E-1AA3-C51CB0E597E1}"/>
                    </a:ext>
                  </a:extLst>
                </p:cNvPr>
                <p:cNvSpPr txBox="1"/>
                <p:nvPr/>
              </p:nvSpPr>
              <p:spPr>
                <a:xfrm>
                  <a:off x="3570825" y="11007850"/>
                  <a:ext cx="170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Monitoring of </a:t>
                  </a:r>
                  <a:r>
                    <a:rPr lang="nb-NO" sz="1400" b="1" dirty="0"/>
                    <a:t>Target</a:t>
                  </a:r>
                  <a:r>
                    <a:rPr lang="en-US" sz="1400" b="1" dirty="0"/>
                    <a:t>s in Real-Time</a:t>
                  </a:r>
                  <a:endParaRPr lang="en-US" sz="1400" dirty="0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57CCF8D4-17F4-54A8-FD80-C07BF0097110}"/>
                    </a:ext>
                  </a:extLst>
                </p:cNvPr>
                <p:cNvSpPr/>
                <p:nvPr/>
              </p:nvSpPr>
              <p:spPr>
                <a:xfrm>
                  <a:off x="5476852" y="10796517"/>
                  <a:ext cx="2363472" cy="1057382"/>
                </a:xfrm>
                <a:prstGeom prst="round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200" b="0" dirty="0">
                    <a:solidFill>
                      <a:schemeClr val="accent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5699BC-1FC9-ABE2-BEB7-B88BBE3BE499}"/>
                    </a:ext>
                  </a:extLst>
                </p:cNvPr>
                <p:cNvSpPr txBox="1"/>
                <p:nvPr/>
              </p:nvSpPr>
              <p:spPr>
                <a:xfrm>
                  <a:off x="6040853" y="11038969"/>
                  <a:ext cx="14495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Bigdata analytics for RD</a:t>
                  </a:r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5D75A119-F6AE-5519-F631-E888A9B1A152}"/>
                    </a:ext>
                  </a:extLst>
                </p:cNvPr>
                <p:cNvSpPr/>
                <p:nvPr/>
              </p:nvSpPr>
              <p:spPr>
                <a:xfrm>
                  <a:off x="7933083" y="10822400"/>
                  <a:ext cx="1955966" cy="1069248"/>
                </a:xfrm>
                <a:prstGeom prst="round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200" b="0" dirty="0">
                    <a:solidFill>
                      <a:schemeClr val="accent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E62C2EF-C415-5EEC-3E8E-5664D7412B92}"/>
                    </a:ext>
                  </a:extLst>
                </p:cNvPr>
                <p:cNvSpPr txBox="1"/>
                <p:nvPr/>
              </p:nvSpPr>
              <p:spPr>
                <a:xfrm>
                  <a:off x="8213003" y="11187446"/>
                  <a:ext cx="18282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Optimalization</a:t>
                  </a:r>
                </a:p>
              </p:txBody>
            </p:sp>
            <p:pic>
              <p:nvPicPr>
                <p:cNvPr id="21" name="Picture 5" descr="Raspberry-Pi Icons - Free SVG &amp; PNG Raspberry-Pi Images ...">
                  <a:extLst>
                    <a:ext uri="{FF2B5EF4-FFF2-40B4-BE49-F238E27FC236}">
                      <a16:creationId xmlns:a16="http://schemas.microsoft.com/office/drawing/2014/main" id="{700B183B-6AD2-BDE2-6DD1-45E1D440AC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790" y="12810052"/>
                  <a:ext cx="952500" cy="952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EEB456F4-0C5F-1514-9929-CCA3B1D2C183}"/>
                    </a:ext>
                  </a:extLst>
                </p:cNvPr>
                <p:cNvSpPr/>
                <p:nvPr/>
              </p:nvSpPr>
              <p:spPr>
                <a:xfrm>
                  <a:off x="4634015" y="12674825"/>
                  <a:ext cx="5219035" cy="1489053"/>
                </a:xfrm>
                <a:prstGeom prst="round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200" b="0" dirty="0">
                    <a:solidFill>
                      <a:schemeClr val="accent2">
                        <a:lumMod val="10000"/>
                      </a:schemeClr>
                    </a:solidFill>
                  </a:endParaRPr>
                </a:p>
              </p:txBody>
            </p:sp>
            <p:pic>
              <p:nvPicPr>
                <p:cNvPr id="23" name="Picture 4" descr="Database - Free electronics icons">
                  <a:extLst>
                    <a:ext uri="{FF2B5EF4-FFF2-40B4-BE49-F238E27FC236}">
                      <a16:creationId xmlns:a16="http://schemas.microsoft.com/office/drawing/2014/main" id="{EFB28D8E-AE64-E688-700A-612B482C80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7271" y="12885464"/>
                  <a:ext cx="738913" cy="7389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8" descr="Learning Machine AI icon SVG Vector ...">
                  <a:extLst>
                    <a:ext uri="{FF2B5EF4-FFF2-40B4-BE49-F238E27FC236}">
                      <a16:creationId xmlns:a16="http://schemas.microsoft.com/office/drawing/2014/main" id="{364BE16D-5D27-0A3E-C1ED-7E59DB15F7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18720" y="12857081"/>
                  <a:ext cx="691140" cy="7389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611AE50-9435-2757-22B0-48B31A9F378E}"/>
                    </a:ext>
                  </a:extLst>
                </p:cNvPr>
                <p:cNvSpPr txBox="1"/>
                <p:nvPr/>
              </p:nvSpPr>
              <p:spPr>
                <a:xfrm>
                  <a:off x="4744958" y="13767036"/>
                  <a:ext cx="1001485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b-NO" sz="1200" dirty="0">
                      <a:solidFill>
                        <a:schemeClr val="accent2">
                          <a:lumMod val="10000"/>
                        </a:schemeClr>
                      </a:solidFill>
                    </a:rPr>
                    <a:t>Data Storage</a:t>
                  </a:r>
                  <a:endParaRPr lang="en-US" sz="1200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DADC15A-2452-08FB-2EE3-4063E4570B91}"/>
                    </a:ext>
                  </a:extLst>
                </p:cNvPr>
                <p:cNvSpPr txBox="1"/>
                <p:nvPr/>
              </p:nvSpPr>
              <p:spPr>
                <a:xfrm>
                  <a:off x="8310067" y="13787353"/>
                  <a:ext cx="914592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b-NO" sz="1200" dirty="0">
                      <a:solidFill>
                        <a:schemeClr val="accent2">
                          <a:lumMod val="10000"/>
                        </a:schemeClr>
                      </a:solidFill>
                    </a:rPr>
                    <a:t>ML Models</a:t>
                  </a:r>
                  <a:endParaRPr lang="en-US" sz="1200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FCF10FB-2845-746D-8D28-0F9B974A4C4A}"/>
                    </a:ext>
                  </a:extLst>
                </p:cNvPr>
                <p:cNvSpPr txBox="1"/>
                <p:nvPr/>
              </p:nvSpPr>
              <p:spPr>
                <a:xfrm>
                  <a:off x="6458608" y="13787354"/>
                  <a:ext cx="112354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b-NO" sz="1200" dirty="0" err="1">
                      <a:solidFill>
                        <a:schemeClr val="accent2">
                          <a:lumMod val="10000"/>
                        </a:schemeClr>
                      </a:solidFill>
                    </a:rPr>
                    <a:t>Process</a:t>
                  </a:r>
                  <a:r>
                    <a:rPr lang="nb-NO" sz="1200" dirty="0">
                      <a:solidFill>
                        <a:schemeClr val="accent2">
                          <a:lumMod val="10000"/>
                        </a:schemeClr>
                      </a:solidFill>
                    </a:rPr>
                    <a:t> Unit</a:t>
                  </a:r>
                  <a:endParaRPr lang="en-US" sz="1200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44994BA-1A22-0F17-F243-9EA93015C2BB}"/>
                    </a:ext>
                  </a:extLst>
                </p:cNvPr>
                <p:cNvSpPr txBox="1"/>
                <p:nvPr/>
              </p:nvSpPr>
              <p:spPr>
                <a:xfrm>
                  <a:off x="1430261" y="13920810"/>
                  <a:ext cx="134736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050" b="1" dirty="0"/>
                    <a:t>Pilot /</a:t>
                  </a:r>
                  <a:r>
                    <a:rPr lang="nb-NO" sz="1050" b="1" dirty="0" err="1"/>
                    <a:t>Process</a:t>
                  </a:r>
                  <a:endParaRPr lang="en-US" sz="1050" b="1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EC87259-1B0E-A227-00F0-C2512AF1C166}"/>
                    </a:ext>
                  </a:extLst>
                </p:cNvPr>
                <p:cNvSpPr txBox="1"/>
                <p:nvPr/>
              </p:nvSpPr>
              <p:spPr>
                <a:xfrm>
                  <a:off x="9224659" y="9968196"/>
                  <a:ext cx="212089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b-NO" sz="1200" dirty="0">
                      <a:solidFill>
                        <a:schemeClr val="accent2">
                          <a:lumMod val="10000"/>
                        </a:schemeClr>
                      </a:solidFill>
                    </a:rPr>
                    <a:t>Data Platform</a:t>
                  </a:r>
                  <a:r>
                    <a:rPr lang="vi-VN" sz="1200" dirty="0">
                      <a:solidFill>
                        <a:schemeClr val="accent2">
                          <a:lumMod val="10000"/>
                        </a:schemeClr>
                      </a:solidFill>
                    </a:rPr>
                    <a:t> on Azure VM</a:t>
                  </a:r>
                  <a:endParaRPr lang="en-US" sz="1200" dirty="0"/>
                </a:p>
              </p:txBody>
            </p:sp>
            <p:cxnSp>
              <p:nvCxnSpPr>
                <p:cNvPr id="30" name="Connector: Elbow 29">
                  <a:extLst>
                    <a:ext uri="{FF2B5EF4-FFF2-40B4-BE49-F238E27FC236}">
                      <a16:creationId xmlns:a16="http://schemas.microsoft.com/office/drawing/2014/main" id="{EA0CF09A-C385-C724-683B-30F9A3FDBE78}"/>
                    </a:ext>
                  </a:extLst>
                </p:cNvPr>
                <p:cNvCxnSpPr>
                  <a:cxnSpLocks/>
                  <a:stCxn id="22" idx="0"/>
                  <a:endCxn id="19" idx="2"/>
                </p:cNvCxnSpPr>
                <p:nvPr/>
              </p:nvCxnSpPr>
              <p:spPr>
                <a:xfrm rot="5400000" flipH="1" flipV="1">
                  <a:off x="7685711" y="11449471"/>
                  <a:ext cx="783177" cy="1667532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Elbow 30">
                  <a:extLst>
                    <a:ext uri="{FF2B5EF4-FFF2-40B4-BE49-F238E27FC236}">
                      <a16:creationId xmlns:a16="http://schemas.microsoft.com/office/drawing/2014/main" id="{74185620-092D-265F-BC6C-9E2973B0E0DF}"/>
                    </a:ext>
                  </a:extLst>
                </p:cNvPr>
                <p:cNvCxnSpPr>
                  <a:cxnSpLocks/>
                  <a:stCxn id="22" idx="0"/>
                  <a:endCxn id="17" idx="2"/>
                </p:cNvCxnSpPr>
                <p:nvPr/>
              </p:nvCxnSpPr>
              <p:spPr>
                <a:xfrm rot="16200000" flipV="1">
                  <a:off x="6540598" y="11971889"/>
                  <a:ext cx="820926" cy="584945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Elbow 31">
                  <a:extLst>
                    <a:ext uri="{FF2B5EF4-FFF2-40B4-BE49-F238E27FC236}">
                      <a16:creationId xmlns:a16="http://schemas.microsoft.com/office/drawing/2014/main" id="{57CF534E-4D8D-A4CE-24A1-AA7B7406F785}"/>
                    </a:ext>
                  </a:extLst>
                </p:cNvPr>
                <p:cNvCxnSpPr>
                  <a:cxnSpLocks/>
                  <a:stCxn id="22" idx="0"/>
                  <a:endCxn id="11" idx="2"/>
                </p:cNvCxnSpPr>
                <p:nvPr/>
              </p:nvCxnSpPr>
              <p:spPr>
                <a:xfrm rot="16200000" flipV="1">
                  <a:off x="4443469" y="9874760"/>
                  <a:ext cx="820926" cy="4779203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Elbow 32">
                  <a:extLst>
                    <a:ext uri="{FF2B5EF4-FFF2-40B4-BE49-F238E27FC236}">
                      <a16:creationId xmlns:a16="http://schemas.microsoft.com/office/drawing/2014/main" id="{A8C44F13-9610-F329-7582-69C1E0F67A8C}"/>
                    </a:ext>
                  </a:extLst>
                </p:cNvPr>
                <p:cNvCxnSpPr>
                  <a:cxnSpLocks/>
                  <a:stCxn id="22" idx="0"/>
                  <a:endCxn id="15" idx="2"/>
                </p:cNvCxnSpPr>
                <p:nvPr/>
              </p:nvCxnSpPr>
              <p:spPr>
                <a:xfrm rot="16200000" flipV="1">
                  <a:off x="5408741" y="10840032"/>
                  <a:ext cx="832162" cy="2837423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Elbow 33">
                  <a:extLst>
                    <a:ext uri="{FF2B5EF4-FFF2-40B4-BE49-F238E27FC236}">
                      <a16:creationId xmlns:a16="http://schemas.microsoft.com/office/drawing/2014/main" id="{13E7D280-311C-0EDF-6AC9-34095661D260}"/>
                    </a:ext>
                  </a:extLst>
                </p:cNvPr>
                <p:cNvCxnSpPr>
                  <a:cxnSpLocks/>
                  <a:stCxn id="12" idx="3"/>
                  <a:endCxn id="21" idx="1"/>
                </p:cNvCxnSpPr>
                <p:nvPr/>
              </p:nvCxnSpPr>
              <p:spPr>
                <a:xfrm>
                  <a:off x="2809467" y="13120716"/>
                  <a:ext cx="311323" cy="165586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or: Elbow 34">
                  <a:extLst>
                    <a:ext uri="{FF2B5EF4-FFF2-40B4-BE49-F238E27FC236}">
                      <a16:creationId xmlns:a16="http://schemas.microsoft.com/office/drawing/2014/main" id="{15D898A8-94E7-0A1E-0DAD-5266E992D83F}"/>
                    </a:ext>
                  </a:extLst>
                </p:cNvPr>
                <p:cNvCxnSpPr>
                  <a:cxnSpLocks/>
                  <a:stCxn id="21" idx="3"/>
                  <a:endCxn id="22" idx="1"/>
                </p:cNvCxnSpPr>
                <p:nvPr/>
              </p:nvCxnSpPr>
              <p:spPr>
                <a:xfrm>
                  <a:off x="4073290" y="13286302"/>
                  <a:ext cx="560725" cy="133050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63EB4F5C-47CE-F0C1-6336-506784B4D9D7}"/>
                    </a:ext>
                  </a:extLst>
                </p:cNvPr>
                <p:cNvSpPr/>
                <p:nvPr/>
              </p:nvSpPr>
              <p:spPr>
                <a:xfrm>
                  <a:off x="10193375" y="10809795"/>
                  <a:ext cx="1644804" cy="1069248"/>
                </a:xfrm>
                <a:prstGeom prst="round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200" b="0" dirty="0">
                    <a:solidFill>
                      <a:schemeClr val="accent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D916BCE-51CF-3102-AF7C-7C769609B6B1}"/>
                    </a:ext>
                  </a:extLst>
                </p:cNvPr>
                <p:cNvSpPr txBox="1"/>
                <p:nvPr/>
              </p:nvSpPr>
              <p:spPr>
                <a:xfrm>
                  <a:off x="10285106" y="11223293"/>
                  <a:ext cx="16448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Pilot </a:t>
                  </a:r>
                  <a:r>
                    <a:rPr lang="en-US" sz="1400" b="1" dirty="0" err="1"/>
                    <a:t>Managemet</a:t>
                  </a:r>
                  <a:endParaRPr lang="en-US" sz="1400" b="1" dirty="0"/>
                </a:p>
              </p:txBody>
            </p:sp>
            <p:cxnSp>
              <p:nvCxnSpPr>
                <p:cNvPr id="38" name="Connector: Elbow 37">
                  <a:extLst>
                    <a:ext uri="{FF2B5EF4-FFF2-40B4-BE49-F238E27FC236}">
                      <a16:creationId xmlns:a16="http://schemas.microsoft.com/office/drawing/2014/main" id="{F5896342-27D9-874D-0BD4-D3894D77B4F7}"/>
                    </a:ext>
                  </a:extLst>
                </p:cNvPr>
                <p:cNvCxnSpPr>
                  <a:cxnSpLocks/>
                  <a:stCxn id="22" idx="0"/>
                  <a:endCxn id="36" idx="2"/>
                </p:cNvCxnSpPr>
                <p:nvPr/>
              </p:nvCxnSpPr>
              <p:spPr>
                <a:xfrm rot="5400000" flipH="1" flipV="1">
                  <a:off x="8731764" y="10390812"/>
                  <a:ext cx="795782" cy="3772244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5B9DB99-F484-22E2-D8EE-D21D19C7F3E8}"/>
                    </a:ext>
                  </a:extLst>
                </p:cNvPr>
                <p:cNvSpPr txBox="1"/>
                <p:nvPr/>
              </p:nvSpPr>
              <p:spPr>
                <a:xfrm>
                  <a:off x="3403015" y="10516273"/>
                  <a:ext cx="108153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b-NO" sz="1200" b="1" i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Function</a:t>
                  </a:r>
                  <a:r>
                    <a:rPr lang="nb-NO" sz="1200" b="1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vi-VN" sz="1200" b="1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2</a:t>
                  </a:r>
                  <a:endParaRPr lang="en-US" sz="1200" b="1" i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CF3E058-C516-75DB-B79E-6D8B5CB9B55F}"/>
                    </a:ext>
                  </a:extLst>
                </p:cNvPr>
                <p:cNvSpPr txBox="1"/>
                <p:nvPr/>
              </p:nvSpPr>
              <p:spPr>
                <a:xfrm>
                  <a:off x="5471672" y="10493102"/>
                  <a:ext cx="108153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b-NO" sz="1200" b="1" i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Function</a:t>
                  </a:r>
                  <a:r>
                    <a:rPr lang="nb-NO" sz="1200" b="1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vi-VN" sz="1200" b="1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3</a:t>
                  </a:r>
                  <a:endParaRPr lang="en-US" sz="1200" b="1" i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C35CD0C-F111-D9E7-301C-6F5BF445A2C0}"/>
                    </a:ext>
                  </a:extLst>
                </p:cNvPr>
                <p:cNvSpPr txBox="1"/>
                <p:nvPr/>
              </p:nvSpPr>
              <p:spPr>
                <a:xfrm>
                  <a:off x="7878050" y="10519111"/>
                  <a:ext cx="108153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b-NO" sz="1200" b="1" i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Function</a:t>
                  </a:r>
                  <a:r>
                    <a:rPr lang="nb-NO" sz="1200" b="1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vi-VN" sz="1200" b="1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4</a:t>
                  </a:r>
                  <a:endParaRPr lang="en-US" sz="1200" b="1" i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08FBAA6-65D5-885E-F39E-17A4C4998F48}"/>
                    </a:ext>
                  </a:extLst>
                </p:cNvPr>
                <p:cNvSpPr txBox="1"/>
                <p:nvPr/>
              </p:nvSpPr>
              <p:spPr>
                <a:xfrm>
                  <a:off x="9948139" y="10516273"/>
                  <a:ext cx="108153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b-NO" sz="1200" b="1" i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Function</a:t>
                  </a:r>
                  <a:r>
                    <a:rPr lang="nb-NO" sz="1200" b="1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vi-VN" sz="1200" b="1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5</a:t>
                  </a:r>
                  <a:endParaRPr lang="en-US" sz="1200" b="1" i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pic>
              <p:nvPicPr>
                <p:cNvPr id="44" name="Picture 2" descr="Remote Working - Free professions and jobs icons">
                  <a:extLst>
                    <a:ext uri="{FF2B5EF4-FFF2-40B4-BE49-F238E27FC236}">
                      <a16:creationId xmlns:a16="http://schemas.microsoft.com/office/drawing/2014/main" id="{A223AF41-317D-6DA4-E04D-7261603E57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93384" y="9550033"/>
                  <a:ext cx="873052" cy="6603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590EFEB-350F-B7E5-2462-B2FA9E40BB82}"/>
                    </a:ext>
                  </a:extLst>
                </p:cNvPr>
                <p:cNvSpPr txBox="1"/>
                <p:nvPr/>
              </p:nvSpPr>
              <p:spPr>
                <a:xfrm>
                  <a:off x="1629926" y="10468777"/>
                  <a:ext cx="108153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b-NO" sz="1200" b="1" i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Function</a:t>
                  </a:r>
                  <a:r>
                    <a:rPr lang="nb-NO" sz="1200" b="1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vi-VN" sz="1200" b="1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1</a:t>
                  </a:r>
                  <a:endParaRPr lang="en-US" sz="1200" b="1" i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EB6F86F1-6123-0FF0-FADF-5BAEBEA0D0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4418" y="12705537"/>
                <a:ext cx="876300" cy="876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8BF36DDD-8E24-50DD-892D-39F4C3711F83}"/>
                </a:ext>
              </a:extLst>
            </p:cNvPr>
            <p:cNvCxnSpPr>
              <a:cxnSpLocks/>
              <a:stCxn id="23" idx="3"/>
              <a:endCxn id="9" idx="1"/>
            </p:cNvCxnSpPr>
            <p:nvPr/>
          </p:nvCxnSpPr>
          <p:spPr>
            <a:xfrm>
              <a:off x="6369679" y="12998881"/>
              <a:ext cx="864739" cy="14480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9BCC36CD-ABC0-1539-53B6-D4F869228CB9}"/>
                </a:ext>
              </a:extLst>
            </p:cNvPr>
            <p:cNvCxnSpPr>
              <a:cxnSpLocks/>
              <a:stCxn id="9" idx="3"/>
              <a:endCxn id="24" idx="1"/>
            </p:cNvCxnSpPr>
            <p:nvPr/>
          </p:nvCxnSpPr>
          <p:spPr>
            <a:xfrm flipV="1">
              <a:off x="8110718" y="12970498"/>
              <a:ext cx="981496" cy="17318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F9121DC-204B-B76C-34ED-466681B2ACA3}"/>
              </a:ext>
            </a:extLst>
          </p:cNvPr>
          <p:cNvSpPr txBox="1"/>
          <p:nvPr/>
        </p:nvSpPr>
        <p:spPr>
          <a:xfrm>
            <a:off x="131977" y="1447302"/>
            <a:ext cx="7546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/>
              <a:t>The Digital Twin: </a:t>
            </a:r>
          </a:p>
          <a:p>
            <a:r>
              <a:rPr lang="en-US" sz="1800" b="1" i="1" dirty="0"/>
              <a:t>AI</a:t>
            </a:r>
            <a:r>
              <a:rPr lang="en-US" sz="1800" i="1" dirty="0"/>
              <a:t>, </a:t>
            </a:r>
            <a:r>
              <a:rPr lang="en-US" sz="1800" b="1" i="1" dirty="0"/>
              <a:t>big data</a:t>
            </a:r>
            <a:r>
              <a:rPr lang="en-US" sz="1800" i="1" dirty="0"/>
              <a:t>, </a:t>
            </a:r>
            <a:r>
              <a:rPr lang="en-US" sz="1800" b="1" i="1" dirty="0"/>
              <a:t>autonomous systems</a:t>
            </a:r>
            <a:r>
              <a:rPr lang="en-US" sz="1800" i="1" dirty="0"/>
              <a:t>, </a:t>
            </a:r>
            <a:r>
              <a:rPr lang="en-US" sz="1800" b="1" i="1" dirty="0"/>
              <a:t>machine learning</a:t>
            </a:r>
            <a:r>
              <a:rPr lang="en-US" sz="1800" i="1" dirty="0"/>
              <a:t>, and </a:t>
            </a:r>
            <a:r>
              <a:rPr lang="en-US" sz="1800" b="1" i="1" dirty="0"/>
              <a:t>cloud solutions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CE39BF-0EE0-D950-6E88-40B5A9A6E5A8}"/>
              </a:ext>
            </a:extLst>
          </p:cNvPr>
          <p:cNvSpPr txBox="1"/>
          <p:nvPr/>
        </p:nvSpPr>
        <p:spPr>
          <a:xfrm>
            <a:off x="9087620" y="4897927"/>
            <a:ext cx="3007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The Digital Twin components: </a:t>
            </a:r>
          </a:p>
          <a:p>
            <a:pPr marL="285750" indent="-285750">
              <a:buFontTx/>
              <a:buChar char="-"/>
            </a:pPr>
            <a:r>
              <a:rPr lang="en-US" b="1" i="1" dirty="0"/>
              <a:t>Pilot</a:t>
            </a:r>
          </a:p>
          <a:p>
            <a:pPr marL="285750" indent="-285750">
              <a:buFontTx/>
              <a:buChar char="-"/>
            </a:pPr>
            <a:r>
              <a:rPr lang="en-US" sz="1800" b="1" i="1" dirty="0"/>
              <a:t>Data Platform</a:t>
            </a:r>
          </a:p>
          <a:p>
            <a:pPr marL="285750" indent="-285750">
              <a:buFontTx/>
              <a:buChar char="-"/>
            </a:pPr>
            <a:r>
              <a:rPr lang="en-US" b="1" i="1" dirty="0"/>
              <a:t>ML Models</a:t>
            </a:r>
            <a:endParaRPr lang="en-US" sz="1800" b="1" i="1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4441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5259F-597C-2991-73ED-09066A3EB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528C-0F9C-9F48-E56E-E0A9FBBB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99" y="125286"/>
            <a:ext cx="9407973" cy="951825"/>
          </a:xfrm>
        </p:spPr>
        <p:txBody>
          <a:bodyPr/>
          <a:lstStyle/>
          <a:p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sz="4000" dirty="0">
                <a:solidFill>
                  <a:schemeClr val="accent1"/>
                </a:solidFill>
              </a:rPr>
            </a:br>
            <a:r>
              <a:rPr lang="nb-NO" sz="4000" dirty="0"/>
              <a:t>Tools for Digital </a:t>
            </a:r>
            <a:r>
              <a:rPr lang="nb-NO" sz="4000" dirty="0" err="1"/>
              <a:t>Twins</a:t>
            </a:r>
            <a:r>
              <a:rPr lang="nb-NO" sz="4000" dirty="0"/>
              <a:t> </a:t>
            </a:r>
            <a:endParaRPr lang="en-US" sz="4000" dirty="0"/>
          </a:p>
        </p:txBody>
      </p:sp>
      <p:pic>
        <p:nvPicPr>
          <p:cNvPr id="3" name="Picture 4" descr="Kafka&quot; Icon - Download for free – Iconduck">
            <a:extLst>
              <a:ext uri="{FF2B5EF4-FFF2-40B4-BE49-F238E27FC236}">
                <a16:creationId xmlns:a16="http://schemas.microsoft.com/office/drawing/2014/main" id="{B508E449-FD76-6D49-B7A7-2DE59D440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4" y="1735406"/>
            <a:ext cx="1091447" cy="6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QTT Specification">
            <a:extLst>
              <a:ext uri="{FF2B5EF4-FFF2-40B4-BE49-F238E27FC236}">
                <a16:creationId xmlns:a16="http://schemas.microsoft.com/office/drawing/2014/main" id="{AADF3E61-8DEF-2E78-330F-6CCB06D6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4" y="2718839"/>
            <a:ext cx="1175242" cy="5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Python | ABC Trainings">
            <a:extLst>
              <a:ext uri="{FF2B5EF4-FFF2-40B4-BE49-F238E27FC236}">
                <a16:creationId xmlns:a16="http://schemas.microsoft.com/office/drawing/2014/main" id="{127032F1-A19A-5938-84D8-7498DFB3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7" y="4869513"/>
            <a:ext cx="1001336" cy="6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What is PostgreSQL?">
            <a:extLst>
              <a:ext uri="{FF2B5EF4-FFF2-40B4-BE49-F238E27FC236}">
                <a16:creationId xmlns:a16="http://schemas.microsoft.com/office/drawing/2014/main" id="{2271F2F9-1BD0-4960-3E79-BF1880293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1636" r="13712" b="6274"/>
          <a:stretch>
            <a:fillRect/>
          </a:stretch>
        </p:blipFill>
        <p:spPr bwMode="auto">
          <a:xfrm>
            <a:off x="594847" y="3605557"/>
            <a:ext cx="1046391" cy="10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Grafana logo - Social media &amp; Logos Icons">
            <a:extLst>
              <a:ext uri="{FF2B5EF4-FFF2-40B4-BE49-F238E27FC236}">
                <a16:creationId xmlns:a16="http://schemas.microsoft.com/office/drawing/2014/main" id="{46D1E3B3-EDDE-8185-DE35-9B034CC15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18542" r="3174" b="13763"/>
          <a:stretch/>
        </p:blipFill>
        <p:spPr bwMode="auto">
          <a:xfrm>
            <a:off x="6810386" y="2905047"/>
            <a:ext cx="1490926" cy="6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All about the Udacity Machine Learning ...">
            <a:extLst>
              <a:ext uri="{FF2B5EF4-FFF2-40B4-BE49-F238E27FC236}">
                <a16:creationId xmlns:a16="http://schemas.microsoft.com/office/drawing/2014/main" id="{CFFB297B-916B-B9E8-F670-90C0CC556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8453" r="28200" b="7862"/>
          <a:stretch/>
        </p:blipFill>
        <p:spPr bwMode="auto">
          <a:xfrm>
            <a:off x="655461" y="5794909"/>
            <a:ext cx="880107" cy="8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MS Power BI - QBICO">
            <a:extLst>
              <a:ext uri="{FF2B5EF4-FFF2-40B4-BE49-F238E27FC236}">
                <a16:creationId xmlns:a16="http://schemas.microsoft.com/office/drawing/2014/main" id="{2273B3D3-CB6D-81E1-9072-CB050FA5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23" y="3864110"/>
            <a:ext cx="794667" cy="10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6" descr="Computer Icons Docker Logo, text, logo png | PNGEgg">
            <a:extLst>
              <a:ext uri="{FF2B5EF4-FFF2-40B4-BE49-F238E27FC236}">
                <a16:creationId xmlns:a16="http://schemas.microsoft.com/office/drawing/2014/main" id="{504B4B4A-5104-85DA-4B54-48BD1486B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4" t="26032" r="18572" b="29342"/>
          <a:stretch/>
        </p:blipFill>
        <p:spPr bwMode="auto">
          <a:xfrm>
            <a:off x="6810386" y="5245319"/>
            <a:ext cx="714379" cy="5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CAF3FD2-662B-CB1D-E7D0-1F4363E44AA5}"/>
              </a:ext>
            </a:extLst>
          </p:cNvPr>
          <p:cNvSpPr txBox="1"/>
          <p:nvPr/>
        </p:nvSpPr>
        <p:spPr>
          <a:xfrm>
            <a:off x="1535568" y="1730163"/>
            <a:ext cx="47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spcBef>
                <a:spcPts val="600"/>
              </a:spcBef>
            </a:pPr>
            <a:r>
              <a:rPr lang="nb-NO" sz="1800" i="1" dirty="0"/>
              <a:t>Kafka app: realtime </a:t>
            </a:r>
            <a:r>
              <a:rPr lang="nb-NO" sz="1800" i="1" dirty="0" err="1"/>
              <a:t>stream</a:t>
            </a:r>
            <a:r>
              <a:rPr lang="nb-NO" sz="1800" i="1" dirty="0"/>
              <a:t> data from </a:t>
            </a:r>
            <a:r>
              <a:rPr lang="nb-NO" sz="1800" i="1" dirty="0" err="1"/>
              <a:t>Raman</a:t>
            </a:r>
            <a:r>
              <a:rPr lang="nb-NO" sz="1800" i="1" dirty="0"/>
              <a:t> </a:t>
            </a:r>
            <a:r>
              <a:rPr lang="nb-NO" sz="1800" i="1" dirty="0" err="1"/>
              <a:t>analysis</a:t>
            </a:r>
            <a:r>
              <a:rPr lang="nb-NO" sz="1800" i="1" dirty="0"/>
              <a:t> </a:t>
            </a:r>
            <a:r>
              <a:rPr lang="nb-NO" sz="1800" i="1" dirty="0" err="1"/>
              <a:t>equipment</a:t>
            </a:r>
            <a:r>
              <a:rPr lang="nb-NO" sz="1800" i="1" dirty="0"/>
              <a:t> to data </a:t>
            </a:r>
            <a:r>
              <a:rPr lang="nb-NO" sz="1800" i="1" dirty="0" err="1"/>
              <a:t>platform</a:t>
            </a:r>
            <a:r>
              <a:rPr lang="nb-NO" sz="1800" i="1" dirty="0"/>
              <a:t> </a:t>
            </a:r>
            <a:endParaRPr lang="vi-VN" sz="1800" i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6C4EBB-1B19-F55C-9FCB-1D010AE85C6F}"/>
              </a:ext>
            </a:extLst>
          </p:cNvPr>
          <p:cNvSpPr txBox="1"/>
          <p:nvPr/>
        </p:nvSpPr>
        <p:spPr>
          <a:xfrm>
            <a:off x="1476126" y="2634213"/>
            <a:ext cx="47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spcBef>
                <a:spcPts val="600"/>
              </a:spcBef>
            </a:pPr>
            <a:r>
              <a:rPr lang="nb-NO" sz="1800" i="1" dirty="0"/>
              <a:t>MQTT app: real-time </a:t>
            </a:r>
            <a:r>
              <a:rPr lang="nb-NO" sz="1800" i="1" dirty="0" err="1"/>
              <a:t>communication</a:t>
            </a:r>
            <a:r>
              <a:rPr lang="nb-NO" sz="1800" i="1" dirty="0"/>
              <a:t> </a:t>
            </a:r>
            <a:r>
              <a:rPr lang="nb-NO" sz="1800" i="1" dirty="0" err="1"/>
              <a:t>between</a:t>
            </a:r>
            <a:r>
              <a:rPr lang="nb-NO" sz="1800" i="1" dirty="0"/>
              <a:t> </a:t>
            </a:r>
            <a:r>
              <a:rPr lang="nb-NO" sz="1800" i="1" dirty="0" err="1"/>
              <a:t>Cloud</a:t>
            </a:r>
            <a:r>
              <a:rPr lang="nb-NO" sz="1800" i="1" dirty="0"/>
              <a:t> and </a:t>
            </a:r>
            <a:r>
              <a:rPr lang="nb-NO" sz="1800" i="1" dirty="0" err="1"/>
              <a:t>control</a:t>
            </a:r>
            <a:r>
              <a:rPr lang="nb-NO" sz="1800" i="1" dirty="0"/>
              <a:t> system </a:t>
            </a:r>
            <a:r>
              <a:rPr lang="nb-NO" sz="1800" i="1" dirty="0" err="1"/>
              <a:t>of</a:t>
            </a:r>
            <a:r>
              <a:rPr lang="nb-NO" sz="1800" i="1" dirty="0"/>
              <a:t> pilot</a:t>
            </a:r>
            <a:endParaRPr lang="vi-VN" sz="1800" i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D6F244-B989-B75B-8792-4751EB7FCEA6}"/>
              </a:ext>
            </a:extLst>
          </p:cNvPr>
          <p:cNvSpPr txBox="1"/>
          <p:nvPr/>
        </p:nvSpPr>
        <p:spPr>
          <a:xfrm>
            <a:off x="1476126" y="3599672"/>
            <a:ext cx="47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spcBef>
                <a:spcPts val="600"/>
              </a:spcBef>
            </a:pPr>
            <a:r>
              <a:rPr lang="en-US" i="1" dirty="0"/>
              <a:t>PostgreSQL: </a:t>
            </a:r>
            <a:r>
              <a:rPr lang="en-US" i="1" dirty="0" err="1"/>
              <a:t>TimescaleDB</a:t>
            </a:r>
            <a:r>
              <a:rPr lang="en-US" i="1" dirty="0"/>
              <a:t> to collect </a:t>
            </a:r>
            <a:r>
              <a:rPr lang="en-US" i="1" dirty="0" err="1"/>
              <a:t>realtime</a:t>
            </a:r>
            <a:r>
              <a:rPr lang="en-US" i="1" dirty="0"/>
              <a:t> data from Raman and operation </a:t>
            </a:r>
            <a:endParaRPr lang="vi-VN" i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5E5669-CEC8-2CB7-E741-5D089B83272B}"/>
              </a:ext>
            </a:extLst>
          </p:cNvPr>
          <p:cNvSpPr txBox="1"/>
          <p:nvPr/>
        </p:nvSpPr>
        <p:spPr>
          <a:xfrm>
            <a:off x="1476126" y="4789119"/>
            <a:ext cx="47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spcBef>
                <a:spcPts val="600"/>
              </a:spcBef>
            </a:pPr>
            <a:r>
              <a:rPr lang="en-US" i="1" dirty="0"/>
              <a:t>Python: Data processing linked to ML models  </a:t>
            </a:r>
            <a:endParaRPr lang="vi-VN" i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ACC699-BB1A-BCC4-E5BD-74C2259116F2}"/>
              </a:ext>
            </a:extLst>
          </p:cNvPr>
          <p:cNvSpPr txBox="1"/>
          <p:nvPr/>
        </p:nvSpPr>
        <p:spPr>
          <a:xfrm>
            <a:off x="1962915" y="5827239"/>
            <a:ext cx="47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Machine learning models (</a:t>
            </a:r>
            <a:r>
              <a:rPr lang="nb-NO" i="1" dirty="0" err="1"/>
              <a:t>PLSr</a:t>
            </a:r>
            <a:r>
              <a:rPr lang="nb-NO" i="1" dirty="0"/>
              <a:t>, </a:t>
            </a:r>
            <a:r>
              <a:rPr lang="nb-NO" i="1" dirty="0" err="1"/>
              <a:t>XGBoost</a:t>
            </a:r>
            <a:r>
              <a:rPr lang="nb-NO" i="1" dirty="0"/>
              <a:t>, </a:t>
            </a:r>
            <a:r>
              <a:rPr lang="nb-NO" i="1" dirty="0" err="1"/>
              <a:t>Baysiean</a:t>
            </a:r>
            <a:r>
              <a:rPr lang="nb-NO" i="1" dirty="0"/>
              <a:t> </a:t>
            </a:r>
            <a:r>
              <a:rPr lang="nb-NO" i="1" dirty="0" err="1"/>
              <a:t>Optimalization</a:t>
            </a:r>
            <a:r>
              <a:rPr lang="nb-NO" i="1" dirty="0"/>
              <a:t>) </a:t>
            </a:r>
            <a:endParaRPr lang="vi-VN" i="1" dirty="0"/>
          </a:p>
        </p:txBody>
      </p:sp>
      <p:pic>
        <p:nvPicPr>
          <p:cNvPr id="1026" name="Picture 2" descr="Flask Web Application with Python | by ...">
            <a:extLst>
              <a:ext uri="{FF2B5EF4-FFF2-40B4-BE49-F238E27FC236}">
                <a16:creationId xmlns:a16="http://schemas.microsoft.com/office/drawing/2014/main" id="{68F46E36-1BF8-DD11-9D85-9B0A6EEB4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1" r="10343"/>
          <a:stretch>
            <a:fillRect/>
          </a:stretch>
        </p:blipFill>
        <p:spPr bwMode="auto">
          <a:xfrm>
            <a:off x="6573401" y="1730163"/>
            <a:ext cx="1347994" cy="7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C73CCC5-2A8C-D754-7421-4AEACC54B04A}"/>
              </a:ext>
            </a:extLst>
          </p:cNvPr>
          <p:cNvSpPr txBox="1"/>
          <p:nvPr/>
        </p:nvSpPr>
        <p:spPr>
          <a:xfrm>
            <a:off x="7947082" y="1929763"/>
            <a:ext cx="47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spcBef>
                <a:spcPts val="600"/>
              </a:spcBef>
            </a:pPr>
            <a:r>
              <a:rPr lang="nb-NO" sz="1800" i="1" dirty="0"/>
              <a:t>Flask app: we</a:t>
            </a:r>
            <a:r>
              <a:rPr lang="nb-NO" i="1" dirty="0"/>
              <a:t>b app for </a:t>
            </a:r>
            <a:r>
              <a:rPr lang="nb-NO" i="1" dirty="0" err="1"/>
              <a:t>visullization</a:t>
            </a:r>
            <a:r>
              <a:rPr lang="nb-NO" i="1" dirty="0"/>
              <a:t> </a:t>
            </a:r>
            <a:endParaRPr lang="vi-VN" sz="1800" i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8AB6D2-38E1-EFA0-2956-9FCB7A96654B}"/>
              </a:ext>
            </a:extLst>
          </p:cNvPr>
          <p:cNvSpPr txBox="1"/>
          <p:nvPr/>
        </p:nvSpPr>
        <p:spPr>
          <a:xfrm>
            <a:off x="7921395" y="3045185"/>
            <a:ext cx="4143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spcBef>
                <a:spcPts val="600"/>
              </a:spcBef>
            </a:pPr>
            <a:r>
              <a:rPr lang="nb-NO" sz="1800" i="1" dirty="0" err="1"/>
              <a:t>Grafana</a:t>
            </a:r>
            <a:r>
              <a:rPr lang="nb-NO" sz="1800" i="1" dirty="0"/>
              <a:t> app: Real time </a:t>
            </a:r>
            <a:r>
              <a:rPr lang="nb-NO" sz="1800" i="1" dirty="0" err="1"/>
              <a:t>monitoring</a:t>
            </a:r>
            <a:endParaRPr lang="vi-VN" sz="1800" i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97927A4-9AF8-388F-F582-E122984869A1}"/>
              </a:ext>
            </a:extLst>
          </p:cNvPr>
          <p:cNvSpPr txBox="1"/>
          <p:nvPr/>
        </p:nvSpPr>
        <p:spPr>
          <a:xfrm>
            <a:off x="7524765" y="4067569"/>
            <a:ext cx="47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spcBef>
                <a:spcPts val="600"/>
              </a:spcBef>
            </a:pPr>
            <a:r>
              <a:rPr lang="nb-NO" sz="1800" i="1" dirty="0"/>
              <a:t>Power BI app (Microsoft- </a:t>
            </a:r>
            <a:r>
              <a:rPr lang="nb-NO" sz="1800" i="1" dirty="0" err="1"/>
              <a:t>license</a:t>
            </a:r>
            <a:r>
              <a:rPr lang="nb-NO" i="1" dirty="0"/>
              <a:t> app</a:t>
            </a:r>
            <a:r>
              <a:rPr lang="nb-NO" sz="1800" i="1" dirty="0"/>
              <a:t>): </a:t>
            </a:r>
            <a:r>
              <a:rPr lang="nb-NO" sz="1800" i="1" dirty="0" err="1"/>
              <a:t>big</a:t>
            </a:r>
            <a:r>
              <a:rPr lang="nb-NO" sz="1800" i="1" dirty="0"/>
              <a:t> data </a:t>
            </a:r>
            <a:r>
              <a:rPr lang="nb-NO" sz="1800" i="1" dirty="0" err="1"/>
              <a:t>analytics</a:t>
            </a:r>
            <a:r>
              <a:rPr lang="nb-NO" sz="1800" i="1" dirty="0"/>
              <a:t> </a:t>
            </a:r>
            <a:endParaRPr lang="vi-VN" sz="1800" i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09D121-72DE-D369-410E-F183F54742CA}"/>
              </a:ext>
            </a:extLst>
          </p:cNvPr>
          <p:cNvSpPr txBox="1"/>
          <p:nvPr/>
        </p:nvSpPr>
        <p:spPr>
          <a:xfrm>
            <a:off x="7555849" y="5058564"/>
            <a:ext cx="4792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spcBef>
                <a:spcPts val="600"/>
              </a:spcBef>
            </a:pPr>
            <a:r>
              <a:rPr lang="nb-NO" sz="1800" i="1" dirty="0" err="1"/>
              <a:t>Docker</a:t>
            </a:r>
            <a:r>
              <a:rPr lang="nb-NO" sz="1800" i="1" dirty="0"/>
              <a:t> </a:t>
            </a:r>
            <a:r>
              <a:rPr lang="nb-NO" i="1" dirty="0"/>
              <a:t>app: </a:t>
            </a:r>
            <a:r>
              <a:rPr lang="en-US" i="1" dirty="0"/>
              <a:t>an environment for installing, running, and packaging all applications within a data platform.</a:t>
            </a:r>
            <a:endParaRPr lang="vi-VN" i="1" dirty="0"/>
          </a:p>
        </p:txBody>
      </p:sp>
    </p:spTree>
    <p:extLst>
      <p:ext uri="{BB962C8B-B14F-4D97-AF65-F5344CB8AC3E}">
        <p14:creationId xmlns:p14="http://schemas.microsoft.com/office/powerpoint/2010/main" val="360727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9D73-B029-04D5-CBF3-6F1140A1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707" y="86385"/>
            <a:ext cx="9407973" cy="1051168"/>
          </a:xfrm>
        </p:spPr>
        <p:txBody>
          <a:bodyPr/>
          <a:lstStyle/>
          <a:p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/>
              <a:t>Cloud Architecture for </a:t>
            </a:r>
            <a:r>
              <a:rPr lang="vi-VN" sz="4000" dirty="0"/>
              <a:t>T</a:t>
            </a:r>
            <a:r>
              <a:rPr lang="en-US" sz="4000" dirty="0"/>
              <a:t>he</a:t>
            </a:r>
            <a:r>
              <a:rPr lang="en-GB" sz="4000" dirty="0"/>
              <a:t> </a:t>
            </a:r>
            <a:r>
              <a:rPr lang="vi-VN" sz="4000" dirty="0"/>
              <a:t>D</a:t>
            </a:r>
            <a:r>
              <a:rPr lang="en-GB" sz="4000" dirty="0" err="1"/>
              <a:t>igital</a:t>
            </a:r>
            <a:r>
              <a:rPr lang="en-GB" sz="4000" dirty="0"/>
              <a:t> </a:t>
            </a:r>
            <a:r>
              <a:rPr lang="vi-VN" sz="4000" dirty="0"/>
              <a:t>T</a:t>
            </a:r>
            <a:r>
              <a:rPr lang="en-GB" sz="4000" dirty="0"/>
              <a:t>wins</a:t>
            </a:r>
            <a:endParaRPr lang="en-US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B71042-0749-E276-FA66-9B61F3C61632}"/>
              </a:ext>
            </a:extLst>
          </p:cNvPr>
          <p:cNvGrpSpPr/>
          <p:nvPr/>
        </p:nvGrpSpPr>
        <p:grpSpPr>
          <a:xfrm>
            <a:off x="1709332" y="1234487"/>
            <a:ext cx="10194598" cy="5509343"/>
            <a:chOff x="631860" y="18533947"/>
            <a:chExt cx="10567415" cy="54796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A0D6DB-7E2A-C362-5A2A-2A5977FA55B1}"/>
                </a:ext>
              </a:extLst>
            </p:cNvPr>
            <p:cNvGrpSpPr/>
            <p:nvPr/>
          </p:nvGrpSpPr>
          <p:grpSpPr>
            <a:xfrm>
              <a:off x="631860" y="18533947"/>
              <a:ext cx="10567415" cy="5405835"/>
              <a:chOff x="17097" y="23502013"/>
              <a:chExt cx="10567415" cy="540583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18011E5-F057-E561-F6F7-D60B075C97C7}"/>
                  </a:ext>
                </a:extLst>
              </p:cNvPr>
              <p:cNvGrpSpPr/>
              <p:nvPr/>
            </p:nvGrpSpPr>
            <p:grpSpPr>
              <a:xfrm>
                <a:off x="17097" y="23502013"/>
                <a:ext cx="10567415" cy="5405835"/>
                <a:chOff x="-109094" y="2144968"/>
                <a:chExt cx="7081425" cy="3059542"/>
              </a:xfrm>
            </p:grpSpPr>
            <p:cxnSp>
              <p:nvCxnSpPr>
                <p:cNvPr id="12" name="Connector: Elbow 11">
                  <a:extLst>
                    <a:ext uri="{FF2B5EF4-FFF2-40B4-BE49-F238E27FC236}">
                      <a16:creationId xmlns:a16="http://schemas.microsoft.com/office/drawing/2014/main" id="{041BB115-4BFB-3D3A-BED3-E9126B567F0E}"/>
                    </a:ext>
                  </a:extLst>
                </p:cNvPr>
                <p:cNvCxnSpPr>
                  <a:cxnSpLocks/>
                  <a:stCxn id="21" idx="1"/>
                  <a:endCxn id="24" idx="2"/>
                </p:cNvCxnSpPr>
                <p:nvPr/>
              </p:nvCxnSpPr>
              <p:spPr>
                <a:xfrm rot="10800000">
                  <a:off x="957795" y="4241980"/>
                  <a:ext cx="171410" cy="345668"/>
                </a:xfrm>
                <a:prstGeom prst="bentConnector2">
                  <a:avLst/>
                </a:prstGeom>
                <a:ln w="28575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or: Elbow 12">
                  <a:extLst>
                    <a:ext uri="{FF2B5EF4-FFF2-40B4-BE49-F238E27FC236}">
                      <a16:creationId xmlns:a16="http://schemas.microsoft.com/office/drawing/2014/main" id="{BACBFFE7-2CA1-1FF9-F93C-62C851054D48}"/>
                    </a:ext>
                  </a:extLst>
                </p:cNvPr>
                <p:cNvCxnSpPr>
                  <a:cxnSpLocks/>
                  <a:stCxn id="20" idx="3"/>
                  <a:endCxn id="22" idx="1"/>
                </p:cNvCxnSpPr>
                <p:nvPr/>
              </p:nvCxnSpPr>
              <p:spPr>
                <a:xfrm flipV="1">
                  <a:off x="1920965" y="2949103"/>
                  <a:ext cx="1025191" cy="635518"/>
                </a:xfrm>
                <a:prstGeom prst="bentConnector3">
                  <a:avLst>
                    <a:gd name="adj1" fmla="val 50000"/>
                  </a:avLst>
                </a:prstGeom>
                <a:ln w="28575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2" descr="All about the Udacity Machine Learning ...">
                  <a:extLst>
                    <a:ext uri="{FF2B5EF4-FFF2-40B4-BE49-F238E27FC236}">
                      <a16:creationId xmlns:a16="http://schemas.microsoft.com/office/drawing/2014/main" id="{464F4C00-19B9-64C0-F681-01592ED292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5" t="8453" r="28200" b="7862"/>
                <a:stretch/>
              </p:blipFill>
              <p:spPr bwMode="auto">
                <a:xfrm>
                  <a:off x="640252" y="2402411"/>
                  <a:ext cx="606203" cy="5868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6C395FE-F9A0-F9FC-94F0-55B5E4C86117}"/>
                    </a:ext>
                  </a:extLst>
                </p:cNvPr>
                <p:cNvSpPr txBox="1"/>
                <p:nvPr/>
              </p:nvSpPr>
              <p:spPr>
                <a:xfrm>
                  <a:off x="1221531" y="2460149"/>
                  <a:ext cx="1210841" cy="43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100" dirty="0">
                      <a:solidFill>
                        <a:srgbClr val="FF0000"/>
                      </a:solidFill>
                    </a:rPr>
                    <a:t>ML Models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nb-NO" sz="1100" i="1" dirty="0">
                      <a:solidFill>
                        <a:srgbClr val="FF0000"/>
                      </a:solidFill>
                    </a:rPr>
                    <a:t>ML </a:t>
                  </a:r>
                  <a:r>
                    <a:rPr lang="nb-NO" sz="1100" i="1" dirty="0" err="1">
                      <a:solidFill>
                        <a:srgbClr val="FF0000"/>
                      </a:solidFill>
                    </a:rPr>
                    <a:t>PLSr</a:t>
                  </a:r>
                  <a:endParaRPr lang="nb-NO" sz="1100" i="1" dirty="0">
                    <a:solidFill>
                      <a:srgbClr val="FF0000"/>
                    </a:solidFill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nb-NO" sz="1100" i="1" dirty="0">
                      <a:solidFill>
                        <a:srgbClr val="FF0000"/>
                      </a:solidFill>
                    </a:rPr>
                    <a:t>ML </a:t>
                  </a:r>
                  <a:r>
                    <a:rPr lang="nb-NO" sz="1100" i="1" dirty="0" err="1">
                      <a:solidFill>
                        <a:srgbClr val="FF0000"/>
                      </a:solidFill>
                    </a:rPr>
                    <a:t>XGBoost</a:t>
                  </a:r>
                  <a:endParaRPr lang="nb-NO" sz="1100" i="1" dirty="0">
                    <a:solidFill>
                      <a:srgbClr val="FF0000"/>
                    </a:solidFill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nb-NO" sz="1100" i="1" dirty="0" err="1">
                      <a:solidFill>
                        <a:srgbClr val="FF0000"/>
                      </a:solidFill>
                    </a:rPr>
                    <a:t>Baysiean</a:t>
                  </a:r>
                  <a:r>
                    <a:rPr lang="nb-NO" sz="1100" i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nb-NO" sz="1100" i="1" dirty="0" err="1">
                      <a:solidFill>
                        <a:srgbClr val="FF0000"/>
                      </a:solidFill>
                    </a:rPr>
                    <a:t>Optimalization</a:t>
                  </a:r>
                  <a:r>
                    <a:rPr lang="nb-NO" sz="1100" i="1" dirty="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  <p:cxnSp>
              <p:nvCxnSpPr>
                <p:cNvPr id="16" name="Connector: Elbow 15">
                  <a:extLst>
                    <a:ext uri="{FF2B5EF4-FFF2-40B4-BE49-F238E27FC236}">
                      <a16:creationId xmlns:a16="http://schemas.microsoft.com/office/drawing/2014/main" id="{B91FAA52-A3FE-39CA-1D5A-4AB700314EEA}"/>
                    </a:ext>
                  </a:extLst>
                </p:cNvPr>
                <p:cNvCxnSpPr>
                  <a:cxnSpLocks/>
                  <a:stCxn id="20" idx="0"/>
                  <a:endCxn id="14" idx="2"/>
                </p:cNvCxnSpPr>
                <p:nvPr/>
              </p:nvCxnSpPr>
              <p:spPr>
                <a:xfrm rot="16200000" flipV="1">
                  <a:off x="1012262" y="2920320"/>
                  <a:ext cx="350990" cy="488806"/>
                </a:xfrm>
                <a:prstGeom prst="bentConnector3">
                  <a:avLst>
                    <a:gd name="adj1" fmla="val 50000"/>
                  </a:avLst>
                </a:prstGeom>
                <a:ln w="28575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or: Elbow 16">
                  <a:extLst>
                    <a:ext uri="{FF2B5EF4-FFF2-40B4-BE49-F238E27FC236}">
                      <a16:creationId xmlns:a16="http://schemas.microsoft.com/office/drawing/2014/main" id="{EC3D0375-C36A-6615-4814-F2124622EE94}"/>
                    </a:ext>
                  </a:extLst>
                </p:cNvPr>
                <p:cNvCxnSpPr>
                  <a:cxnSpLocks/>
                  <a:stCxn id="24" idx="0"/>
                  <a:endCxn id="20" idx="2"/>
                </p:cNvCxnSpPr>
                <p:nvPr/>
              </p:nvCxnSpPr>
              <p:spPr>
                <a:xfrm rot="5400000" flipH="1" flipV="1">
                  <a:off x="1091857" y="3694961"/>
                  <a:ext cx="206240" cy="474364"/>
                </a:xfrm>
                <a:prstGeom prst="bentConnector3">
                  <a:avLst>
                    <a:gd name="adj1" fmla="val 50000"/>
                  </a:avLst>
                </a:prstGeom>
                <a:ln w="28575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" name="Picture 18" descr="MS Power BI - QBICO">
                  <a:extLst>
                    <a:ext uri="{FF2B5EF4-FFF2-40B4-BE49-F238E27FC236}">
                      <a16:creationId xmlns:a16="http://schemas.microsoft.com/office/drawing/2014/main" id="{F9BA8C19-52C9-03F1-58C7-FDD21F2A80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6798" y="2409505"/>
                  <a:ext cx="551996" cy="5797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9" name="Connector: Elbow 18">
                  <a:extLst>
                    <a:ext uri="{FF2B5EF4-FFF2-40B4-BE49-F238E27FC236}">
                      <a16:creationId xmlns:a16="http://schemas.microsoft.com/office/drawing/2014/main" id="{C664A691-EE4B-9064-F716-13B2402FE5D3}"/>
                    </a:ext>
                  </a:extLst>
                </p:cNvPr>
                <p:cNvCxnSpPr>
                  <a:cxnSpLocks/>
                  <a:stCxn id="22" idx="3"/>
                  <a:endCxn id="18" idx="1"/>
                </p:cNvCxnSpPr>
                <p:nvPr/>
              </p:nvCxnSpPr>
              <p:spPr>
                <a:xfrm flipV="1">
                  <a:off x="3789926" y="2699366"/>
                  <a:ext cx="2346872" cy="249737"/>
                </a:xfrm>
                <a:prstGeom prst="bentConnector3">
                  <a:avLst>
                    <a:gd name="adj1" fmla="val 50000"/>
                  </a:avLst>
                </a:prstGeom>
                <a:ln w="28575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" name="Picture 2" descr="Python | ABC Trainings">
                  <a:extLst>
                    <a:ext uri="{FF2B5EF4-FFF2-40B4-BE49-F238E27FC236}">
                      <a16:creationId xmlns:a16="http://schemas.microsoft.com/office/drawing/2014/main" id="{9D8CF9E8-C166-64D0-6399-43C6579463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3355" y="3340218"/>
                  <a:ext cx="977610" cy="488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ADBA8A48-C48E-EED6-9A3E-F7B62A0E1937}"/>
                    </a:ext>
                  </a:extLst>
                </p:cNvPr>
                <p:cNvSpPr/>
                <p:nvPr/>
              </p:nvSpPr>
              <p:spPr>
                <a:xfrm>
                  <a:off x="1129205" y="4417293"/>
                  <a:ext cx="1714769" cy="340709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nb-NO" sz="1050" b="1" i="1" dirty="0">
                      <a:solidFill>
                        <a:schemeClr val="tx2"/>
                      </a:solidFill>
                    </a:rPr>
                    <a:t>Realtime </a:t>
                  </a:r>
                  <a:r>
                    <a:rPr lang="nb-NO" sz="1050" b="1" i="1" dirty="0" err="1">
                      <a:solidFill>
                        <a:schemeClr val="tx2"/>
                      </a:solidFill>
                    </a:rPr>
                    <a:t>stream</a:t>
                  </a:r>
                  <a:r>
                    <a:rPr lang="nb-NO" sz="1050" b="1" i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vi-VN" sz="1050" b="1" i="1" dirty="0">
                      <a:solidFill>
                        <a:schemeClr val="tx2"/>
                      </a:solidFill>
                    </a:rPr>
                    <a:t>Raman </a:t>
                  </a:r>
                  <a:r>
                    <a:rPr lang="nb-NO" sz="1050" b="1" i="1" dirty="0" err="1">
                      <a:solidFill>
                        <a:schemeClr val="tx2"/>
                      </a:solidFill>
                    </a:rPr>
                    <a:t>spectra</a:t>
                  </a:r>
                  <a:endParaRPr lang="nb-NO" sz="1050" b="1" i="1" dirty="0">
                    <a:solidFill>
                      <a:schemeClr val="tx2"/>
                    </a:solidFill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nb-NO" sz="1050" b="1" i="1" dirty="0">
                      <a:solidFill>
                        <a:schemeClr val="tx2"/>
                      </a:solidFill>
                    </a:rPr>
                    <a:t>Realtime </a:t>
                  </a:r>
                  <a:r>
                    <a:rPr lang="nb-NO" sz="1050" b="1" i="1" dirty="0" err="1">
                      <a:solidFill>
                        <a:schemeClr val="tx2"/>
                      </a:solidFill>
                    </a:rPr>
                    <a:t>stream</a:t>
                  </a:r>
                  <a:r>
                    <a:rPr lang="nb-NO" sz="1050" b="1" i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nb-NO" sz="1050" b="1" i="1" dirty="0" err="1">
                      <a:solidFill>
                        <a:schemeClr val="tx2"/>
                      </a:solidFill>
                    </a:rPr>
                    <a:t>Operation</a:t>
                  </a:r>
                  <a:r>
                    <a:rPr lang="nb-NO" sz="1050" b="1" i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nb-NO" sz="1050" b="1" i="1" dirty="0" err="1">
                      <a:solidFill>
                        <a:schemeClr val="tx2"/>
                      </a:solidFill>
                    </a:rPr>
                    <a:t>Conditions</a:t>
                  </a:r>
                  <a:endParaRPr lang="en-US" sz="1050" b="1" i="1" dirty="0">
                    <a:solidFill>
                      <a:schemeClr val="tx2"/>
                    </a:solidFill>
                  </a:endParaRPr>
                </a:p>
              </p:txBody>
            </p:sp>
            <p:pic>
              <p:nvPicPr>
                <p:cNvPr id="22" name="Picture 6" descr="What is PostgreSQL?">
                  <a:extLst>
                    <a:ext uri="{FF2B5EF4-FFF2-40B4-BE49-F238E27FC236}">
                      <a16:creationId xmlns:a16="http://schemas.microsoft.com/office/drawing/2014/main" id="{F8C7F01C-B815-5799-600B-1173254A8F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2" t="1636" r="13712" b="6274"/>
                <a:stretch>
                  <a:fillRect/>
                </a:stretch>
              </p:blipFill>
              <p:spPr bwMode="auto">
                <a:xfrm>
                  <a:off x="2946156" y="2607981"/>
                  <a:ext cx="843770" cy="6822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3BA2CFF-D502-F8E2-8523-CD45FA2D9842}"/>
                    </a:ext>
                  </a:extLst>
                </p:cNvPr>
                <p:cNvSpPr txBox="1"/>
                <p:nvPr/>
              </p:nvSpPr>
              <p:spPr>
                <a:xfrm>
                  <a:off x="5993396" y="2144968"/>
                  <a:ext cx="965944" cy="3266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nb-NO" sz="1050" b="1" dirty="0">
                      <a:solidFill>
                        <a:schemeClr val="tx2"/>
                      </a:solidFill>
                    </a:rPr>
                    <a:t>Dashboard Big data </a:t>
                  </a:r>
                  <a:r>
                    <a:rPr lang="nb-NO" sz="1050" b="1" dirty="0" err="1">
                      <a:solidFill>
                        <a:schemeClr val="tx2"/>
                      </a:solidFill>
                    </a:rPr>
                    <a:t>Analytic</a:t>
                  </a:r>
                  <a:r>
                    <a:rPr lang="nb-NO" sz="1050" b="1" dirty="0">
                      <a:solidFill>
                        <a:schemeClr val="tx2"/>
                      </a:solidFill>
                    </a:rPr>
                    <a:t>  and Offline </a:t>
                  </a:r>
                  <a:r>
                    <a:rPr lang="nb-NO" sz="1050" b="1" dirty="0" err="1">
                      <a:solidFill>
                        <a:schemeClr val="tx2"/>
                      </a:solidFill>
                    </a:rPr>
                    <a:t>Monitoring</a:t>
                  </a:r>
                  <a:endParaRPr lang="nb-NO" sz="1050" b="1" dirty="0">
                    <a:solidFill>
                      <a:schemeClr val="tx2"/>
                    </a:solidFill>
                  </a:endParaRPr>
                </a:p>
              </p:txBody>
            </p:sp>
            <p:pic>
              <p:nvPicPr>
                <p:cNvPr id="24" name="Picture 4" descr="Kafka&quot; Icon - Download for free – Iconduck">
                  <a:extLst>
                    <a:ext uri="{FF2B5EF4-FFF2-40B4-BE49-F238E27FC236}">
                      <a16:creationId xmlns:a16="http://schemas.microsoft.com/office/drawing/2014/main" id="{FBC314E9-3FF2-440F-BAC9-7E9110944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623" y="4035263"/>
                  <a:ext cx="446344" cy="2067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272BD6A-0DEB-511D-6DE8-499A57998F30}"/>
                    </a:ext>
                  </a:extLst>
                </p:cNvPr>
                <p:cNvSpPr txBox="1"/>
                <p:nvPr/>
              </p:nvSpPr>
              <p:spPr>
                <a:xfrm>
                  <a:off x="2820739" y="3319388"/>
                  <a:ext cx="1064806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1100" b="1" dirty="0">
                      <a:solidFill>
                        <a:schemeClr val="tx2"/>
                      </a:solidFill>
                    </a:rPr>
                    <a:t>Database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8EAB1EB-D6C8-5472-B0AC-C86DD8108A19}"/>
                    </a:ext>
                  </a:extLst>
                </p:cNvPr>
                <p:cNvSpPr txBox="1"/>
                <p:nvPr/>
              </p:nvSpPr>
              <p:spPr>
                <a:xfrm>
                  <a:off x="2557741" y="2330898"/>
                  <a:ext cx="1620601" cy="24386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1100" b="1" dirty="0">
                      <a:solidFill>
                        <a:schemeClr val="tx2"/>
                      </a:solidFill>
                    </a:rPr>
                    <a:t>Database</a:t>
                  </a:r>
                  <a:r>
                    <a:rPr lang="nb-NO" sz="1100" b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nb-NO" sz="1100" b="1" dirty="0" err="1">
                      <a:solidFill>
                        <a:schemeClr val="tx2"/>
                      </a:solidFill>
                    </a:rPr>
                    <a:t>Modelling</a:t>
                  </a:r>
                  <a:r>
                    <a:rPr lang="nb-NO" sz="1100" b="1" dirty="0">
                      <a:solidFill>
                        <a:schemeClr val="tx2"/>
                      </a:solidFill>
                    </a:rPr>
                    <a:t> </a:t>
                  </a:r>
                </a:p>
                <a:p>
                  <a:pPr algn="ctr"/>
                  <a:r>
                    <a:rPr lang="nb-NO" sz="1100" b="1" dirty="0">
                      <a:solidFill>
                        <a:schemeClr val="tx2"/>
                      </a:solidFill>
                    </a:rPr>
                    <a:t>(</a:t>
                  </a:r>
                  <a:r>
                    <a:rPr lang="en-US" sz="1100" dirty="0"/>
                    <a:t>Star schema</a:t>
                  </a:r>
                  <a:r>
                    <a:rPr lang="nb-NO" sz="1100" b="1" dirty="0">
                      <a:solidFill>
                        <a:schemeClr val="tx2"/>
                      </a:solidFill>
                    </a:rPr>
                    <a:t>)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677E297-4F0A-A758-87CD-D70BCA168DDA}"/>
                    </a:ext>
                  </a:extLst>
                </p:cNvPr>
                <p:cNvSpPr txBox="1"/>
                <p:nvPr/>
              </p:nvSpPr>
              <p:spPr>
                <a:xfrm>
                  <a:off x="-109094" y="2254503"/>
                  <a:ext cx="1003050" cy="1741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vi-VN" sz="1400" b="1" dirty="0">
                      <a:solidFill>
                        <a:schemeClr val="tx2"/>
                      </a:solidFill>
                    </a:rPr>
                    <a:t>Azure</a:t>
                  </a:r>
                  <a:r>
                    <a:rPr lang="nb-NO" sz="1400" b="1" dirty="0">
                      <a:solidFill>
                        <a:schemeClr val="tx2"/>
                      </a:solidFill>
                    </a:rPr>
                    <a:t> VM</a:t>
                  </a:r>
                </a:p>
              </p:txBody>
            </p:sp>
            <p:pic>
              <p:nvPicPr>
                <p:cNvPr id="29" name="Picture 10" descr="Grafana logo - Social media &amp; Logos Icons">
                  <a:extLst>
                    <a:ext uri="{FF2B5EF4-FFF2-40B4-BE49-F238E27FC236}">
                      <a16:creationId xmlns:a16="http://schemas.microsoft.com/office/drawing/2014/main" id="{926E15F0-4668-E80F-F85A-6ECF3D558D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55" t="18542" r="3174" b="13763"/>
                <a:stretch/>
              </p:blipFill>
              <p:spPr bwMode="auto">
                <a:xfrm>
                  <a:off x="4785320" y="3242381"/>
                  <a:ext cx="1035635" cy="383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0" name="Connector: Elbow 29">
                  <a:extLst>
                    <a:ext uri="{FF2B5EF4-FFF2-40B4-BE49-F238E27FC236}">
                      <a16:creationId xmlns:a16="http://schemas.microsoft.com/office/drawing/2014/main" id="{8A7F2B91-1835-C38D-036C-E622876FAC3A}"/>
                    </a:ext>
                  </a:extLst>
                </p:cNvPr>
                <p:cNvCxnSpPr>
                  <a:cxnSpLocks/>
                  <a:stCxn id="22" idx="3"/>
                  <a:endCxn id="29" idx="1"/>
                </p:cNvCxnSpPr>
                <p:nvPr/>
              </p:nvCxnSpPr>
              <p:spPr>
                <a:xfrm>
                  <a:off x="3789927" y="2949102"/>
                  <a:ext cx="995393" cy="484891"/>
                </a:xfrm>
                <a:prstGeom prst="bentConnector3">
                  <a:avLst>
                    <a:gd name="adj1" fmla="val 50000"/>
                  </a:avLst>
                </a:prstGeom>
                <a:ln w="28575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806B2EB-0DB7-F25B-9DAF-78CCF6457AB7}"/>
                    </a:ext>
                  </a:extLst>
                </p:cNvPr>
                <p:cNvSpPr txBox="1"/>
                <p:nvPr/>
              </p:nvSpPr>
              <p:spPr>
                <a:xfrm>
                  <a:off x="4633697" y="3086969"/>
                  <a:ext cx="1459719" cy="1429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nb-NO" sz="1050" b="1" dirty="0">
                      <a:solidFill>
                        <a:schemeClr val="tx2"/>
                      </a:solidFill>
                    </a:rPr>
                    <a:t>Realtime </a:t>
                  </a:r>
                  <a:r>
                    <a:rPr lang="nb-NO" sz="1050" b="1" dirty="0" err="1">
                      <a:solidFill>
                        <a:schemeClr val="tx2"/>
                      </a:solidFill>
                    </a:rPr>
                    <a:t>Monitoring</a:t>
                  </a:r>
                  <a:endParaRPr lang="nb-NO" sz="1050" b="1" dirty="0">
                    <a:solidFill>
                      <a:schemeClr val="tx2"/>
                    </a:solidFill>
                  </a:endParaRPr>
                </a:p>
              </p:txBody>
            </p:sp>
            <p:pic>
              <p:nvPicPr>
                <p:cNvPr id="32" name="Picture 16" descr="Computer Icons Docker Logo, text, logo png | PNGEgg">
                  <a:extLst>
                    <a:ext uri="{FF2B5EF4-FFF2-40B4-BE49-F238E27FC236}">
                      <a16:creationId xmlns:a16="http://schemas.microsoft.com/office/drawing/2014/main" id="{ECD85107-C885-4A32-D092-CB07F5AE7A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954" t="26032" r="18572" b="29342"/>
                <a:stretch/>
              </p:blipFill>
              <p:spPr bwMode="auto">
                <a:xfrm>
                  <a:off x="82918" y="2412999"/>
                  <a:ext cx="325572" cy="2030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D95D1DE-E8C6-7194-8400-4F09F3167E76}"/>
                    </a:ext>
                  </a:extLst>
                </p:cNvPr>
                <p:cNvSpPr/>
                <p:nvPr/>
              </p:nvSpPr>
              <p:spPr>
                <a:xfrm>
                  <a:off x="464132" y="2299090"/>
                  <a:ext cx="5445293" cy="2017298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 dirty="0" err="1">
                    <a:solidFill>
                      <a:schemeClr val="tx2"/>
                    </a:solidFill>
                  </a:endParaRPr>
                </a:p>
              </p:txBody>
            </p:sp>
            <p:pic>
              <p:nvPicPr>
                <p:cNvPr id="34" name="Picture 2" descr="Web application, web page, website icon - Download on Iconfinder">
                  <a:extLst>
                    <a:ext uri="{FF2B5EF4-FFF2-40B4-BE49-F238E27FC236}">
                      <a16:creationId xmlns:a16="http://schemas.microsoft.com/office/drawing/2014/main" id="{4A565066-20F3-45C7-FEA8-EF26709036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9740" y="3903695"/>
                  <a:ext cx="395084" cy="3950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5" name="Connector: Elbow 34">
                  <a:extLst>
                    <a:ext uri="{FF2B5EF4-FFF2-40B4-BE49-F238E27FC236}">
                      <a16:creationId xmlns:a16="http://schemas.microsoft.com/office/drawing/2014/main" id="{FBA98B80-A28F-0287-1D8F-AB3DB50E36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20963" y="3650563"/>
                  <a:ext cx="3040307" cy="402757"/>
                </a:xfrm>
                <a:prstGeom prst="bentConnector3">
                  <a:avLst>
                    <a:gd name="adj1" fmla="val 50000"/>
                  </a:avLst>
                </a:prstGeom>
                <a:ln w="28575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6" name="Picture 2" descr="Trung">
                  <a:extLst>
                    <a:ext uri="{FF2B5EF4-FFF2-40B4-BE49-F238E27FC236}">
                      <a16:creationId xmlns:a16="http://schemas.microsoft.com/office/drawing/2014/main" id="{5AD6FEC6-05E8-53FF-69AD-7575FE3B5B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2408" b="12359"/>
                <a:stretch/>
              </p:blipFill>
              <p:spPr bwMode="auto">
                <a:xfrm>
                  <a:off x="6083901" y="3678948"/>
                  <a:ext cx="888430" cy="7603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5" descr="Raspberry-Pi Icons - Free SVG &amp; PNG Raspberry-Pi Images ...">
                  <a:extLst>
                    <a:ext uri="{FF2B5EF4-FFF2-40B4-BE49-F238E27FC236}">
                      <a16:creationId xmlns:a16="http://schemas.microsoft.com/office/drawing/2014/main" id="{F3B7C574-3C8B-D74F-D7DF-619735C0E1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92" t="22161" r="12108" b="21882"/>
                <a:stretch>
                  <a:fillRect/>
                </a:stretch>
              </p:blipFill>
              <p:spPr bwMode="auto">
                <a:xfrm>
                  <a:off x="4249878" y="4390913"/>
                  <a:ext cx="758194" cy="5329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2" descr="MQTT Specification">
                  <a:extLst>
                    <a:ext uri="{FF2B5EF4-FFF2-40B4-BE49-F238E27FC236}">
                      <a16:creationId xmlns:a16="http://schemas.microsoft.com/office/drawing/2014/main" id="{172EA5F5-734F-76C9-D706-23E8B58F43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9898" y="4086046"/>
                  <a:ext cx="473384" cy="1720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9" name="Connector: Elbow 38">
                  <a:extLst>
                    <a:ext uri="{FF2B5EF4-FFF2-40B4-BE49-F238E27FC236}">
                      <a16:creationId xmlns:a16="http://schemas.microsoft.com/office/drawing/2014/main" id="{781F955B-A1E4-E320-5339-AD4E2E34EDD1}"/>
                    </a:ext>
                  </a:extLst>
                </p:cNvPr>
                <p:cNvCxnSpPr>
                  <a:cxnSpLocks/>
                  <a:stCxn id="20" idx="2"/>
                  <a:endCxn id="38" idx="0"/>
                </p:cNvCxnSpPr>
                <p:nvPr/>
              </p:nvCxnSpPr>
              <p:spPr>
                <a:xfrm rot="16200000" flipH="1">
                  <a:off x="1580864" y="3680319"/>
                  <a:ext cx="257023" cy="554430"/>
                </a:xfrm>
                <a:prstGeom prst="bentConnector3">
                  <a:avLst>
                    <a:gd name="adj1" fmla="val 50000"/>
                  </a:avLst>
                </a:prstGeom>
                <a:ln w="28575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or: Elbow 39">
                  <a:extLst>
                    <a:ext uri="{FF2B5EF4-FFF2-40B4-BE49-F238E27FC236}">
                      <a16:creationId xmlns:a16="http://schemas.microsoft.com/office/drawing/2014/main" id="{73409F9B-3E63-7D3A-9CC5-E3A67153D948}"/>
                    </a:ext>
                  </a:extLst>
                </p:cNvPr>
                <p:cNvCxnSpPr>
                  <a:cxnSpLocks/>
                  <a:stCxn id="38" idx="2"/>
                  <a:endCxn id="37" idx="0"/>
                </p:cNvCxnSpPr>
                <p:nvPr/>
              </p:nvCxnSpPr>
              <p:spPr>
                <a:xfrm rot="16200000" flipH="1">
                  <a:off x="3241369" y="3003306"/>
                  <a:ext cx="132829" cy="2642385"/>
                </a:xfrm>
                <a:prstGeom prst="bentConnector3">
                  <a:avLst>
                    <a:gd name="adj1" fmla="val 50000"/>
                  </a:avLst>
                </a:prstGeom>
                <a:ln w="28575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or: Elbow 40">
                  <a:extLst>
                    <a:ext uri="{FF2B5EF4-FFF2-40B4-BE49-F238E27FC236}">
                      <a16:creationId xmlns:a16="http://schemas.microsoft.com/office/drawing/2014/main" id="{138EAF1F-C111-3A6B-0114-1DF2F9807D27}"/>
                    </a:ext>
                  </a:extLst>
                </p:cNvPr>
                <p:cNvCxnSpPr>
                  <a:cxnSpLocks/>
                  <a:stCxn id="37" idx="3"/>
                  <a:endCxn id="36" idx="2"/>
                </p:cNvCxnSpPr>
                <p:nvPr/>
              </p:nvCxnSpPr>
              <p:spPr>
                <a:xfrm flipV="1">
                  <a:off x="5008072" y="4439266"/>
                  <a:ext cx="1520044" cy="218141"/>
                </a:xfrm>
                <a:prstGeom prst="bentConnector2">
                  <a:avLst/>
                </a:prstGeom>
                <a:ln w="28575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or: Elbow 41">
                  <a:extLst>
                    <a:ext uri="{FF2B5EF4-FFF2-40B4-BE49-F238E27FC236}">
                      <a16:creationId xmlns:a16="http://schemas.microsoft.com/office/drawing/2014/main" id="{5C4FB58C-A5D2-6A4B-DA5D-62E7A02D03FC}"/>
                    </a:ext>
                  </a:extLst>
                </p:cNvPr>
                <p:cNvCxnSpPr>
                  <a:cxnSpLocks/>
                  <a:stCxn id="37" idx="1"/>
                  <a:endCxn id="21" idx="3"/>
                </p:cNvCxnSpPr>
                <p:nvPr/>
              </p:nvCxnSpPr>
              <p:spPr>
                <a:xfrm rot="10800000">
                  <a:off x="2843975" y="4587648"/>
                  <a:ext cx="1405904" cy="69759"/>
                </a:xfrm>
                <a:prstGeom prst="bentConnector3">
                  <a:avLst>
                    <a:gd name="adj1" fmla="val 50000"/>
                  </a:avLst>
                </a:prstGeom>
                <a:ln w="28575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8F07696-DBE7-8273-B158-4F1746ACEB90}"/>
                    </a:ext>
                  </a:extLst>
                </p:cNvPr>
                <p:cNvSpPr txBox="1"/>
                <p:nvPr/>
              </p:nvSpPr>
              <p:spPr>
                <a:xfrm>
                  <a:off x="4201303" y="5060801"/>
                  <a:ext cx="1289598" cy="1437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nb-NO" sz="1050" b="1" dirty="0">
                      <a:solidFill>
                        <a:schemeClr val="tx2"/>
                      </a:solidFill>
                    </a:rPr>
                    <a:t>System Control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678DBD1-D2A3-08EC-A490-0CB975FEEB60}"/>
                    </a:ext>
                  </a:extLst>
                </p:cNvPr>
                <p:cNvSpPr txBox="1"/>
                <p:nvPr/>
              </p:nvSpPr>
              <p:spPr>
                <a:xfrm>
                  <a:off x="4618602" y="3764975"/>
                  <a:ext cx="1369072" cy="1429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nb-NO" sz="1050" b="1" dirty="0">
                      <a:solidFill>
                        <a:schemeClr val="tx2"/>
                      </a:solidFill>
                    </a:rPr>
                    <a:t>Web app for </a:t>
                  </a:r>
                  <a:r>
                    <a:rPr lang="vi-VN" sz="1050" b="1" dirty="0">
                      <a:solidFill>
                        <a:schemeClr val="tx2"/>
                      </a:solidFill>
                    </a:rPr>
                    <a:t>v</a:t>
                  </a:r>
                  <a:r>
                    <a:rPr lang="nb-NO" sz="1050" b="1" dirty="0" err="1">
                      <a:solidFill>
                        <a:schemeClr val="tx2"/>
                      </a:solidFill>
                    </a:rPr>
                    <a:t>isu</a:t>
                  </a:r>
                  <a:r>
                    <a:rPr lang="vi-VN" sz="1050" b="1" dirty="0">
                      <a:solidFill>
                        <a:schemeClr val="tx2"/>
                      </a:solidFill>
                    </a:rPr>
                    <a:t>llization </a:t>
                  </a:r>
                  <a:endParaRPr lang="nb-NO" sz="1050" b="1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49149B-979A-92D8-54AB-D52952502487}"/>
                  </a:ext>
                </a:extLst>
              </p:cNvPr>
              <p:cNvSpPr txBox="1"/>
              <p:nvPr/>
            </p:nvSpPr>
            <p:spPr>
              <a:xfrm>
                <a:off x="9350856" y="25922058"/>
                <a:ext cx="975888" cy="336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sz="1600" b="1" dirty="0" err="1">
                    <a:solidFill>
                      <a:schemeClr val="tx2"/>
                    </a:solidFill>
                  </a:rPr>
                  <a:t>Reactor</a:t>
                </a:r>
                <a:endParaRPr lang="nb-NO" sz="16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AF9A78-8053-1094-065E-DDC38514524B}"/>
                </a:ext>
              </a:extLst>
            </p:cNvPr>
            <p:cNvGrpSpPr/>
            <p:nvPr/>
          </p:nvGrpSpPr>
          <p:grpSpPr>
            <a:xfrm>
              <a:off x="3961218" y="23023000"/>
              <a:ext cx="2951479" cy="990572"/>
              <a:chOff x="3838633" y="23912763"/>
              <a:chExt cx="2951479" cy="990572"/>
            </a:xfrm>
          </p:grpSpPr>
          <p:cxnSp>
            <p:nvCxnSpPr>
              <p:cNvPr id="7" name="Connector: Elbow 6">
                <a:extLst>
                  <a:ext uri="{FF2B5EF4-FFF2-40B4-BE49-F238E27FC236}">
                    <a16:creationId xmlns:a16="http://schemas.microsoft.com/office/drawing/2014/main" id="{04AF81F9-8948-29EB-900A-D586339CF6D4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rot="16200000" flipV="1">
                <a:off x="5453630" y="23340517"/>
                <a:ext cx="301799" cy="1446292"/>
              </a:xfrm>
              <a:prstGeom prst="bentConnector2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6" descr="What is PostgreSQL?">
                <a:extLst>
                  <a:ext uri="{FF2B5EF4-FFF2-40B4-BE49-F238E27FC236}">
                    <a16:creationId xmlns:a16="http://schemas.microsoft.com/office/drawing/2014/main" id="{D316B911-9EC2-B359-7C68-EBD343623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5237" y="24214563"/>
                <a:ext cx="924875" cy="6887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8D0F29-A355-735E-ADA3-68CFF5C03EED}"/>
                  </a:ext>
                </a:extLst>
              </p:cNvPr>
              <p:cNvSpPr txBox="1"/>
              <p:nvPr/>
            </p:nvSpPr>
            <p:spPr>
              <a:xfrm>
                <a:off x="3838633" y="24618463"/>
                <a:ext cx="1588981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endParaRPr lang="nb-NO" sz="1100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231AE66-1D39-9B85-1258-4EE891EC65EA}"/>
              </a:ext>
            </a:extLst>
          </p:cNvPr>
          <p:cNvSpPr txBox="1"/>
          <p:nvPr/>
        </p:nvSpPr>
        <p:spPr>
          <a:xfrm>
            <a:off x="6955905" y="6669640"/>
            <a:ext cx="8922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100" b="1" dirty="0">
                <a:solidFill>
                  <a:schemeClr val="tx2"/>
                </a:solidFill>
              </a:rPr>
              <a:t>Database</a:t>
            </a:r>
            <a:endParaRPr lang="en-US" sz="11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81F62A1-29A0-F088-66E3-A40DF314E4DF}"/>
              </a:ext>
            </a:extLst>
          </p:cNvPr>
          <p:cNvSpPr txBox="1"/>
          <p:nvPr/>
        </p:nvSpPr>
        <p:spPr>
          <a:xfrm>
            <a:off x="127957" y="5890840"/>
            <a:ext cx="63022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</a:t>
            </a:r>
            <a:r>
              <a:rPr lang="en-US" sz="1800" b="1" dirty="0"/>
              <a:t>end-to-end latency</a:t>
            </a:r>
            <a:r>
              <a:rPr lang="en-US" sz="1800" dirty="0"/>
              <a:t> from sensors to the cloud dashboard, </a:t>
            </a:r>
          </a:p>
          <a:p>
            <a:r>
              <a:rPr lang="en-US" sz="1800" dirty="0"/>
              <a:t>including data processing and ML model execution,</a:t>
            </a:r>
          </a:p>
          <a:p>
            <a:r>
              <a:rPr lang="en-US" sz="1800" dirty="0"/>
              <a:t>is </a:t>
            </a:r>
            <a:r>
              <a:rPr lang="en-US" sz="1800" b="1" dirty="0"/>
              <a:t>below 2 seconds</a:t>
            </a:r>
            <a:r>
              <a:rPr lang="en-US" sz="18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7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8C8A-59C1-8578-2557-A6458BF6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855" y="258565"/>
            <a:ext cx="4386445" cy="1051168"/>
          </a:xfrm>
        </p:spPr>
        <p:txBody>
          <a:bodyPr/>
          <a:lstStyle/>
          <a:p>
            <a:r>
              <a:rPr lang="nb-NO" sz="4000" dirty="0" err="1"/>
              <a:t>Cloud</a:t>
            </a:r>
            <a:r>
              <a:rPr lang="nb-NO" sz="4000" dirty="0"/>
              <a:t> </a:t>
            </a:r>
            <a:r>
              <a:rPr lang="nb-NO" sz="4000" dirty="0" err="1"/>
              <a:t>based</a:t>
            </a:r>
            <a:r>
              <a:rPr lang="nb-NO" sz="4000" dirty="0"/>
              <a:t> Pilot System Control</a:t>
            </a:r>
            <a:endParaRPr lang="en-US" sz="4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F7D910-24A6-3B22-6A17-7F34CCBC5E48}"/>
              </a:ext>
            </a:extLst>
          </p:cNvPr>
          <p:cNvSpPr/>
          <p:nvPr/>
        </p:nvSpPr>
        <p:spPr>
          <a:xfrm>
            <a:off x="5278969" y="4050536"/>
            <a:ext cx="1499191" cy="591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>
                <a:solidFill>
                  <a:schemeClr val="tx2"/>
                </a:solidFill>
              </a:rPr>
              <a:t>Arduino</a:t>
            </a:r>
            <a:r>
              <a:rPr lang="nb-NO" b="1" dirty="0">
                <a:solidFill>
                  <a:schemeClr val="tx2"/>
                </a:solidFill>
              </a:rPr>
              <a:t> </a:t>
            </a:r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43680F-B0D1-1D7C-056A-D55EFAFA7E4D}"/>
              </a:ext>
            </a:extLst>
          </p:cNvPr>
          <p:cNvSpPr/>
          <p:nvPr/>
        </p:nvSpPr>
        <p:spPr>
          <a:xfrm>
            <a:off x="5086442" y="2595625"/>
            <a:ext cx="1751104" cy="591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>
                <a:solidFill>
                  <a:schemeClr val="tx2"/>
                </a:solidFill>
              </a:rPr>
              <a:t>Raspberry</a:t>
            </a:r>
            <a:r>
              <a:rPr lang="nb-NO" b="1" dirty="0">
                <a:solidFill>
                  <a:schemeClr val="tx2"/>
                </a:solidFill>
              </a:rPr>
              <a:t> Pi 4</a:t>
            </a:r>
            <a:endParaRPr lang="en-US" b="1" dirty="0" err="1">
              <a:solidFill>
                <a:schemeClr val="tx2"/>
              </a:solidFill>
            </a:endParaRPr>
          </a:p>
        </p:txBody>
      </p:sp>
      <p:pic>
        <p:nvPicPr>
          <p:cNvPr id="18" name="Picture 2" descr="Web application, web page, website icon - Download on Iconfinder">
            <a:extLst>
              <a:ext uri="{FF2B5EF4-FFF2-40B4-BE49-F238E27FC236}">
                <a16:creationId xmlns:a16="http://schemas.microsoft.com/office/drawing/2014/main" id="{BD614678-C8B7-8820-9A85-7A330047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497" y="2271070"/>
            <a:ext cx="969912" cy="9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06EF250-C761-A180-9F4C-F4C123A31F02}"/>
              </a:ext>
            </a:extLst>
          </p:cNvPr>
          <p:cNvCxnSpPr>
            <a:cxnSpLocks/>
            <a:stCxn id="18" idx="1"/>
            <a:endCxn id="27" idx="3"/>
          </p:cNvCxnSpPr>
          <p:nvPr/>
        </p:nvCxnSpPr>
        <p:spPr>
          <a:xfrm rot="10800000" flipV="1">
            <a:off x="9169309" y="2756026"/>
            <a:ext cx="415188" cy="960452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91FBAFFB-DF6E-F83F-4F7C-636F6C0EEA4F}"/>
              </a:ext>
            </a:extLst>
          </p:cNvPr>
          <p:cNvGrpSpPr/>
          <p:nvPr/>
        </p:nvGrpSpPr>
        <p:grpSpPr>
          <a:xfrm>
            <a:off x="7685632" y="3286525"/>
            <a:ext cx="1483677" cy="859905"/>
            <a:chOff x="8228615" y="3822598"/>
            <a:chExt cx="1483677" cy="8599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C6C2A5-9B57-EBFC-C39C-73EA8405B065}"/>
                </a:ext>
              </a:extLst>
            </p:cNvPr>
            <p:cNvGrpSpPr/>
            <p:nvPr/>
          </p:nvGrpSpPr>
          <p:grpSpPr>
            <a:xfrm>
              <a:off x="8228615" y="3822598"/>
              <a:ext cx="1483677" cy="859905"/>
              <a:chOff x="2744635" y="4634372"/>
              <a:chExt cx="1483677" cy="56292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6162EC5-2111-293F-1D3A-0D50D7E8828E}"/>
                  </a:ext>
                </a:extLst>
              </p:cNvPr>
              <p:cNvSpPr/>
              <p:nvPr/>
            </p:nvSpPr>
            <p:spPr>
              <a:xfrm>
                <a:off x="2744635" y="4634372"/>
                <a:ext cx="1483677" cy="56292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 err="1">
                  <a:solidFill>
                    <a:schemeClr val="tx2"/>
                  </a:solidFill>
                </a:endParaRPr>
              </a:p>
            </p:txBody>
          </p:sp>
          <p:pic>
            <p:nvPicPr>
              <p:cNvPr id="28" name="Picture 2" descr="Python | ABC Trainings">
                <a:extLst>
                  <a:ext uri="{FF2B5EF4-FFF2-40B4-BE49-F238E27FC236}">
                    <a16:creationId xmlns:a16="http://schemas.microsoft.com/office/drawing/2014/main" id="{49481FBC-3844-181C-B75C-1567F2A76B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4252" y="4735575"/>
                <a:ext cx="716890" cy="370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" name="Picture 2" descr="Flask Logo PNG Images - CleanPNG">
              <a:extLst>
                <a:ext uri="{FF2B5EF4-FFF2-40B4-BE49-F238E27FC236}">
                  <a16:creationId xmlns:a16="http://schemas.microsoft.com/office/drawing/2014/main" id="{3C3F5985-0CA1-AB0D-8EF2-90A57111C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726" y="3956601"/>
              <a:ext cx="601363" cy="56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F418A365-45D7-99D5-9131-FAF18A112399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rot="10800000" flipV="1">
            <a:off x="6837546" y="2584043"/>
            <a:ext cx="728242" cy="307161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558A6205-F481-0138-F0B2-8983BC063CAE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rot="16200000" flipH="1">
            <a:off x="5563404" y="3585374"/>
            <a:ext cx="863751" cy="66571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01CD41C1-D9D6-140D-7251-59D81706060A}"/>
              </a:ext>
            </a:extLst>
          </p:cNvPr>
          <p:cNvCxnSpPr>
            <a:cxnSpLocks/>
            <a:stCxn id="5" idx="1"/>
            <a:endCxn id="1075" idx="3"/>
          </p:cNvCxnSpPr>
          <p:nvPr/>
        </p:nvCxnSpPr>
        <p:spPr>
          <a:xfrm rot="10800000">
            <a:off x="4679533" y="3945862"/>
            <a:ext cx="599437" cy="40025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6" name="TextBox 1085">
            <a:extLst>
              <a:ext uri="{FF2B5EF4-FFF2-40B4-BE49-F238E27FC236}">
                <a16:creationId xmlns:a16="http://schemas.microsoft.com/office/drawing/2014/main" id="{B35C740B-E327-401B-1B18-7FD79E70E688}"/>
              </a:ext>
            </a:extLst>
          </p:cNvPr>
          <p:cNvSpPr txBox="1"/>
          <p:nvPr/>
        </p:nvSpPr>
        <p:spPr>
          <a:xfrm>
            <a:off x="9531794" y="3184415"/>
            <a:ext cx="142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Dashboard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1090" name="Rectangle: Rounded Corners 1089">
            <a:extLst>
              <a:ext uri="{FF2B5EF4-FFF2-40B4-BE49-F238E27FC236}">
                <a16:creationId xmlns:a16="http://schemas.microsoft.com/office/drawing/2014/main" id="{8493158B-A826-DB5D-C4C4-F933CF777174}"/>
              </a:ext>
            </a:extLst>
          </p:cNvPr>
          <p:cNvSpPr/>
          <p:nvPr/>
        </p:nvSpPr>
        <p:spPr>
          <a:xfrm>
            <a:off x="9559391" y="546837"/>
            <a:ext cx="2163991" cy="591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2"/>
                </a:solidFill>
              </a:rPr>
              <a:t>Manual </a:t>
            </a:r>
            <a:r>
              <a:rPr lang="nb-NO" b="1" dirty="0" err="1">
                <a:solidFill>
                  <a:schemeClr val="tx2"/>
                </a:solidFill>
              </a:rPr>
              <a:t>control</a:t>
            </a:r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1091" name="Rectangle: Rounded Corners 1090">
            <a:extLst>
              <a:ext uri="{FF2B5EF4-FFF2-40B4-BE49-F238E27FC236}">
                <a16:creationId xmlns:a16="http://schemas.microsoft.com/office/drawing/2014/main" id="{DFE796C2-2782-A17B-F157-54F3E313EF1E}"/>
              </a:ext>
            </a:extLst>
          </p:cNvPr>
          <p:cNvSpPr/>
          <p:nvPr/>
        </p:nvSpPr>
        <p:spPr>
          <a:xfrm>
            <a:off x="9765747" y="1048743"/>
            <a:ext cx="1935351" cy="591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2"/>
                </a:solidFill>
              </a:rPr>
              <a:t>Auto-DOE </a:t>
            </a:r>
            <a:r>
              <a:rPr lang="nb-NO" b="1" dirty="0" err="1">
                <a:solidFill>
                  <a:schemeClr val="tx2"/>
                </a:solidFill>
              </a:rPr>
              <a:t>control</a:t>
            </a:r>
            <a:r>
              <a:rPr lang="nb-NO" b="1" dirty="0">
                <a:solidFill>
                  <a:schemeClr val="tx2"/>
                </a:solidFill>
              </a:rPr>
              <a:t> </a:t>
            </a:r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1092" name="Rectangle: Rounded Corners 1091">
            <a:extLst>
              <a:ext uri="{FF2B5EF4-FFF2-40B4-BE49-F238E27FC236}">
                <a16:creationId xmlns:a16="http://schemas.microsoft.com/office/drawing/2014/main" id="{BEF80674-6515-841F-7391-5CC0AF412DD3}"/>
              </a:ext>
            </a:extLst>
          </p:cNvPr>
          <p:cNvSpPr/>
          <p:nvPr/>
        </p:nvSpPr>
        <p:spPr>
          <a:xfrm>
            <a:off x="9633861" y="1582435"/>
            <a:ext cx="2441467" cy="591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>
                <a:solidFill>
                  <a:schemeClr val="tx2"/>
                </a:solidFill>
              </a:rPr>
              <a:t>Autonomous</a:t>
            </a:r>
            <a:r>
              <a:rPr lang="nb-NO" b="1" dirty="0">
                <a:solidFill>
                  <a:schemeClr val="tx2"/>
                </a:solidFill>
              </a:rPr>
              <a:t> </a:t>
            </a:r>
            <a:r>
              <a:rPr lang="nb-NO" b="1" dirty="0" err="1">
                <a:solidFill>
                  <a:schemeClr val="tx2"/>
                </a:solidFill>
              </a:rPr>
              <a:t>control</a:t>
            </a:r>
            <a:endParaRPr lang="en-US" b="1" dirty="0" err="1">
              <a:solidFill>
                <a:schemeClr val="tx2"/>
              </a:solidFill>
            </a:endParaRPr>
          </a:p>
        </p:txBody>
      </p:sp>
      <p:cxnSp>
        <p:nvCxnSpPr>
          <p:cNvPr id="1106" name="Straight Connector 1105">
            <a:extLst>
              <a:ext uri="{FF2B5EF4-FFF2-40B4-BE49-F238E27FC236}">
                <a16:creationId xmlns:a16="http://schemas.microsoft.com/office/drawing/2014/main" id="{A0B9604F-8BFF-49C0-266B-FD8B99573A3E}"/>
              </a:ext>
            </a:extLst>
          </p:cNvPr>
          <p:cNvCxnSpPr/>
          <p:nvPr/>
        </p:nvCxnSpPr>
        <p:spPr>
          <a:xfrm flipV="1">
            <a:off x="9765747" y="822104"/>
            <a:ext cx="0" cy="151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7" name="Oval 1106">
            <a:extLst>
              <a:ext uri="{FF2B5EF4-FFF2-40B4-BE49-F238E27FC236}">
                <a16:creationId xmlns:a16="http://schemas.microsoft.com/office/drawing/2014/main" id="{A1279DDA-F2A9-A3E4-855D-ED931914AF0F}"/>
              </a:ext>
            </a:extLst>
          </p:cNvPr>
          <p:cNvSpPr/>
          <p:nvPr/>
        </p:nvSpPr>
        <p:spPr>
          <a:xfrm>
            <a:off x="9647136" y="747874"/>
            <a:ext cx="237222" cy="2354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1108" name="Oval 1107">
            <a:extLst>
              <a:ext uri="{FF2B5EF4-FFF2-40B4-BE49-F238E27FC236}">
                <a16:creationId xmlns:a16="http://schemas.microsoft.com/office/drawing/2014/main" id="{3338DC71-02FD-84A6-9353-0AF4E93A9AF6}"/>
              </a:ext>
            </a:extLst>
          </p:cNvPr>
          <p:cNvSpPr/>
          <p:nvPr/>
        </p:nvSpPr>
        <p:spPr>
          <a:xfrm>
            <a:off x="9647136" y="1242509"/>
            <a:ext cx="237222" cy="2354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1109" name="Oval 1108">
            <a:extLst>
              <a:ext uri="{FF2B5EF4-FFF2-40B4-BE49-F238E27FC236}">
                <a16:creationId xmlns:a16="http://schemas.microsoft.com/office/drawing/2014/main" id="{E8F26B44-273F-6A23-021B-E4C63FBBBF9D}"/>
              </a:ext>
            </a:extLst>
          </p:cNvPr>
          <p:cNvSpPr/>
          <p:nvPr/>
        </p:nvSpPr>
        <p:spPr>
          <a:xfrm>
            <a:off x="9647136" y="1762847"/>
            <a:ext cx="237222" cy="2354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1110" name="Rectangle 1109">
            <a:extLst>
              <a:ext uri="{FF2B5EF4-FFF2-40B4-BE49-F238E27FC236}">
                <a16:creationId xmlns:a16="http://schemas.microsoft.com/office/drawing/2014/main" id="{3C2F50F8-7A5E-EF28-092A-CB318CB83E34}"/>
              </a:ext>
            </a:extLst>
          </p:cNvPr>
          <p:cNvSpPr/>
          <p:nvPr/>
        </p:nvSpPr>
        <p:spPr>
          <a:xfrm>
            <a:off x="7136658" y="285795"/>
            <a:ext cx="4868716" cy="494091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solidFill>
                <a:schemeClr val="tx2"/>
              </a:solidFill>
            </a:endParaRPr>
          </a:p>
        </p:txBody>
      </p:sp>
      <p:pic>
        <p:nvPicPr>
          <p:cNvPr id="1114" name="Picture 16" descr="Computer Icons Docker Logo, text, logo png | PNGEgg">
            <a:extLst>
              <a:ext uri="{FF2B5EF4-FFF2-40B4-BE49-F238E27FC236}">
                <a16:creationId xmlns:a16="http://schemas.microsoft.com/office/drawing/2014/main" id="{C9D1F183-A2A9-228A-5C19-7358FF059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4" t="26032" r="18572" b="29342"/>
          <a:stretch/>
        </p:blipFill>
        <p:spPr bwMode="auto">
          <a:xfrm>
            <a:off x="6965630" y="241869"/>
            <a:ext cx="962014" cy="6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QTT Specification">
            <a:extLst>
              <a:ext uri="{FF2B5EF4-FFF2-40B4-BE49-F238E27FC236}">
                <a16:creationId xmlns:a16="http://schemas.microsoft.com/office/drawing/2014/main" id="{1D40A7A6-7C25-FBC0-DE73-DADA60E07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88" y="2365428"/>
            <a:ext cx="1483677" cy="4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A92FC9C6-6EED-1D13-15B7-CC5494A55FE1}"/>
              </a:ext>
            </a:extLst>
          </p:cNvPr>
          <p:cNvGrpSpPr/>
          <p:nvPr/>
        </p:nvGrpSpPr>
        <p:grpSpPr>
          <a:xfrm>
            <a:off x="105079" y="1998260"/>
            <a:ext cx="4574453" cy="4278628"/>
            <a:chOff x="0" y="2190478"/>
            <a:chExt cx="4574453" cy="5040601"/>
          </a:xfrm>
        </p:grpSpPr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7AF75974-D045-2A20-CB5F-AFA4754B2F8E}"/>
                </a:ext>
              </a:extLst>
            </p:cNvPr>
            <p:cNvSpPr/>
            <p:nvPr/>
          </p:nvSpPr>
          <p:spPr>
            <a:xfrm>
              <a:off x="23837" y="2190478"/>
              <a:ext cx="4550616" cy="45888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tx2"/>
                </a:solidFill>
              </a:endParaRPr>
            </a:p>
          </p:txBody>
        </p:sp>
        <p:pic>
          <p:nvPicPr>
            <p:cNvPr id="1026" name="Picture 2" descr="Centrifugal pump icon Royalty Free Vector Image">
              <a:extLst>
                <a:ext uri="{FF2B5EF4-FFF2-40B4-BE49-F238E27FC236}">
                  <a16:creationId xmlns:a16="http://schemas.microsoft.com/office/drawing/2014/main" id="{868EC1CF-B0BF-584D-AA3C-D269BBD35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57"/>
            <a:stretch>
              <a:fillRect/>
            </a:stretch>
          </p:blipFill>
          <p:spPr bwMode="auto">
            <a:xfrm>
              <a:off x="109323" y="5381528"/>
              <a:ext cx="897573" cy="92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" name="Picture 2" descr="Centrifugal pump icon Royalty Free Vector Image">
              <a:extLst>
                <a:ext uri="{FF2B5EF4-FFF2-40B4-BE49-F238E27FC236}">
                  <a16:creationId xmlns:a16="http://schemas.microsoft.com/office/drawing/2014/main" id="{D60E5FC5-7F37-8521-CC88-40E7A8D880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57"/>
            <a:stretch>
              <a:fillRect/>
            </a:stretch>
          </p:blipFill>
          <p:spPr bwMode="auto">
            <a:xfrm rot="5400000">
              <a:off x="3104989" y="5408091"/>
              <a:ext cx="897574" cy="92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Cylinder 1026">
              <a:extLst>
                <a:ext uri="{FF2B5EF4-FFF2-40B4-BE49-F238E27FC236}">
                  <a16:creationId xmlns:a16="http://schemas.microsoft.com/office/drawing/2014/main" id="{87228FDD-9EFD-95CE-4F41-87069D47059A}"/>
                </a:ext>
              </a:extLst>
            </p:cNvPr>
            <p:cNvSpPr/>
            <p:nvPr/>
          </p:nvSpPr>
          <p:spPr>
            <a:xfrm>
              <a:off x="1473310" y="2862183"/>
              <a:ext cx="1645504" cy="2214750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tx2"/>
                </a:solidFill>
              </a:endParaRPr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2A8D6706-96F2-7054-75E4-35BB90BBC092}"/>
                </a:ext>
              </a:extLst>
            </p:cNvPr>
            <p:cNvSpPr/>
            <p:nvPr/>
          </p:nvSpPr>
          <p:spPr>
            <a:xfrm>
              <a:off x="441589" y="4603606"/>
              <a:ext cx="565307" cy="37243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tx2"/>
                </a:solidFill>
              </a:endParaRPr>
            </a:p>
          </p:txBody>
        </p:sp>
        <p:cxnSp>
          <p:nvCxnSpPr>
            <p:cNvPr id="1033" name="Straight Arrow Connector 1032">
              <a:extLst>
                <a:ext uri="{FF2B5EF4-FFF2-40B4-BE49-F238E27FC236}">
                  <a16:creationId xmlns:a16="http://schemas.microsoft.com/office/drawing/2014/main" id="{DB9BF578-48A0-D0EA-7277-303E4DB4B34C}"/>
                </a:ext>
              </a:extLst>
            </p:cNvPr>
            <p:cNvCxnSpPr>
              <a:cxnSpLocks/>
              <a:endCxn id="1031" idx="4"/>
            </p:cNvCxnSpPr>
            <p:nvPr/>
          </p:nvCxnSpPr>
          <p:spPr>
            <a:xfrm flipH="1" flipV="1">
              <a:off x="724243" y="4976038"/>
              <a:ext cx="26053" cy="712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Connector: Elbow 1039">
              <a:extLst>
                <a:ext uri="{FF2B5EF4-FFF2-40B4-BE49-F238E27FC236}">
                  <a16:creationId xmlns:a16="http://schemas.microsoft.com/office/drawing/2014/main" id="{32064454-5E8F-1E55-F50E-1C649CF29EA8}"/>
                </a:ext>
              </a:extLst>
            </p:cNvPr>
            <p:cNvCxnSpPr>
              <a:cxnSpLocks/>
              <a:stCxn id="1031" idx="0"/>
              <a:endCxn id="1027" idx="2"/>
            </p:cNvCxnSpPr>
            <p:nvPr/>
          </p:nvCxnSpPr>
          <p:spPr>
            <a:xfrm rot="5400000" flipH="1" flipV="1">
              <a:off x="781752" y="3912050"/>
              <a:ext cx="634048" cy="74906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Connector: Elbow 1044">
              <a:extLst>
                <a:ext uri="{FF2B5EF4-FFF2-40B4-BE49-F238E27FC236}">
                  <a16:creationId xmlns:a16="http://schemas.microsoft.com/office/drawing/2014/main" id="{15AFBDF0-9562-7D4F-3E60-7D50040453B5}"/>
                </a:ext>
              </a:extLst>
            </p:cNvPr>
            <p:cNvCxnSpPr>
              <a:cxnSpLocks/>
              <a:stCxn id="1027" idx="4"/>
              <a:endCxn id="1051" idx="0"/>
            </p:cNvCxnSpPr>
            <p:nvPr/>
          </p:nvCxnSpPr>
          <p:spPr>
            <a:xfrm>
              <a:off x="3118814" y="3969558"/>
              <a:ext cx="502607" cy="3844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C74B0D17-98B1-D919-AEAA-360E47982DB1}"/>
                </a:ext>
              </a:extLst>
            </p:cNvPr>
            <p:cNvSpPr/>
            <p:nvPr/>
          </p:nvSpPr>
          <p:spPr>
            <a:xfrm>
              <a:off x="3427592" y="4354018"/>
              <a:ext cx="387658" cy="43510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tx2"/>
                </a:solidFill>
              </a:endParaRPr>
            </a:p>
          </p:txBody>
        </p:sp>
        <p:cxnSp>
          <p:nvCxnSpPr>
            <p:cNvPr id="1054" name="Connector: Elbow 1053">
              <a:extLst>
                <a:ext uri="{FF2B5EF4-FFF2-40B4-BE49-F238E27FC236}">
                  <a16:creationId xmlns:a16="http://schemas.microsoft.com/office/drawing/2014/main" id="{EF8E2FF2-50E0-78D5-7BB5-00C9F592CDE2}"/>
                </a:ext>
              </a:extLst>
            </p:cNvPr>
            <p:cNvCxnSpPr>
              <a:cxnSpLocks/>
              <a:stCxn id="1051" idx="4"/>
              <a:endCxn id="1024" idx="1"/>
            </p:cNvCxnSpPr>
            <p:nvPr/>
          </p:nvCxnSpPr>
          <p:spPr>
            <a:xfrm rot="5400000">
              <a:off x="3270087" y="5072814"/>
              <a:ext cx="635025" cy="6764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Connector: Elbow 1056">
              <a:extLst>
                <a:ext uri="{FF2B5EF4-FFF2-40B4-BE49-F238E27FC236}">
                  <a16:creationId xmlns:a16="http://schemas.microsoft.com/office/drawing/2014/main" id="{C87FC67B-C3D1-0FE7-BE73-DDDE5889388C}"/>
                </a:ext>
              </a:extLst>
            </p:cNvPr>
            <p:cNvCxnSpPr>
              <a:cxnSpLocks/>
            </p:cNvCxnSpPr>
            <p:nvPr/>
          </p:nvCxnSpPr>
          <p:spPr>
            <a:xfrm>
              <a:off x="3903680" y="6109949"/>
              <a:ext cx="608716" cy="46000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3" name="Rectangle: Rounded Corners 1062">
              <a:extLst>
                <a:ext uri="{FF2B5EF4-FFF2-40B4-BE49-F238E27FC236}">
                  <a16:creationId xmlns:a16="http://schemas.microsoft.com/office/drawing/2014/main" id="{656FC0C3-940A-89D1-8DF3-5D2104D690A7}"/>
                </a:ext>
              </a:extLst>
            </p:cNvPr>
            <p:cNvSpPr/>
            <p:nvPr/>
          </p:nvSpPr>
          <p:spPr>
            <a:xfrm>
              <a:off x="2824393" y="2776389"/>
              <a:ext cx="114940" cy="122274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tx2"/>
                </a:solidFill>
              </a:endParaRPr>
            </a:p>
          </p:txBody>
        </p:sp>
        <p:sp>
          <p:nvSpPr>
            <p:cNvPr id="1064" name="Rectangle: Rounded Corners 1063">
              <a:extLst>
                <a:ext uri="{FF2B5EF4-FFF2-40B4-BE49-F238E27FC236}">
                  <a16:creationId xmlns:a16="http://schemas.microsoft.com/office/drawing/2014/main" id="{A93C9139-FC2F-933A-4F1D-A2406935139F}"/>
                </a:ext>
              </a:extLst>
            </p:cNvPr>
            <p:cNvSpPr/>
            <p:nvPr/>
          </p:nvSpPr>
          <p:spPr>
            <a:xfrm>
              <a:off x="2657568" y="2607112"/>
              <a:ext cx="114940" cy="122274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tx2"/>
                </a:solidFill>
              </a:endParaRPr>
            </a:p>
          </p:txBody>
        </p:sp>
        <p:sp>
          <p:nvSpPr>
            <p:cNvPr id="1065" name="Rectangle: Rounded Corners 1064">
              <a:extLst>
                <a:ext uri="{FF2B5EF4-FFF2-40B4-BE49-F238E27FC236}">
                  <a16:creationId xmlns:a16="http://schemas.microsoft.com/office/drawing/2014/main" id="{4C69F9ED-33C2-39E6-3646-3588F98E9C6F}"/>
                </a:ext>
              </a:extLst>
            </p:cNvPr>
            <p:cNvSpPr/>
            <p:nvPr/>
          </p:nvSpPr>
          <p:spPr>
            <a:xfrm>
              <a:off x="2511490" y="2351817"/>
              <a:ext cx="114940" cy="122274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tx2"/>
                </a:solidFill>
              </a:endParaRPr>
            </a:p>
          </p:txBody>
        </p:sp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A6F93CD7-E599-EFAF-4B4C-7BB76F1949E6}"/>
                </a:ext>
              </a:extLst>
            </p:cNvPr>
            <p:cNvSpPr txBox="1"/>
            <p:nvPr/>
          </p:nvSpPr>
          <p:spPr>
            <a:xfrm>
              <a:off x="0" y="6347375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Pump 1</a:t>
              </a:r>
              <a:endParaRPr lang="en-US" dirty="0"/>
            </a:p>
          </p:txBody>
        </p:sp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83D1BB1A-FB6A-C536-880C-AA7EAE8627B6}"/>
                </a:ext>
              </a:extLst>
            </p:cNvPr>
            <p:cNvSpPr txBox="1"/>
            <p:nvPr/>
          </p:nvSpPr>
          <p:spPr>
            <a:xfrm>
              <a:off x="3170816" y="6339953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Pump 2</a:t>
              </a:r>
              <a:endParaRPr lang="en-US" dirty="0"/>
            </a:p>
          </p:txBody>
        </p: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BC823D1A-FBCD-BEDD-3FFD-EED122537613}"/>
                </a:ext>
              </a:extLst>
            </p:cNvPr>
            <p:cNvSpPr txBox="1"/>
            <p:nvPr/>
          </p:nvSpPr>
          <p:spPr>
            <a:xfrm>
              <a:off x="55491" y="4171612"/>
              <a:ext cx="1420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Flow</a:t>
              </a:r>
              <a:r>
                <a:rPr lang="nb-NO" dirty="0"/>
                <a:t> meter 1</a:t>
              </a:r>
              <a:endParaRPr lang="en-US" dirty="0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3DAE84C-54A8-A956-D691-5EC3B7E4DBF7}"/>
                </a:ext>
              </a:extLst>
            </p:cNvPr>
            <p:cNvSpPr/>
            <p:nvPr/>
          </p:nvSpPr>
          <p:spPr>
            <a:xfrm>
              <a:off x="2976793" y="2950055"/>
              <a:ext cx="114940" cy="122274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tx2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271A52-EBBD-CB69-C1E5-86B126E40A3A}"/>
                </a:ext>
              </a:extLst>
            </p:cNvPr>
            <p:cNvSpPr txBox="1"/>
            <p:nvPr/>
          </p:nvSpPr>
          <p:spPr>
            <a:xfrm>
              <a:off x="3099016" y="2930867"/>
              <a:ext cx="931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Sensor system</a:t>
              </a:r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A2F19F-CCC7-A50E-82CC-ABA9C56FC157}"/>
                </a:ext>
              </a:extLst>
            </p:cNvPr>
            <p:cNvSpPr/>
            <p:nvPr/>
          </p:nvSpPr>
          <p:spPr>
            <a:xfrm>
              <a:off x="755605" y="3429000"/>
              <a:ext cx="300374" cy="21478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tx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08784C-0D62-DC80-1E86-3EC9F79BD5B8}"/>
                </a:ext>
              </a:extLst>
            </p:cNvPr>
            <p:cNvSpPr txBox="1"/>
            <p:nvPr/>
          </p:nvSpPr>
          <p:spPr>
            <a:xfrm>
              <a:off x="319656" y="3069367"/>
              <a:ext cx="101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Camera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92DB9E-6175-3711-2F9D-46F382BD16D8}"/>
                </a:ext>
              </a:extLst>
            </p:cNvPr>
            <p:cNvSpPr txBox="1"/>
            <p:nvPr/>
          </p:nvSpPr>
          <p:spPr>
            <a:xfrm>
              <a:off x="1506968" y="6795973"/>
              <a:ext cx="1920624" cy="435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err="1"/>
                <a:t>Reactor</a:t>
              </a:r>
              <a:r>
                <a:rPr lang="nb-NO" b="1" dirty="0"/>
                <a:t> System</a:t>
              </a:r>
              <a:endParaRPr lang="en-US" b="1" dirty="0"/>
            </a:p>
          </p:txBody>
        </p:sp>
      </p:grp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B6A934D-ACD0-993C-EB0D-2921E5F38E09}"/>
              </a:ext>
            </a:extLst>
          </p:cNvPr>
          <p:cNvCxnSpPr>
            <a:cxnSpLocks/>
            <a:stCxn id="27" idx="0"/>
            <a:endCxn id="7" idx="2"/>
          </p:cNvCxnSpPr>
          <p:nvPr/>
        </p:nvCxnSpPr>
        <p:spPr>
          <a:xfrm rot="16200000" flipV="1">
            <a:off x="8125617" y="2984671"/>
            <a:ext cx="483865" cy="119844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 descr="Definitive Screening Designs">
            <a:extLst>
              <a:ext uri="{FF2B5EF4-FFF2-40B4-BE49-F238E27FC236}">
                <a16:creationId xmlns:a16="http://schemas.microsoft.com/office/drawing/2014/main" id="{9B39DD3B-122C-5B71-2B75-5ACE50F24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18835" r="21888" b="14718"/>
          <a:stretch>
            <a:fillRect/>
          </a:stretch>
        </p:blipFill>
        <p:spPr bwMode="auto">
          <a:xfrm>
            <a:off x="7565788" y="5515599"/>
            <a:ext cx="1253112" cy="84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C06FDD7-6087-8AC3-DDC4-4F48F4E2AC08}"/>
              </a:ext>
            </a:extLst>
          </p:cNvPr>
          <p:cNvSpPr txBox="1"/>
          <p:nvPr/>
        </p:nvSpPr>
        <p:spPr>
          <a:xfrm>
            <a:off x="6912416" y="6446835"/>
            <a:ext cx="279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Design </a:t>
            </a:r>
            <a:r>
              <a:rPr lang="nb-NO" dirty="0" err="1"/>
              <a:t>of</a:t>
            </a:r>
            <a:r>
              <a:rPr lang="nb-NO" dirty="0"/>
              <a:t> Experiment (DOE)</a:t>
            </a:r>
            <a:endParaRPr lang="en-US" dirty="0"/>
          </a:p>
        </p:txBody>
      </p:sp>
      <p:pic>
        <p:nvPicPr>
          <p:cNvPr id="57" name="Picture 16" descr="Power Of AI Forecasting: A Comprehensive Guide - Techvify">
            <a:extLst>
              <a:ext uri="{FF2B5EF4-FFF2-40B4-BE49-F238E27FC236}">
                <a16:creationId xmlns:a16="http://schemas.microsoft.com/office/drawing/2014/main" id="{0BE96FA5-3906-EB88-99CC-5305CBB5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136" y="5495506"/>
            <a:ext cx="921901" cy="7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7F980D6-6D78-B47C-0CC1-EDCB3EDC4C3F}"/>
              </a:ext>
            </a:extLst>
          </p:cNvPr>
          <p:cNvSpPr txBox="1"/>
          <p:nvPr/>
        </p:nvSpPr>
        <p:spPr>
          <a:xfrm>
            <a:off x="10288205" y="6545509"/>
            <a:ext cx="99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Model</a:t>
            </a:r>
            <a:endParaRPr lang="en-US" dirty="0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FB2CF433-4283-6606-8648-FD3122534DDD}"/>
              </a:ext>
            </a:extLst>
          </p:cNvPr>
          <p:cNvSpPr/>
          <p:nvPr/>
        </p:nvSpPr>
        <p:spPr>
          <a:xfrm>
            <a:off x="9252096" y="5718862"/>
            <a:ext cx="551664" cy="3364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4D0F97-119A-975E-042C-2F41F885908A}"/>
              </a:ext>
            </a:extLst>
          </p:cNvPr>
          <p:cNvSpPr txBox="1"/>
          <p:nvPr/>
        </p:nvSpPr>
        <p:spPr>
          <a:xfrm>
            <a:off x="3246840" y="4111084"/>
            <a:ext cx="142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Flow</a:t>
            </a:r>
            <a:r>
              <a:rPr lang="nb-NO" dirty="0"/>
              <a:t> meter 2</a:t>
            </a:r>
            <a:endParaRPr lang="en-US" dirty="0"/>
          </a:p>
        </p:txBody>
      </p:sp>
      <p:pic>
        <p:nvPicPr>
          <p:cNvPr id="1038" name="Picture 6" descr="What is PostgreSQL?">
            <a:extLst>
              <a:ext uri="{FF2B5EF4-FFF2-40B4-BE49-F238E27FC236}">
                <a16:creationId xmlns:a16="http://schemas.microsoft.com/office/drawing/2014/main" id="{FCD95782-6C16-D38D-F5C3-A82431FBC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1636" r="13712" b="6274"/>
          <a:stretch>
            <a:fillRect/>
          </a:stretch>
        </p:blipFill>
        <p:spPr bwMode="auto">
          <a:xfrm>
            <a:off x="9907756" y="4125908"/>
            <a:ext cx="1049118" cy="10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Connector: Elbow 1038">
            <a:extLst>
              <a:ext uri="{FF2B5EF4-FFF2-40B4-BE49-F238E27FC236}">
                <a16:creationId xmlns:a16="http://schemas.microsoft.com/office/drawing/2014/main" id="{BD28EEFC-125A-443D-FCFE-6331D534BBEE}"/>
              </a:ext>
            </a:extLst>
          </p:cNvPr>
          <p:cNvCxnSpPr>
            <a:cxnSpLocks/>
            <a:stCxn id="1038" idx="1"/>
            <a:endCxn id="27" idx="2"/>
          </p:cNvCxnSpPr>
          <p:nvPr/>
        </p:nvCxnSpPr>
        <p:spPr>
          <a:xfrm rot="10800000">
            <a:off x="8427472" y="4146431"/>
            <a:ext cx="1480285" cy="502855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TextBox 1043">
            <a:extLst>
              <a:ext uri="{FF2B5EF4-FFF2-40B4-BE49-F238E27FC236}">
                <a16:creationId xmlns:a16="http://schemas.microsoft.com/office/drawing/2014/main" id="{EDCD7B71-DBC7-525F-E8AC-3904E2A5C051}"/>
              </a:ext>
            </a:extLst>
          </p:cNvPr>
          <p:cNvSpPr txBox="1"/>
          <p:nvPr/>
        </p:nvSpPr>
        <p:spPr>
          <a:xfrm>
            <a:off x="9949625" y="3832240"/>
            <a:ext cx="142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tx2"/>
                </a:solidFill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59589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2DEFC-EC57-D289-96DC-235BA9D72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6CA1-2AAC-7B85-63FE-56D5EC94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976" y="112664"/>
            <a:ext cx="9786460" cy="921181"/>
          </a:xfrm>
        </p:spPr>
        <p:txBody>
          <a:bodyPr/>
          <a:lstStyle/>
          <a:p>
            <a:r>
              <a:rPr lang="en-GB" sz="4000" dirty="0"/>
              <a:t>Machine Learning Models for The Digital Twin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D59634-EDAA-E8AD-AB20-81DEDA09778E}"/>
              </a:ext>
            </a:extLst>
          </p:cNvPr>
          <p:cNvSpPr txBox="1"/>
          <p:nvPr/>
        </p:nvSpPr>
        <p:spPr>
          <a:xfrm>
            <a:off x="41219" y="1391214"/>
            <a:ext cx="2101448" cy="253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050" b="1" dirty="0">
                <a:solidFill>
                  <a:schemeClr val="tx2"/>
                </a:solidFill>
              </a:rPr>
              <a:t>Realtime </a:t>
            </a:r>
            <a:r>
              <a:rPr lang="nb-NO" sz="1050" b="1" dirty="0" err="1">
                <a:solidFill>
                  <a:schemeClr val="tx2"/>
                </a:solidFill>
              </a:rPr>
              <a:t>Monitoring</a:t>
            </a:r>
            <a:r>
              <a:rPr lang="nb-NO" sz="1050" b="1" dirty="0">
                <a:solidFill>
                  <a:schemeClr val="tx2"/>
                </a:solidFill>
              </a:rPr>
              <a:t> </a:t>
            </a:r>
            <a:r>
              <a:rPr lang="nb-NO" sz="1050" b="1" dirty="0" err="1">
                <a:solidFill>
                  <a:schemeClr val="tx2"/>
                </a:solidFill>
              </a:rPr>
              <a:t>on</a:t>
            </a:r>
            <a:r>
              <a:rPr lang="nb-NO" sz="1050" b="1" dirty="0">
                <a:solidFill>
                  <a:schemeClr val="tx2"/>
                </a:solidFill>
              </a:rPr>
              <a:t> </a:t>
            </a:r>
            <a:r>
              <a:rPr lang="nb-NO" sz="1050" b="1" dirty="0" err="1">
                <a:solidFill>
                  <a:schemeClr val="tx2"/>
                </a:solidFill>
              </a:rPr>
              <a:t>cloud</a:t>
            </a:r>
            <a:endParaRPr lang="nb-NO" sz="1050" b="1" dirty="0">
              <a:solidFill>
                <a:schemeClr val="tx2"/>
              </a:solidFill>
            </a:endParaRPr>
          </a:p>
        </p:txBody>
      </p:sp>
      <p:pic>
        <p:nvPicPr>
          <p:cNvPr id="45" name="Picture 2" descr="Trung">
            <a:extLst>
              <a:ext uri="{FF2B5EF4-FFF2-40B4-BE49-F238E27FC236}">
                <a16:creationId xmlns:a16="http://schemas.microsoft.com/office/drawing/2014/main" id="{7B57C430-3CA2-DE38-84CC-D324EFCC1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8" b="12359"/>
          <a:stretch/>
        </p:blipFill>
        <p:spPr bwMode="auto">
          <a:xfrm>
            <a:off x="458199" y="4338734"/>
            <a:ext cx="1807641" cy="19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9BF09698-5024-CA15-DAD3-A5FCF22B4F02}"/>
              </a:ext>
            </a:extLst>
          </p:cNvPr>
          <p:cNvCxnSpPr>
            <a:cxnSpLocks/>
            <a:stCxn id="45" idx="3"/>
            <a:endCxn id="153" idx="2"/>
          </p:cNvCxnSpPr>
          <p:nvPr/>
        </p:nvCxnSpPr>
        <p:spPr>
          <a:xfrm flipV="1">
            <a:off x="2265840" y="4907980"/>
            <a:ext cx="1078419" cy="3852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Raman Spectrum - an overview | ScienceDirect Topics">
            <a:extLst>
              <a:ext uri="{FF2B5EF4-FFF2-40B4-BE49-F238E27FC236}">
                <a16:creationId xmlns:a16="http://schemas.microsoft.com/office/drawing/2014/main" id="{1EFD8B0F-6BD4-F7A4-3976-223231BFB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7"/>
          <a:stretch>
            <a:fillRect/>
          </a:stretch>
        </p:blipFill>
        <p:spPr bwMode="auto">
          <a:xfrm>
            <a:off x="2056192" y="5654051"/>
            <a:ext cx="2256626" cy="7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C367807-077F-35B5-6B64-41743F915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85" y="1646485"/>
            <a:ext cx="2563294" cy="2133557"/>
          </a:xfrm>
          <a:prstGeom prst="rect">
            <a:avLst/>
          </a:prstGeom>
        </p:spPr>
      </p:pic>
      <p:pic>
        <p:nvPicPr>
          <p:cNvPr id="52" name="Picture 12" descr="All about the Udacity Machine Learning ...">
            <a:extLst>
              <a:ext uri="{FF2B5EF4-FFF2-40B4-BE49-F238E27FC236}">
                <a16:creationId xmlns:a16="http://schemas.microsoft.com/office/drawing/2014/main" id="{FD91F0C5-A768-0848-08D0-ECFF2A0DC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8453" r="28200" b="7862"/>
          <a:stretch/>
        </p:blipFill>
        <p:spPr bwMode="auto">
          <a:xfrm>
            <a:off x="3318685" y="3006176"/>
            <a:ext cx="872705" cy="10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4AA6D96-3EAE-213E-1250-F5A9B61D61ED}"/>
              </a:ext>
            </a:extLst>
          </p:cNvPr>
          <p:cNvSpPr txBox="1"/>
          <p:nvPr/>
        </p:nvSpPr>
        <p:spPr>
          <a:xfrm>
            <a:off x="8996682" y="4360898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ML Models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433263F9-2E3A-1E57-09C2-15CFD38F3E54}"/>
              </a:ext>
            </a:extLst>
          </p:cNvPr>
          <p:cNvCxnSpPr>
            <a:cxnSpLocks/>
            <a:stCxn id="52" idx="0"/>
            <a:endCxn id="51" idx="3"/>
          </p:cNvCxnSpPr>
          <p:nvPr/>
        </p:nvCxnSpPr>
        <p:spPr>
          <a:xfrm rot="16200000" flipV="1">
            <a:off x="3197803" y="2448940"/>
            <a:ext cx="292912" cy="82155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1C0605BC-0D33-99D0-7B60-5433F12E2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591" y="5128024"/>
            <a:ext cx="3852362" cy="1138917"/>
          </a:xfrm>
          <a:prstGeom prst="rect">
            <a:avLst/>
          </a:prstGeom>
        </p:spPr>
      </p:pic>
      <p:pic>
        <p:nvPicPr>
          <p:cNvPr id="64" name="Picture 2" descr="Web application, web page, website icon - Download on Iconfinder">
            <a:extLst>
              <a:ext uri="{FF2B5EF4-FFF2-40B4-BE49-F238E27FC236}">
                <a16:creationId xmlns:a16="http://schemas.microsoft.com/office/drawing/2014/main" id="{F8109F8A-3718-D4FC-C725-9618C5EA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448" y="1807711"/>
            <a:ext cx="568773" cy="7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64E6B2AF-ECEC-D4BB-0BCF-41562DC588A0}"/>
              </a:ext>
            </a:extLst>
          </p:cNvPr>
          <p:cNvSpPr txBox="1"/>
          <p:nvPr/>
        </p:nvSpPr>
        <p:spPr>
          <a:xfrm>
            <a:off x="10267772" y="1505290"/>
            <a:ext cx="19709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050" b="1" dirty="0">
                <a:solidFill>
                  <a:schemeClr val="tx2"/>
                </a:solidFill>
              </a:rPr>
              <a:t>Web app for </a:t>
            </a:r>
            <a:r>
              <a:rPr lang="nb-NO" sz="1050" b="1" dirty="0" err="1">
                <a:solidFill>
                  <a:schemeClr val="tx2"/>
                </a:solidFill>
              </a:rPr>
              <a:t>Enduser</a:t>
            </a:r>
            <a:endParaRPr lang="nb-NO" sz="1050" b="1" dirty="0">
              <a:solidFill>
                <a:schemeClr val="tx2"/>
              </a:solidFill>
            </a:endParaRPr>
          </a:p>
        </p:txBody>
      </p: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B5A06887-97BD-6D28-7B62-5647B7E7DB41}"/>
              </a:ext>
            </a:extLst>
          </p:cNvPr>
          <p:cNvCxnSpPr>
            <a:cxnSpLocks/>
            <a:stCxn id="121" idx="2"/>
            <a:endCxn id="97" idx="0"/>
          </p:cNvCxnSpPr>
          <p:nvPr/>
        </p:nvCxnSpPr>
        <p:spPr>
          <a:xfrm rot="5400000">
            <a:off x="9382838" y="3063781"/>
            <a:ext cx="294637" cy="2975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1C4B5373-9A34-BFA0-D50A-33145542CF22}"/>
              </a:ext>
            </a:extLst>
          </p:cNvPr>
          <p:cNvCxnSpPr>
            <a:cxnSpLocks/>
            <a:stCxn id="97" idx="3"/>
            <a:endCxn id="163" idx="0"/>
          </p:cNvCxnSpPr>
          <p:nvPr/>
        </p:nvCxnSpPr>
        <p:spPr>
          <a:xfrm>
            <a:off x="9817741" y="3881095"/>
            <a:ext cx="1469468" cy="1886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12" descr="All about the Udacity Machine Learning ...">
            <a:extLst>
              <a:ext uri="{FF2B5EF4-FFF2-40B4-BE49-F238E27FC236}">
                <a16:creationId xmlns:a16="http://schemas.microsoft.com/office/drawing/2014/main" id="{8D26A1B1-40FA-8D1F-7F94-698E75487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8453" r="28200" b="7862"/>
          <a:stretch/>
        </p:blipFill>
        <p:spPr bwMode="auto">
          <a:xfrm>
            <a:off x="8945036" y="3359866"/>
            <a:ext cx="872705" cy="10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E7C6FB1-1A34-D54F-4A68-5C79EAAC96E6}"/>
              </a:ext>
            </a:extLst>
          </p:cNvPr>
          <p:cNvSpPr txBox="1"/>
          <p:nvPr/>
        </p:nvSpPr>
        <p:spPr>
          <a:xfrm>
            <a:off x="3827344" y="2916843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ML Models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3ADF07-78B7-A39C-1CA4-42A16C3B2F29}"/>
              </a:ext>
            </a:extLst>
          </p:cNvPr>
          <p:cNvSpPr txBox="1"/>
          <p:nvPr/>
        </p:nvSpPr>
        <p:spPr>
          <a:xfrm>
            <a:off x="2136847" y="5576298"/>
            <a:ext cx="133640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50" b="1" dirty="0" err="1">
                <a:solidFill>
                  <a:schemeClr val="tx2"/>
                </a:solidFill>
              </a:rPr>
              <a:t>Raman</a:t>
            </a:r>
            <a:r>
              <a:rPr lang="nb-NO" sz="1050" b="1" dirty="0">
                <a:solidFill>
                  <a:schemeClr val="tx2"/>
                </a:solidFill>
              </a:rPr>
              <a:t> </a:t>
            </a:r>
            <a:r>
              <a:rPr lang="nb-NO" sz="1050" b="1" dirty="0" err="1">
                <a:solidFill>
                  <a:schemeClr val="tx2"/>
                </a:solidFill>
              </a:rPr>
              <a:t>analysis</a:t>
            </a:r>
            <a:endParaRPr lang="nb-NO" sz="1050" b="1" dirty="0">
              <a:solidFill>
                <a:schemeClr val="tx2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02867A7-808D-B545-E309-219E31F82B40}"/>
              </a:ext>
            </a:extLst>
          </p:cNvPr>
          <p:cNvSpPr txBox="1"/>
          <p:nvPr/>
        </p:nvSpPr>
        <p:spPr>
          <a:xfrm>
            <a:off x="8693446" y="2418898"/>
            <a:ext cx="197095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nb-NO" b="1" dirty="0" err="1">
                <a:solidFill>
                  <a:schemeClr val="tx2"/>
                </a:solidFill>
              </a:rPr>
              <a:t>Investigated</a:t>
            </a:r>
            <a:r>
              <a:rPr lang="nb-NO" b="1" dirty="0">
                <a:solidFill>
                  <a:schemeClr val="tx2"/>
                </a:solidFill>
              </a:rPr>
              <a:t> </a:t>
            </a:r>
            <a:r>
              <a:rPr lang="nb-NO" b="1" dirty="0" err="1">
                <a:solidFill>
                  <a:schemeClr val="tx2"/>
                </a:solidFill>
              </a:rPr>
              <a:t>conditions</a:t>
            </a:r>
            <a:endParaRPr lang="nb-NO" b="1" dirty="0">
              <a:solidFill>
                <a:schemeClr val="tx2"/>
              </a:solidFill>
            </a:endParaRPr>
          </a:p>
        </p:txBody>
      </p: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A5EC399-2DCE-8C54-7795-A5D0E51EF99B}"/>
              </a:ext>
            </a:extLst>
          </p:cNvPr>
          <p:cNvCxnSpPr>
            <a:cxnSpLocks/>
            <a:stCxn id="64" idx="1"/>
            <a:endCxn id="121" idx="0"/>
          </p:cNvCxnSpPr>
          <p:nvPr/>
        </p:nvCxnSpPr>
        <p:spPr>
          <a:xfrm rot="10800000" flipV="1">
            <a:off x="9678922" y="2158638"/>
            <a:ext cx="1436526" cy="2602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354EE993-0995-296D-4DB2-51FE047AEF52}"/>
              </a:ext>
            </a:extLst>
          </p:cNvPr>
          <p:cNvSpPr txBox="1"/>
          <p:nvPr/>
        </p:nvSpPr>
        <p:spPr>
          <a:xfrm>
            <a:off x="934123" y="6247666"/>
            <a:ext cx="8557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50" b="1" dirty="0" err="1">
                <a:solidFill>
                  <a:schemeClr val="tx2"/>
                </a:solidFill>
              </a:rPr>
              <a:t>Reactor</a:t>
            </a:r>
            <a:endParaRPr lang="nb-NO" sz="1050" b="1" dirty="0">
              <a:solidFill>
                <a:schemeClr val="tx2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534F016-C4EB-2C05-70F4-E5877204323B}"/>
              </a:ext>
            </a:extLst>
          </p:cNvPr>
          <p:cNvSpPr txBox="1"/>
          <p:nvPr/>
        </p:nvSpPr>
        <p:spPr>
          <a:xfrm>
            <a:off x="4628643" y="3307682"/>
            <a:ext cx="35029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A highly valuable data resource containing 100 batches </a:t>
            </a:r>
            <a:r>
              <a:rPr lang="nb-NO" sz="1600" dirty="0"/>
              <a:t>w</a:t>
            </a:r>
            <a:r>
              <a:rPr lang="vi-VN" sz="1600" dirty="0"/>
              <a:t>ith </a:t>
            </a:r>
            <a:r>
              <a:rPr lang="en-US" sz="1600" dirty="0"/>
              <a:t>113935 dataset for all available process and Raman spectroscopy measurements from the </a:t>
            </a:r>
            <a:r>
              <a:rPr lang="en-US" sz="1600" b="1" dirty="0"/>
              <a:t>University of Manchester</a:t>
            </a:r>
            <a:r>
              <a:rPr lang="vi-VN" sz="1600" b="1" dirty="0"/>
              <a:t> </a:t>
            </a:r>
            <a:r>
              <a:rPr lang="vi-VN" sz="1600" dirty="0"/>
              <a:t>and</a:t>
            </a:r>
            <a:r>
              <a:rPr lang="en-US" sz="1600" b="1" dirty="0"/>
              <a:t> University College Londo</a:t>
            </a:r>
            <a:r>
              <a:rPr lang="en-US" sz="1600" dirty="0"/>
              <a:t>n</a:t>
            </a:r>
          </a:p>
          <a:p>
            <a:pPr algn="just"/>
            <a:r>
              <a:rPr lang="en-US" sz="1600" dirty="0"/>
              <a:t> is used for model training and Big Data analytics in the digital twin platform.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2552DFD-840F-CBFD-F230-D0F26FC466A7}"/>
              </a:ext>
            </a:extLst>
          </p:cNvPr>
          <p:cNvSpPr txBox="1"/>
          <p:nvPr/>
        </p:nvSpPr>
        <p:spPr>
          <a:xfrm>
            <a:off x="4616115" y="5703256"/>
            <a:ext cx="36428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baseline="30000" dirty="0"/>
              <a:t>1</a:t>
            </a:r>
            <a:r>
              <a:rPr lang="en-US" sz="1100" i="1" dirty="0"/>
              <a:t>Modern day monitoring and control challenges outlined on an industrial-scale benchmark fermentation process, Computers and Chemical Engineering 130 (2019) 106471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73C2B50-80DD-E58C-A6EC-8DAC3AD59455}"/>
              </a:ext>
            </a:extLst>
          </p:cNvPr>
          <p:cNvSpPr txBox="1"/>
          <p:nvPr/>
        </p:nvSpPr>
        <p:spPr>
          <a:xfrm>
            <a:off x="2551445" y="4538648"/>
            <a:ext cx="158562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chemeClr val="tx2"/>
                </a:solidFill>
              </a:rPr>
              <a:t>Data Platform</a:t>
            </a:r>
          </a:p>
        </p:txBody>
      </p: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69CCEBE6-D8AF-2E34-C2C9-6AAD56DB2F9A}"/>
              </a:ext>
            </a:extLst>
          </p:cNvPr>
          <p:cNvCxnSpPr>
            <a:cxnSpLocks/>
            <a:stCxn id="153" idx="0"/>
            <a:endCxn id="52" idx="2"/>
          </p:cNvCxnSpPr>
          <p:nvPr/>
        </p:nvCxnSpPr>
        <p:spPr>
          <a:xfrm rot="5400000" flipH="1" flipV="1">
            <a:off x="3304641" y="4088252"/>
            <a:ext cx="490015" cy="4107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8A793F33-FAB6-CCE9-C5CC-2EF4569D51B2}"/>
              </a:ext>
            </a:extLst>
          </p:cNvPr>
          <p:cNvSpPr txBox="1"/>
          <p:nvPr/>
        </p:nvSpPr>
        <p:spPr>
          <a:xfrm>
            <a:off x="10494395" y="4069771"/>
            <a:ext cx="158562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chemeClr val="tx2"/>
                </a:solidFill>
              </a:rPr>
              <a:t>Data Platform</a:t>
            </a:r>
          </a:p>
        </p:txBody>
      </p: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A51322BD-DB2F-8E5F-CDDE-3EE36CBC6CB3}"/>
              </a:ext>
            </a:extLst>
          </p:cNvPr>
          <p:cNvCxnSpPr>
            <a:cxnSpLocks/>
            <a:stCxn id="163" idx="2"/>
            <a:endCxn id="63" idx="0"/>
          </p:cNvCxnSpPr>
          <p:nvPr/>
        </p:nvCxnSpPr>
        <p:spPr>
          <a:xfrm rot="5400000">
            <a:off x="10433031" y="4273845"/>
            <a:ext cx="688921" cy="10194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4BB694AE-1EA0-A093-FAD5-28113D4E1273}"/>
              </a:ext>
            </a:extLst>
          </p:cNvPr>
          <p:cNvSpPr txBox="1"/>
          <p:nvPr/>
        </p:nvSpPr>
        <p:spPr>
          <a:xfrm>
            <a:off x="9346461" y="6235783"/>
            <a:ext cx="2733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400" b="1" dirty="0">
                <a:solidFill>
                  <a:schemeClr val="tx2"/>
                </a:solidFill>
              </a:rPr>
              <a:t>Optimal Targets and </a:t>
            </a:r>
            <a:r>
              <a:rPr lang="nb-NO" sz="1400" b="1" dirty="0" err="1">
                <a:solidFill>
                  <a:schemeClr val="tx2"/>
                </a:solidFill>
              </a:rPr>
              <a:t>Conditions</a:t>
            </a:r>
            <a:endParaRPr lang="nb-NO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5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24253B2-6146-8B7B-48C2-0D4163FD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986" y="1650678"/>
            <a:ext cx="3170171" cy="1433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48D19D-0A4E-2098-FC90-E24B9199F8F6}"/>
              </a:ext>
            </a:extLst>
          </p:cNvPr>
          <p:cNvSpPr txBox="1"/>
          <p:nvPr/>
        </p:nvSpPr>
        <p:spPr>
          <a:xfrm>
            <a:off x="264258" y="23179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 err="1"/>
              <a:t>PLSr</a:t>
            </a:r>
            <a:r>
              <a:rPr lang="en-US" sz="1800" b="1" u="sng" dirty="0"/>
              <a:t>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9DA5E-865E-9D3F-A800-0542992B3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865" y="3797300"/>
            <a:ext cx="2766414" cy="1344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4B1F0-21CF-DFC7-F005-843727A5A8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249"/>
          <a:stretch>
            <a:fillRect/>
          </a:stretch>
        </p:blipFill>
        <p:spPr>
          <a:xfrm>
            <a:off x="8332901" y="2196781"/>
            <a:ext cx="3416998" cy="34371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C2216B-7A51-0CFC-37F4-8A1A312494CE}"/>
              </a:ext>
            </a:extLst>
          </p:cNvPr>
          <p:cNvSpPr txBox="1"/>
          <p:nvPr/>
        </p:nvSpPr>
        <p:spPr>
          <a:xfrm>
            <a:off x="4942287" y="5093249"/>
            <a:ext cx="3766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i="1" dirty="0" err="1"/>
              <a:t>Raman</a:t>
            </a:r>
            <a:r>
              <a:rPr lang="nb-NO" sz="1600" i="1" dirty="0"/>
              <a:t> </a:t>
            </a:r>
            <a:r>
              <a:rPr lang="nb-NO" sz="1600" i="1" dirty="0" err="1"/>
              <a:t>spectra</a:t>
            </a:r>
            <a:r>
              <a:rPr lang="nb-NO" sz="1600" i="1" dirty="0"/>
              <a:t> </a:t>
            </a:r>
            <a:r>
              <a:rPr lang="nb-NO" sz="1600" i="1" dirty="0" err="1"/>
              <a:t>treated</a:t>
            </a:r>
            <a:r>
              <a:rPr lang="nb-NO" sz="1600" i="1" dirty="0"/>
              <a:t> by </a:t>
            </a:r>
            <a:r>
              <a:rPr lang="nb-NO" sz="1600" i="1" dirty="0" err="1"/>
              <a:t>savfol</a:t>
            </a:r>
            <a:r>
              <a:rPr lang="nb-NO" sz="1600" i="1" dirty="0"/>
              <a:t>-filter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1E35D-5760-1BCE-64EE-19C8C4FA3D06}"/>
              </a:ext>
            </a:extLst>
          </p:cNvPr>
          <p:cNvSpPr txBox="1"/>
          <p:nvPr/>
        </p:nvSpPr>
        <p:spPr>
          <a:xfrm>
            <a:off x="-126091" y="2687256"/>
            <a:ext cx="4603335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i="1" dirty="0"/>
              <a:t>Used to convert Raman spectra into chemical concentrations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i="1" dirty="0"/>
              <a:t>The </a:t>
            </a:r>
            <a:r>
              <a:rPr lang="en-US" sz="1800" i="1" dirty="0" err="1"/>
              <a:t>savgol_filter</a:t>
            </a:r>
            <a:r>
              <a:rPr lang="en-US" sz="1800" i="1" dirty="0"/>
              <a:t> function in Python is used for smoothing data and eliminating background noise</a:t>
            </a:r>
            <a:r>
              <a:rPr lang="vi-VN" sz="1800" i="1" dirty="0"/>
              <a:t> </a:t>
            </a:r>
            <a:r>
              <a:rPr lang="en-US" sz="1800" i="1" dirty="0"/>
              <a:t>for model </a:t>
            </a:r>
            <a:r>
              <a:rPr lang="vi-VN" sz="1800" i="1" dirty="0"/>
              <a:t>development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i="1" dirty="0"/>
              <a:t>2062 datasets applied (50% train - 50% test)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i="1" dirty="0"/>
              <a:t>Achieved </a:t>
            </a:r>
            <a:r>
              <a:rPr lang="pt-BR" sz="1800" i="1" dirty="0"/>
              <a:t>R2: 0.997 - MSE calib: 0.228</a:t>
            </a:r>
            <a:endParaRPr lang="vi-VN" sz="18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F766F-7BF1-82B6-CD84-42BDDE31051D}"/>
              </a:ext>
            </a:extLst>
          </p:cNvPr>
          <p:cNvSpPr txBox="1"/>
          <p:nvPr/>
        </p:nvSpPr>
        <p:spPr>
          <a:xfrm>
            <a:off x="264258" y="6301212"/>
            <a:ext cx="1174989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i="1" baseline="30000" dirty="0">
                <a:solidFill>
                  <a:schemeClr val="accent2">
                    <a:lumMod val="25000"/>
                  </a:schemeClr>
                </a:solidFill>
              </a:rPr>
              <a:t>1</a:t>
            </a:r>
            <a:r>
              <a:rPr lang="en-US" sz="1300" i="1" dirty="0">
                <a:solidFill>
                  <a:schemeClr val="accent2">
                    <a:lumMod val="25000"/>
                  </a:schemeClr>
                </a:solidFill>
              </a:rPr>
              <a:t>Modern day monitoring and control challenges outlined on an industrial-scale benchmark fermentation process, Computers and Chemical Engineering 130 (2019) 106471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F145EAD-B5F0-23DB-4F43-AC046D2AEAA5}"/>
              </a:ext>
            </a:extLst>
          </p:cNvPr>
          <p:cNvSpPr/>
          <p:nvPr/>
        </p:nvSpPr>
        <p:spPr>
          <a:xfrm>
            <a:off x="6172156" y="3172907"/>
            <a:ext cx="295799" cy="370630"/>
          </a:xfrm>
          <a:prstGeom prst="down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FD796-DCEA-14A0-75C7-C5F5037311AE}"/>
              </a:ext>
            </a:extLst>
          </p:cNvPr>
          <p:cNvSpPr txBox="1"/>
          <p:nvPr/>
        </p:nvSpPr>
        <p:spPr>
          <a:xfrm>
            <a:off x="5969573" y="1628774"/>
            <a:ext cx="2108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i="1" dirty="0" err="1"/>
              <a:t>Raman</a:t>
            </a:r>
            <a:r>
              <a:rPr lang="nb-NO" sz="1800" i="1" dirty="0"/>
              <a:t> </a:t>
            </a:r>
            <a:r>
              <a:rPr lang="nb-NO" sz="1800" i="1" dirty="0" err="1"/>
              <a:t>spectra</a:t>
            </a:r>
            <a:r>
              <a:rPr lang="vi-VN" sz="1800" i="1" dirty="0"/>
              <a:t> (1)</a:t>
            </a:r>
            <a:r>
              <a:rPr lang="nb-NO" sz="1800" i="1" dirty="0"/>
              <a:t> 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0186230-90F6-AA15-0925-2909A355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976" y="112664"/>
            <a:ext cx="9786460" cy="921181"/>
          </a:xfrm>
        </p:spPr>
        <p:txBody>
          <a:bodyPr/>
          <a:lstStyle/>
          <a:p>
            <a:r>
              <a:rPr lang="en-GB" sz="4000" dirty="0"/>
              <a:t>Machine Learning Models for The Digital Twin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8209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80242511814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4568358233513"/>
</p:tagLst>
</file>

<file path=ppt/theme/theme1.xml><?xml version="1.0" encoding="utf-8"?>
<a:theme xmlns:a="http://schemas.openxmlformats.org/drawingml/2006/main" name="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2.xml><?xml version="1.0" encoding="utf-8"?>
<a:theme xmlns:a="http://schemas.openxmlformats.org/drawingml/2006/main" name="Uten bunnline (Blå)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3.xml><?xml version="1.0" encoding="utf-8"?>
<a:theme xmlns:a="http://schemas.openxmlformats.org/drawingml/2006/main" name="Kapitteldeler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CD4B1333-B23E-4CA5-A2CB-431C5232346F}"/>
    </a:ext>
  </a:extLst>
</a:theme>
</file>

<file path=ppt/theme/theme4.xml><?xml version="1.0" encoding="utf-8"?>
<a:theme xmlns:a="http://schemas.openxmlformats.org/drawingml/2006/main" name="1_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02A04E4-4DB2-7E4C-870B-2C542ADF32AC}">
  <we:reference id="d2164860-9689-45e3-a1e5-90c76032056e" version="2.0.0.4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2,"isValidatorEnabled":false,"isLocked":false,"elementsMetadata":[],"slideId":"1150644451244244993","enableDocumentContentUpdater":false,"version":"2.0"}]]></TemplafySlideTemplateConfiguration>
</file>

<file path=customXml/item10.xml><?xml version="1.0" encoding="utf-8"?>
<TemplafySlideTemplateConfiguration><![CDATA[{"slideVersion":2,"isValidatorEnabled":false,"isLocked":false,"elementsMetadata":[],"slideId":"638223329142491934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_Flow_SignoffStatus xmlns="7604e031-f840-4ad5-97d2-0b99280ee7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20" ma:contentTypeDescription="Create a new document." ma:contentTypeScope="" ma:versionID="bf88ce8fc137e1f93502ef6b580f970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8da741f6d2119f494e0efa0ce6f6b53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SlideTemplateConfiguration><![CDATA[{"slideVersion":2,"isValidatorEnabled":false,"isLocked":false,"elementsMetadata":[],"slideId":"638223329142491934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8223299292842057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],"transformationConfigurations":[],"templateName":"SINTEF ppt.-mal - NO","templateDescription":"Standard ppt-mal for SINTEF","enableDocumentContentUpdater":false,"version":"2.0"}]]></TemplafyTemplateConfiguration>
</file>

<file path=customXml/item9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C5E838E8-1058-489B-B962-5B810D8D5F17}">
  <ds:schemaRefs/>
</ds:datastoreItem>
</file>

<file path=customXml/itemProps10.xml><?xml version="1.0" encoding="utf-8"?>
<ds:datastoreItem xmlns:ds="http://schemas.openxmlformats.org/officeDocument/2006/customXml" ds:itemID="{332B866C-18BF-405B-9E2E-487F8FDE216C}">
  <ds:schemaRefs/>
</ds:datastoreItem>
</file>

<file path=customXml/itemProps11.xml><?xml version="1.0" encoding="utf-8"?>
<ds:datastoreItem xmlns:ds="http://schemas.openxmlformats.org/officeDocument/2006/customXml" ds:itemID="{411305BE-0DFB-4908-9122-02B4BEAC905E}">
  <ds:schemaRefs/>
</ds:datastoreItem>
</file>

<file path=customXml/itemProps12.xml><?xml version="1.0" encoding="utf-8"?>
<ds:datastoreItem xmlns:ds="http://schemas.openxmlformats.org/officeDocument/2006/customXml" ds:itemID="{6BED32F7-2EBF-4090-9F90-9E2F8584A0FD}">
  <ds:schemaRefs/>
</ds:datastoreItem>
</file>

<file path=customXml/itemProps13.xml><?xml version="1.0" encoding="utf-8"?>
<ds:datastoreItem xmlns:ds="http://schemas.openxmlformats.org/officeDocument/2006/customXml" ds:itemID="{0645A9D7-53BF-4F8A-B6A3-75E888763AAB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7dc3d6ed-56f1-49b6-b310-0ff680cfe62a"/>
    <ds:schemaRef ds:uri="http://purl.org/dc/dcmitype/"/>
    <ds:schemaRef ds:uri="3b00a67f-9791-437e-b702-303a706ea04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65E6BB-B29D-4D81-84AC-60C0323A7DD9}"/>
</file>

<file path=customXml/itemProps3.xml><?xml version="1.0" encoding="utf-8"?>
<ds:datastoreItem xmlns:ds="http://schemas.openxmlformats.org/officeDocument/2006/customXml" ds:itemID="{E60B2701-B32A-4280-B309-FD22EBA2E9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C2AD46-B997-42EB-8D07-E5E2CD4BC2EC}">
  <ds:schemaRefs/>
</ds:datastoreItem>
</file>

<file path=customXml/itemProps5.xml><?xml version="1.0" encoding="utf-8"?>
<ds:datastoreItem xmlns:ds="http://schemas.openxmlformats.org/officeDocument/2006/customXml" ds:itemID="{FB91903B-3CA9-4821-8111-4EA09D98F070}">
  <ds:schemaRefs/>
</ds:datastoreItem>
</file>

<file path=customXml/itemProps6.xml><?xml version="1.0" encoding="utf-8"?>
<ds:datastoreItem xmlns:ds="http://schemas.openxmlformats.org/officeDocument/2006/customXml" ds:itemID="{EE333B6C-498D-452F-83AD-732FA562133F}">
  <ds:schemaRefs/>
</ds:datastoreItem>
</file>

<file path=customXml/itemProps7.xml><?xml version="1.0" encoding="utf-8"?>
<ds:datastoreItem xmlns:ds="http://schemas.openxmlformats.org/officeDocument/2006/customXml" ds:itemID="{3C74B099-7784-4483-A482-1C26DF0EE5DE}">
  <ds:schemaRefs/>
</ds:datastoreItem>
</file>

<file path=customXml/itemProps8.xml><?xml version="1.0" encoding="utf-8"?>
<ds:datastoreItem xmlns:ds="http://schemas.openxmlformats.org/officeDocument/2006/customXml" ds:itemID="{ED157753-ACFF-4675-9E4E-9936A4DA2CD6}">
  <ds:schemaRefs/>
</ds:datastoreItem>
</file>

<file path=customXml/itemProps9.xml><?xml version="1.0" encoding="utf-8"?>
<ds:datastoreItem xmlns:ds="http://schemas.openxmlformats.org/officeDocument/2006/customXml" ds:itemID="{F93A1B71-5DC4-4710-B00E-6E92F3789DBC}">
  <ds:schemaRefs/>
</ds:datastoreItem>
</file>

<file path=docMetadata/LabelInfo.xml><?xml version="1.0" encoding="utf-8"?>
<clbl:labelList xmlns:clbl="http://schemas.microsoft.com/office/2020/mipLabelMetadata">
  <clbl:label id="{3ee68ff4-e554-434b-b800-e36c930c6276}" enabled="1" method="Standard" siteId="{e1f00f39-6041-45b0-b309-e0210d8b32a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Sintef mal</Template>
  <TotalTime>0</TotalTime>
  <Words>978</Words>
  <Application>Microsoft Office PowerPoint</Application>
  <PresentationFormat>Widescreen</PresentationFormat>
  <Paragraphs>171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Google Sans</vt:lpstr>
      <vt:lpstr>Times New Roman</vt:lpstr>
      <vt:lpstr>Wingdings</vt:lpstr>
      <vt:lpstr>Uten bunnlinje</vt:lpstr>
      <vt:lpstr>Uten bunnline (Blå)</vt:lpstr>
      <vt:lpstr>Kapitteldeler</vt:lpstr>
      <vt:lpstr>1_Uten bunnlinje</vt:lpstr>
      <vt:lpstr>PowerPoint Presentation</vt:lpstr>
      <vt:lpstr>Contents</vt:lpstr>
      <vt:lpstr>PowerPoint Presentation</vt:lpstr>
      <vt:lpstr>Digital Twin For Process Pilot</vt:lpstr>
      <vt:lpstr>   Tools for Digital Twins </vt:lpstr>
      <vt:lpstr>   Cloud Architecture for The Digital Twins</vt:lpstr>
      <vt:lpstr>Cloud based Pilot System Control</vt:lpstr>
      <vt:lpstr>Machine Learning Models for The Digital Twin</vt:lpstr>
      <vt:lpstr>Machine Learning Models for The Digital Twin</vt:lpstr>
      <vt:lpstr>Machine Learning Models for The Digital Twin</vt:lpstr>
      <vt:lpstr>Machine Learning Models for The Digital Twin</vt:lpstr>
      <vt:lpstr>Big Data Analytics for RD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Snorre Aasheim Ness</dc:creator>
  <cp:lastModifiedBy>Shoaib Kiyani</cp:lastModifiedBy>
  <cp:revision>95</cp:revision>
  <dcterms:created xsi:type="dcterms:W3CDTF">2025-09-26T18:55:06Z</dcterms:created>
  <dcterms:modified xsi:type="dcterms:W3CDTF">2025-10-13T16:35:39Z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MediaServiceImageTags">
    <vt:lpwstr/>
  </property>
  <property fmtid="{D5CDD505-2E9C-101B-9397-08002B2CF9AE}" pid="4" name="TemplafyTimeStamp">
    <vt:lpwstr>2025-06-03T11:15:01</vt:lpwstr>
  </property>
  <property fmtid="{D5CDD505-2E9C-101B-9397-08002B2CF9AE}" pid="5" name="TemplafyTenantId">
    <vt:lpwstr>sintef</vt:lpwstr>
  </property>
  <property fmtid="{D5CDD505-2E9C-101B-9397-08002B2CF9AE}" pid="6" name="TemplafyTemplateId">
    <vt:lpwstr>637469247407135749</vt:lpwstr>
  </property>
  <property fmtid="{D5CDD505-2E9C-101B-9397-08002B2CF9AE}" pid="7" name="TemplafyUserProfileId">
    <vt:lpwstr>638222359172742428</vt:lpwstr>
  </property>
  <property fmtid="{D5CDD505-2E9C-101B-9397-08002B2CF9AE}" pid="8" name="TemplafyLanguageCode">
    <vt:lpwstr>nb-NO</vt:lpwstr>
  </property>
  <property fmtid="{D5CDD505-2E9C-101B-9397-08002B2CF9AE}" pid="9" name="TemplafyFromBlank">
    <vt:bool>false</vt:bool>
  </property>
</Properties>
</file>