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3C5_64FEFD7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52" r:id="rId5"/>
  </p:sldMasterIdLst>
  <p:notesMasterIdLst>
    <p:notesMasterId r:id="rId28"/>
  </p:notesMasterIdLst>
  <p:sldIdLst>
    <p:sldId id="258" r:id="rId6"/>
    <p:sldId id="275" r:id="rId7"/>
    <p:sldId id="963" r:id="rId8"/>
    <p:sldId id="972" r:id="rId9"/>
    <p:sldId id="965" r:id="rId10"/>
    <p:sldId id="973" r:id="rId11"/>
    <p:sldId id="968" r:id="rId12"/>
    <p:sldId id="975" r:id="rId13"/>
    <p:sldId id="997" r:id="rId14"/>
    <p:sldId id="995" r:id="rId15"/>
    <p:sldId id="996" r:id="rId16"/>
    <p:sldId id="998" r:id="rId17"/>
    <p:sldId id="993" r:id="rId18"/>
    <p:sldId id="994" r:id="rId19"/>
    <p:sldId id="976" r:id="rId20"/>
    <p:sldId id="988" r:id="rId21"/>
    <p:sldId id="977" r:id="rId22"/>
    <p:sldId id="989" r:id="rId23"/>
    <p:sldId id="981" r:id="rId24"/>
    <p:sldId id="999" r:id="rId25"/>
    <p:sldId id="970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F1BD18-9398-BA26-CAE4-716E854F90C4}" name="murray callander" initials="mc" userId="S::murray.callander@eigen.co::ef065821-763e-4f8e-97f9-a345cf9a1491" providerId="AD"/>
  <p188:author id="{22B8B8F3-E290-6F2F-11B4-45D2E02AB312}" name="Sydney Heald" initials="SH" userId="S::sydney.heald@eigen.co::2944492d-35c7-4e92-b4de-2adedf431b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B31C82"/>
    <a:srgbClr val="D86018"/>
    <a:srgbClr val="0098D6"/>
    <a:srgbClr val="50534A"/>
    <a:srgbClr val="006881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87CC2-2929-1546-A2F5-B01FBC62A216}" v="1" dt="2025-09-26T10:21:3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5892" autoAdjust="0"/>
  </p:normalViewPr>
  <p:slideViewPr>
    <p:cSldViewPr snapToGrid="0" snapToObjects="1">
      <p:cViewPr varScale="1">
        <p:scale>
          <a:sx n="106" d="100"/>
          <a:sy n="10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omments/modernComment_3C5_64FEFD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B8DD06-533F-466E-9266-802C2AA5AE21}" authorId="{22B8B8F3-E290-6F2F-11B4-45D2E02AB312}" created="2025-05-23T10:28:02.300">
    <pc:sldMkLst xmlns:pc="http://schemas.microsoft.com/office/powerpoint/2013/main/command">
      <pc:docMk/>
      <pc:sldMk cId="1694432638" sldId="965"/>
    </pc:sldMkLst>
    <p188:txBody>
      <a:bodyPr/>
      <a:lstStyle/>
      <a:p>
        <a:r>
          <a:rPr lang="en-GB"/>
          <a:t>Possibly don't need the "dashboard" in the title just "A clear actionable view"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24T14:42:10.757" authorId="{E9F1BD18-9398-BA26-CAE4-716E854F90C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09E7-DF11-894B-8401-293F872B8655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8232-14A9-AD40-848B-FB93C77CC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1200" dirty="0"/>
              <a:t>Ideal: Clear oil-water separation (bottom: water, top: oil).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Overdosing: Sludge throughout, poor separation, higher oil discharge to sea.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Cause: Wrong dosage, broken pumps, valve faults—too many potential failure points.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Manual calibration only: Using graduated cylinders—a time-consuming, offline process.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564CD-E31B-BC49-82FF-A26E654F4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Museo Sans 300" panose="02000000000000000000" pitchFamily="2" charset="77"/>
              </a:rPr>
              <a:t>Periodic volumetric measurement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Museo Sans 300" panose="02000000000000000000" pitchFamily="2" charset="77"/>
              </a:rPr>
              <a:t>Onshore chemist cannot see what is being dosed offshore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Museo Sans 300" panose="02000000000000000000" pitchFamily="2" charset="77"/>
              </a:rPr>
              <a:t>Can only calculate in hindsight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564CD-E31B-BC49-82FF-A26E654F47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pic>
        <p:nvPicPr>
          <p:cNvPr id="8" name="Picture 7" descr="A black and blue text&#10;&#10;AI-generated content may be incorrect.">
            <a:extLst>
              <a:ext uri="{FF2B5EF4-FFF2-40B4-BE49-F238E27FC236}">
                <a16:creationId xmlns:a16="http://schemas.microsoft.com/office/drawing/2014/main" id="{0C5C930D-5F2E-960A-E408-988F82151A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146" y="5972130"/>
            <a:ext cx="1844255" cy="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igen.c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3C5_64FEFD7E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498" y="1669491"/>
            <a:ext cx="9780292" cy="739754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B31C82"/>
                </a:solidFill>
                <a:ea typeface="+mj-lt"/>
                <a:cs typeface="+mj-lt"/>
              </a:rPr>
              <a:t>Replacing Missing Instrumentation </a:t>
            </a:r>
            <a:r>
              <a:rPr lang="en-US" baseline="0" dirty="0">
                <a:solidFill>
                  <a:srgbClr val="B31C82"/>
                </a:solidFill>
                <a:ea typeface="+mj-lt"/>
                <a:cs typeface="+mj-lt"/>
              </a:rPr>
              <a:t>with </a:t>
            </a:r>
            <a:r>
              <a:rPr lang="en-US" dirty="0">
                <a:solidFill>
                  <a:srgbClr val="B31C82"/>
                </a:solidFill>
                <a:ea typeface="+mj-lt"/>
                <a:cs typeface="+mj-lt"/>
              </a:rPr>
              <a:t>Data Science</a:t>
            </a:r>
            <a:endParaRPr lang="en-US" dirty="0">
              <a:solidFill>
                <a:srgbClr val="B31C82"/>
              </a:solidFill>
              <a:ea typeface="Calibri Light"/>
              <a:cs typeface="Calibri Light"/>
            </a:endParaRPr>
          </a:p>
        </p:txBody>
      </p:sp>
      <p:pic>
        <p:nvPicPr>
          <p:cNvPr id="5" name="Picture 4" descr="A black and blue text&#10;&#10;AI-generated content may be incorrect.">
            <a:extLst>
              <a:ext uri="{FF2B5EF4-FFF2-40B4-BE49-F238E27FC236}">
                <a16:creationId xmlns:a16="http://schemas.microsoft.com/office/drawing/2014/main" id="{36B47C82-C2FD-587A-57C2-5C6728F3A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694" y="4745018"/>
            <a:ext cx="2987254" cy="1244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1BC7F-9618-6783-346F-238E3076DC54}"/>
              </a:ext>
            </a:extLst>
          </p:cNvPr>
          <p:cNvSpPr txBox="1"/>
          <p:nvPr/>
        </p:nvSpPr>
        <p:spPr>
          <a:xfrm>
            <a:off x="1100872" y="5921829"/>
            <a:ext cx="145366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400" dirty="0"/>
              <a:t>Murray Callander</a:t>
            </a:r>
          </a:p>
          <a:p>
            <a:pPr algn="ctr"/>
            <a:r>
              <a:rPr lang="en-GB" sz="1400" dirty="0"/>
              <a:t>Process Engineer</a:t>
            </a:r>
            <a:endParaRPr lang="en-GB" sz="140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DF499-1F52-3F65-5833-B2E26F05AFE6}"/>
              </a:ext>
            </a:extLst>
          </p:cNvPr>
          <p:cNvSpPr txBox="1"/>
          <p:nvPr/>
        </p:nvSpPr>
        <p:spPr>
          <a:xfrm>
            <a:off x="9601200" y="6183439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October 20205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B21D3-FB05-CB99-4FBF-0E816119B930}"/>
              </a:ext>
            </a:extLst>
          </p:cNvPr>
          <p:cNvSpPr txBox="1"/>
          <p:nvPr/>
        </p:nvSpPr>
        <p:spPr>
          <a:xfrm>
            <a:off x="665438" y="2884634"/>
            <a:ext cx="775404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Calculating Virtual Flow Rates for Chemical Injection</a:t>
            </a:r>
          </a:p>
        </p:txBody>
      </p:sp>
      <p:pic>
        <p:nvPicPr>
          <p:cNvPr id="3" name="Picture 2" descr="A person in a suit&#10;&#10;AI-generated content may be incorrect.">
            <a:extLst>
              <a:ext uri="{FF2B5EF4-FFF2-40B4-BE49-F238E27FC236}">
                <a16:creationId xmlns:a16="http://schemas.microsoft.com/office/drawing/2014/main" id="{A0AF40BD-3946-5EAE-1903-CD26D4DF9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0" y="4179276"/>
            <a:ext cx="1808179" cy="1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DC0A-F0FD-B041-E67B-5553A8AE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real data</a:t>
            </a:r>
          </a:p>
        </p:txBody>
      </p:sp>
      <p:pic>
        <p:nvPicPr>
          <p:cNvPr id="5" name="Content Placeholder 4" descr="A screen shot of a graph&#10;&#10;AI-generated content may be incorrect.">
            <a:extLst>
              <a:ext uri="{FF2B5EF4-FFF2-40B4-BE49-F238E27FC236}">
                <a16:creationId xmlns:a16="http://schemas.microsoft.com/office/drawing/2014/main" id="{99A52A5B-1E9F-0031-BFF0-05BBE4F7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953" y="2171903"/>
            <a:ext cx="7800120" cy="39158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DE3E1-485B-7E06-D589-47094C04AC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real data was extremely noisy</a:t>
            </a:r>
          </a:p>
        </p:txBody>
      </p:sp>
    </p:spTree>
    <p:extLst>
      <p:ext uri="{BB962C8B-B14F-4D97-AF65-F5344CB8AC3E}">
        <p14:creationId xmlns:p14="http://schemas.microsoft.com/office/powerpoint/2010/main" val="138562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9B7A-0597-F9B6-27B6-932EB467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1hr STDDEV and DIFF is too unstable</a:t>
            </a:r>
          </a:p>
        </p:txBody>
      </p:sp>
      <p:pic>
        <p:nvPicPr>
          <p:cNvPr id="5" name="Content Placeholder 4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97F50106-E12E-C3C6-A4ED-C9FC562B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63" y="1825625"/>
            <a:ext cx="9963273" cy="4351338"/>
          </a:xfrm>
        </p:spPr>
      </p:pic>
    </p:spTree>
    <p:extLst>
      <p:ext uri="{BB962C8B-B14F-4D97-AF65-F5344CB8AC3E}">
        <p14:creationId xmlns:p14="http://schemas.microsoft.com/office/powerpoint/2010/main" val="155379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DC85-8872-06A6-C813-5F8BE9D8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Lowpass filter improves signal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03D28-8695-FE3A-EE36-2AA1BC4E0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09" y="1814916"/>
            <a:ext cx="6183660" cy="192074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34F67-BF47-330A-A2FD-DBED0BA29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08" y="3941597"/>
            <a:ext cx="5999356" cy="1810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569865-9032-DCE3-E382-0BE8DBC2C734}"/>
              </a:ext>
            </a:extLst>
          </p:cNvPr>
          <p:cNvSpPr txBox="1"/>
          <p:nvPr/>
        </p:nvSpPr>
        <p:spPr>
          <a:xfrm>
            <a:off x="1502728" y="2479367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 min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ADF2-BC4F-72B4-B3C3-F1FA82E65933}"/>
              </a:ext>
            </a:extLst>
          </p:cNvPr>
          <p:cNvSpPr txBox="1"/>
          <p:nvPr/>
        </p:nvSpPr>
        <p:spPr>
          <a:xfrm>
            <a:off x="1502728" y="4828557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 min window</a:t>
            </a:r>
          </a:p>
        </p:txBody>
      </p:sp>
    </p:spTree>
    <p:extLst>
      <p:ext uri="{BB962C8B-B14F-4D97-AF65-F5344CB8AC3E}">
        <p14:creationId xmlns:p14="http://schemas.microsoft.com/office/powerpoint/2010/main" val="423792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A346-3CAA-B592-1686-894DDE4E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Lowpass vs Average</a:t>
            </a:r>
          </a:p>
        </p:txBody>
      </p:sp>
      <p:pic>
        <p:nvPicPr>
          <p:cNvPr id="13" name="Picture 12" descr="A graph showing a line&#10;&#10;AI-generated content may be incorrect.">
            <a:extLst>
              <a:ext uri="{FF2B5EF4-FFF2-40B4-BE49-F238E27FC236}">
                <a16:creationId xmlns:a16="http://schemas.microsoft.com/office/drawing/2014/main" id="{887C2123-E5AE-29EE-C31A-B39EC017C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16" y="1690688"/>
            <a:ext cx="9264813" cy="38045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46996AD-28D6-F0B7-D29B-0124C8CA79E7}"/>
              </a:ext>
            </a:extLst>
          </p:cNvPr>
          <p:cNvSpPr/>
          <p:nvPr/>
        </p:nvSpPr>
        <p:spPr>
          <a:xfrm>
            <a:off x="6761285" y="2382715"/>
            <a:ext cx="817684" cy="167933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BDF3AD-34F3-8BC5-33F6-E6629D98D4D0}"/>
              </a:ext>
            </a:extLst>
          </p:cNvPr>
          <p:cNvSpPr txBox="1"/>
          <p:nvPr/>
        </p:nvSpPr>
        <p:spPr>
          <a:xfrm>
            <a:off x="7528338" y="1206931"/>
            <a:ext cx="428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 min Lowpass filter gives better smoothing for our case.  This ”feature” remains in the average but it is not real* and causes us problems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1DD62C-9688-89FC-5963-FC9EEFF74F60}"/>
              </a:ext>
            </a:extLst>
          </p:cNvPr>
          <p:cNvSpPr txBox="1"/>
          <p:nvPr/>
        </p:nvSpPr>
        <p:spPr>
          <a:xfrm>
            <a:off x="7769469" y="5495192"/>
            <a:ext cx="442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 This would imply a top-up of approx. 2 litres which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169216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D7A1-B904-59EB-7C5A-38116D9B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LOWPASS with DIFF gives clear separation</a:t>
            </a:r>
          </a:p>
        </p:txBody>
      </p:sp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72F7936F-E222-AC40-AFBE-795E2CCE1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8904"/>
            <a:ext cx="10515600" cy="4184779"/>
          </a:xfrm>
        </p:spPr>
      </p:pic>
    </p:spTree>
    <p:extLst>
      <p:ext uri="{BB962C8B-B14F-4D97-AF65-F5344CB8AC3E}">
        <p14:creationId xmlns:p14="http://schemas.microsoft.com/office/powerpoint/2010/main" val="152356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8D7D-B734-F25A-738A-1AB0AB24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5A24-49D7-3B24-88F5-3488982C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825625"/>
            <a:ext cx="3578865" cy="39238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Runs every 5 minutes</a:t>
            </a:r>
          </a:p>
          <a:p>
            <a:pPr>
              <a:lnSpc>
                <a:spcPct val="110000"/>
              </a:lnSpc>
            </a:pPr>
            <a:r>
              <a:rPr lang="en-GB" dirty="0"/>
              <a:t>Calculates the flowrates based on sliding window</a:t>
            </a:r>
          </a:p>
          <a:p>
            <a:pPr>
              <a:lnSpc>
                <a:spcPct val="110000"/>
              </a:lnSpc>
            </a:pPr>
            <a:r>
              <a:rPr lang="en-GB" dirty="0"/>
              <a:t>Window size is chosen to smooth out instability</a:t>
            </a:r>
          </a:p>
          <a:p>
            <a:pPr>
              <a:lnSpc>
                <a:spcPct val="110000"/>
              </a:lnSpc>
            </a:pPr>
            <a:r>
              <a:rPr lang="en-GB" dirty="0"/>
              <a:t>Good for responding quickly to changes offshore</a:t>
            </a:r>
          </a:p>
          <a:p>
            <a:pPr>
              <a:lnSpc>
                <a:spcPct val="110000"/>
              </a:lnSpc>
            </a:pPr>
            <a:r>
              <a:rPr lang="en-GB" dirty="0"/>
              <a:t>Susceptible to variability – not so useful for historic analysis</a:t>
            </a:r>
          </a:p>
        </p:txBody>
      </p:sp>
      <p:pic>
        <p:nvPicPr>
          <p:cNvPr id="10" name="Picture 9" descr="A graph with purple lines&#10;&#10;AI-generated content may be incorrect.">
            <a:extLst>
              <a:ext uri="{FF2B5EF4-FFF2-40B4-BE49-F238E27FC236}">
                <a16:creationId xmlns:a16="http://schemas.microsoft.com/office/drawing/2014/main" id="{7B1FCDBC-3FD0-C456-C29E-23775A1DA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578" y="1714998"/>
            <a:ext cx="7800686" cy="3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7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5E87-786B-06A1-004A-19EACECFE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BF7E-8562-CB19-1B3F-FD3589DB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Hindsight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3151-1044-67D7-A440-A80EC0CB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825625"/>
            <a:ext cx="3578865" cy="39238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Event based</a:t>
            </a:r>
          </a:p>
          <a:p>
            <a:pPr>
              <a:lnSpc>
                <a:spcPct val="110000"/>
              </a:lnSpc>
            </a:pPr>
            <a:r>
              <a:rPr lang="en-GB" dirty="0"/>
              <a:t>Very accurate</a:t>
            </a:r>
          </a:p>
          <a:p>
            <a:pPr>
              <a:lnSpc>
                <a:spcPct val="110000"/>
              </a:lnSpc>
            </a:pPr>
            <a:r>
              <a:rPr lang="en-GB" dirty="0"/>
              <a:t>Calculates the flowrates for complete episodes</a:t>
            </a:r>
          </a:p>
          <a:p>
            <a:pPr>
              <a:lnSpc>
                <a:spcPct val="110000"/>
              </a:lnSpc>
            </a:pPr>
            <a:r>
              <a:rPr lang="en-GB" dirty="0"/>
              <a:t>Only calculates the flowrate at the end of an episode</a:t>
            </a:r>
          </a:p>
          <a:p>
            <a:pPr>
              <a:lnSpc>
                <a:spcPct val="110000"/>
              </a:lnSpc>
            </a:pPr>
            <a:r>
              <a:rPr lang="en-GB" dirty="0"/>
              <a:t>Excellent for retrospective analysis</a:t>
            </a:r>
          </a:p>
          <a:p>
            <a:pPr>
              <a:lnSpc>
                <a:spcPct val="110000"/>
              </a:lnSpc>
            </a:pPr>
            <a:r>
              <a:rPr lang="en-GB" dirty="0"/>
              <a:t>Cannot be used to detect changes in realtime</a:t>
            </a:r>
          </a:p>
        </p:txBody>
      </p:sp>
      <p:pic>
        <p:nvPicPr>
          <p:cNvPr id="8" name="Picture 7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B0E11EFC-5F4E-1CCB-D40A-93D333936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70" y="1694973"/>
            <a:ext cx="7826578" cy="3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35F4-E67D-98D0-C6D1-7508DE0C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the two</a:t>
            </a:r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671A848A-9FD2-A6C1-4B4E-DA7F08894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6" y="1887175"/>
            <a:ext cx="5828164" cy="3623247"/>
          </a:xfrm>
        </p:spPr>
      </p:pic>
      <p:pic>
        <p:nvPicPr>
          <p:cNvPr id="7" name="Picture 6" descr="A graph with a number and a box&#10;&#10;AI-generated content may be incorrect.">
            <a:extLst>
              <a:ext uri="{FF2B5EF4-FFF2-40B4-BE49-F238E27FC236}">
                <a16:creationId xmlns:a16="http://schemas.microsoft.com/office/drawing/2014/main" id="{B8DA0116-36A3-C87D-490B-C1B74F08A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35" y="1887175"/>
            <a:ext cx="5617029" cy="36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E9A8-6978-C28E-B66B-6E0B6DA7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dosage in 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A4FD-F0E9-F29C-EAAF-C31DEEC0D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825625"/>
            <a:ext cx="2640181" cy="39238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Simple in principle: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In practice there are several steps</a:t>
            </a:r>
          </a:p>
          <a:p>
            <a:pPr>
              <a:lnSpc>
                <a:spcPct val="110000"/>
              </a:lnSpc>
            </a:pPr>
            <a:r>
              <a:rPr lang="en-GB" dirty="0"/>
              <a:t>All of it is done in an online calculation to create a soft tag (virtual timeseries)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225E3-1C08-BCAB-CEA4-1E9D9D534CBE}"/>
                  </a:ext>
                </a:extLst>
              </p:cNvPr>
              <p:cNvSpPr txBox="1"/>
              <p:nvPr/>
            </p:nvSpPr>
            <p:spPr>
              <a:xfrm>
                <a:off x="773083" y="2270927"/>
                <a:ext cx="2064732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𝐶h𝑒𝑚𝑖𝑐𝑎𝑙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)× 1000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𝑃𝑟𝑜𝑐𝑒𝑠𝑠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225E3-1C08-BCAB-CEA4-1E9D9D53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" y="2270927"/>
                <a:ext cx="2064732" cy="476797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DED073-D4F9-4015-7D52-BB3C6388C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163" y="1341437"/>
            <a:ext cx="8604837" cy="47378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9CEE3-D9A4-36B3-4C43-F1DDC204E126}"/>
              </a:ext>
            </a:extLst>
          </p:cNvPr>
          <p:cNvSpPr txBox="1"/>
          <p:nvPr/>
        </p:nvSpPr>
        <p:spPr>
          <a:xfrm>
            <a:off x="5339762" y="2873208"/>
            <a:ext cx="1444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</a:rPr>
              <a:t>Which tank is flowing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7EF76-F57E-6C45-1576-A39F69FDEC2F}"/>
              </a:ext>
            </a:extLst>
          </p:cNvPr>
          <p:cNvSpPr txBox="1"/>
          <p:nvPr/>
        </p:nvSpPr>
        <p:spPr>
          <a:xfrm>
            <a:off x="6858530" y="2875295"/>
            <a:ext cx="10310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</a:rPr>
              <a:t>Convert to m3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365D7-80E9-7CBF-D117-F88BE61715A6}"/>
              </a:ext>
            </a:extLst>
          </p:cNvPr>
          <p:cNvSpPr txBox="1"/>
          <p:nvPr/>
        </p:nvSpPr>
        <p:spPr>
          <a:xfrm>
            <a:off x="6536982" y="5117752"/>
            <a:ext cx="18485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</a:rPr>
              <a:t>Add 3 process flows (water)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D41F62-EED4-AFF0-532B-CA10BA715298}"/>
              </a:ext>
            </a:extLst>
          </p:cNvPr>
          <p:cNvSpPr txBox="1"/>
          <p:nvPr/>
        </p:nvSpPr>
        <p:spPr>
          <a:xfrm>
            <a:off x="7985620" y="3429000"/>
            <a:ext cx="1229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  <a:highlight>
                  <a:srgbClr val="FFFF00"/>
                </a:highlight>
              </a:rPr>
              <a:t>Calculate dosage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34ED4-6E33-7C90-094F-F31B8154C269}"/>
              </a:ext>
            </a:extLst>
          </p:cNvPr>
          <p:cNvSpPr txBox="1"/>
          <p:nvPr/>
        </p:nvSpPr>
        <p:spPr>
          <a:xfrm>
            <a:off x="8968271" y="5244710"/>
            <a:ext cx="1744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</a:rPr>
              <a:t>Smooth it with an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762DB-B4D5-0585-66E6-F0FD7F8AB753}"/>
              </a:ext>
            </a:extLst>
          </p:cNvPr>
          <p:cNvSpPr txBox="1"/>
          <p:nvPr/>
        </p:nvSpPr>
        <p:spPr>
          <a:xfrm>
            <a:off x="10256257" y="2944252"/>
            <a:ext cx="1580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0070C0"/>
                </a:solidFill>
              </a:rPr>
              <a:t>Clamp it to zero because FI’s show small flow when there is none</a:t>
            </a:r>
          </a:p>
        </p:txBody>
      </p:sp>
    </p:spTree>
    <p:extLst>
      <p:ext uri="{BB962C8B-B14F-4D97-AF65-F5344CB8AC3E}">
        <p14:creationId xmlns:p14="http://schemas.microsoft.com/office/powerpoint/2010/main" val="79606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9A34-E077-7D33-D9E4-8FF0AAE7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recommended dosage in l/h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7D729-38C7-AA35-7E9A-196D47DB2162}"/>
              </a:ext>
            </a:extLst>
          </p:cNvPr>
          <p:cNvSpPr txBox="1">
            <a:spLocks/>
          </p:cNvSpPr>
          <p:nvPr/>
        </p:nvSpPr>
        <p:spPr>
          <a:xfrm>
            <a:off x="525049" y="1825625"/>
            <a:ext cx="3665114" cy="392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/>
              <a:t>Simple in principle: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Again, it is done in an online calculation to create a soft tag (virtual timeseries)</a:t>
            </a:r>
          </a:p>
          <a:p>
            <a:pPr>
              <a:lnSpc>
                <a:spcPct val="110000"/>
              </a:lnSpc>
            </a:pPr>
            <a:r>
              <a:rPr lang="en-GB" dirty="0"/>
              <a:t>Downhole Scale Inhibitor was a big calculation!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Sum(the water rate from the last well test if the well is online)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80359B-1703-8409-37CF-30F50FA8425E}"/>
                  </a:ext>
                </a:extLst>
              </p:cNvPr>
              <p:cNvSpPr txBox="1"/>
              <p:nvPr/>
            </p:nvSpPr>
            <p:spPr>
              <a:xfrm>
                <a:off x="773083" y="2270927"/>
                <a:ext cx="3033843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𝑝𝑝𝑚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𝑃𝑟𝑜𝑐𝑒𝑠𝑠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80359B-1703-8409-37CF-30F50FA8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" y="2270927"/>
                <a:ext cx="3033843" cy="462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814EFE-3460-CAFF-52D4-3D36122FE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974" y="2322959"/>
            <a:ext cx="4716026" cy="37049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C3BA381C-9227-455E-4BA3-990ED6BEF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662" y="1479604"/>
            <a:ext cx="5886623" cy="28149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59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C496-0E37-CF14-4D27-D45A8ABA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E3DF3-83D0-678E-56D3-31FB747B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8127" cy="4351338"/>
          </a:xfrm>
        </p:spPr>
        <p:txBody>
          <a:bodyPr>
            <a:normAutofit/>
          </a:bodyPr>
          <a:lstStyle/>
          <a:p>
            <a:r>
              <a:rPr lang="en-GB" sz="2000" dirty="0"/>
              <a:t>Operator could not see if chemical injection was within spec</a:t>
            </a:r>
          </a:p>
          <a:p>
            <a:r>
              <a:rPr lang="en-GB" sz="2000" dirty="0"/>
              <a:t>No online measurement of chemical injection rates</a:t>
            </a:r>
          </a:p>
          <a:p>
            <a:r>
              <a:rPr lang="en-GB" sz="2000" dirty="0"/>
              <a:t>Could only be checked weekly in hindsight (manual spreadsheet based process)</a:t>
            </a:r>
          </a:p>
          <a:p>
            <a:endParaRPr lang="en-GB" sz="2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9CD4D2-47D5-0CC7-A098-5A3F95766825}"/>
              </a:ext>
            </a:extLst>
          </p:cNvPr>
          <p:cNvSpPr/>
          <p:nvPr/>
        </p:nvSpPr>
        <p:spPr>
          <a:xfrm>
            <a:off x="7591425" y="1924050"/>
            <a:ext cx="828675" cy="333375"/>
          </a:xfrm>
          <a:prstGeom prst="roundRect">
            <a:avLst>
              <a:gd name="adj" fmla="val 4809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2000">
                <a:schemeClr val="bg1">
                  <a:lumMod val="75000"/>
                </a:schemeClr>
              </a:gs>
              <a:gs pos="79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900" baseline="3000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 Stage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7C5D70D-B7A1-88FB-5F82-2395CCB2EB21}"/>
              </a:ext>
            </a:extLst>
          </p:cNvPr>
          <p:cNvSpPr/>
          <p:nvPr/>
        </p:nvSpPr>
        <p:spPr>
          <a:xfrm>
            <a:off x="9967736" y="1924049"/>
            <a:ext cx="828675" cy="333375"/>
          </a:xfrm>
          <a:prstGeom prst="roundRect">
            <a:avLst>
              <a:gd name="adj" fmla="val 4809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2000">
                <a:schemeClr val="bg1">
                  <a:lumMod val="75000"/>
                </a:schemeClr>
              </a:gs>
              <a:gs pos="79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Test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3ADDB56-AE79-47B0-9381-5A9AB6D71BDC}"/>
              </a:ext>
            </a:extLst>
          </p:cNvPr>
          <p:cNvSpPr/>
          <p:nvPr/>
        </p:nvSpPr>
        <p:spPr>
          <a:xfrm>
            <a:off x="7951089" y="5186275"/>
            <a:ext cx="117856" cy="1016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D3A5B75-E648-0784-7712-956C519778B1}"/>
              </a:ext>
            </a:extLst>
          </p:cNvPr>
          <p:cNvSpPr/>
          <p:nvPr/>
        </p:nvSpPr>
        <p:spPr>
          <a:xfrm rot="16200000">
            <a:off x="8001889" y="5135475"/>
            <a:ext cx="117856" cy="1016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3273EA-B697-1020-E385-C111F2D27480}"/>
              </a:ext>
            </a:extLst>
          </p:cNvPr>
          <p:cNvCxnSpPr>
            <a:stCxn id="6" idx="3"/>
          </p:cNvCxnSpPr>
          <p:nvPr/>
        </p:nvCxnSpPr>
        <p:spPr>
          <a:xfrm>
            <a:off x="8010017" y="5287875"/>
            <a:ext cx="0" cy="2180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6103A6-B2D7-22DD-657D-E0E2848C1414}"/>
              </a:ext>
            </a:extLst>
          </p:cNvPr>
          <p:cNvCxnSpPr>
            <a:cxnSpLocks/>
          </p:cNvCxnSpPr>
          <p:nvPr/>
        </p:nvCxnSpPr>
        <p:spPr>
          <a:xfrm flipH="1">
            <a:off x="8111617" y="5186274"/>
            <a:ext cx="4693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092A8-4F1A-A835-049B-B09B9A6B50A4}"/>
              </a:ext>
            </a:extLst>
          </p:cNvPr>
          <p:cNvCxnSpPr>
            <a:cxnSpLocks/>
          </p:cNvCxnSpPr>
          <p:nvPr/>
        </p:nvCxnSpPr>
        <p:spPr>
          <a:xfrm flipH="1">
            <a:off x="8379439" y="2597523"/>
            <a:ext cx="80695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5E4FC-1E8A-15DA-4F7C-93F3EF533975}"/>
              </a:ext>
            </a:extLst>
          </p:cNvPr>
          <p:cNvCxnSpPr>
            <a:cxnSpLocks/>
          </p:cNvCxnSpPr>
          <p:nvPr/>
        </p:nvCxnSpPr>
        <p:spPr>
          <a:xfrm flipH="1">
            <a:off x="9377430" y="2600698"/>
            <a:ext cx="72679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951737-EE4F-C421-FBC8-17E57DC164D8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H="1">
            <a:off x="8079966" y="1849846"/>
            <a:ext cx="673473" cy="821880"/>
          </a:xfrm>
          <a:prstGeom prst="bentConnector4">
            <a:avLst>
              <a:gd name="adj1" fmla="val -33943"/>
              <a:gd name="adj2" fmla="val 7520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F2F491F-6A40-BB25-50E0-3233CE417491}"/>
              </a:ext>
            </a:extLst>
          </p:cNvPr>
          <p:cNvCxnSpPr>
            <a:cxnSpLocks/>
            <a:stCxn id="5" idx="0"/>
          </p:cNvCxnSpPr>
          <p:nvPr/>
        </p:nvCxnSpPr>
        <p:spPr>
          <a:xfrm rot="16200000" flipH="1" flipV="1">
            <a:off x="9767709" y="1982721"/>
            <a:ext cx="673038" cy="555693"/>
          </a:xfrm>
          <a:prstGeom prst="bentConnector3">
            <a:avLst>
              <a:gd name="adj1" fmla="val -3396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D76A-13ED-CBEA-8E78-AE9EDA20D209}"/>
              </a:ext>
            </a:extLst>
          </p:cNvPr>
          <p:cNvSpPr/>
          <p:nvPr/>
        </p:nvSpPr>
        <p:spPr>
          <a:xfrm>
            <a:off x="7819620" y="4924068"/>
            <a:ext cx="1261885" cy="8351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80D2A-802B-0632-CCDE-AA2D13C66855}"/>
              </a:ext>
            </a:extLst>
          </p:cNvPr>
          <p:cNvSpPr txBox="1"/>
          <p:nvPr/>
        </p:nvSpPr>
        <p:spPr>
          <a:xfrm>
            <a:off x="7881111" y="5731674"/>
            <a:ext cx="9621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Subsea manifold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A59AD1-F6A7-FF0E-AFE8-244FCF76BF59}"/>
              </a:ext>
            </a:extLst>
          </p:cNvPr>
          <p:cNvSpPr/>
          <p:nvPr/>
        </p:nvSpPr>
        <p:spPr>
          <a:xfrm>
            <a:off x="9377430" y="4914289"/>
            <a:ext cx="1261885" cy="8351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8A6AB-816A-B185-FA1F-098FA4446B16}"/>
              </a:ext>
            </a:extLst>
          </p:cNvPr>
          <p:cNvSpPr txBox="1"/>
          <p:nvPr/>
        </p:nvSpPr>
        <p:spPr>
          <a:xfrm>
            <a:off x="9269990" y="5731674"/>
            <a:ext cx="1443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Subsea manifold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F7FCF-2640-3A7D-1680-8029B72A74BF}"/>
              </a:ext>
            </a:extLst>
          </p:cNvPr>
          <p:cNvSpPr/>
          <p:nvPr/>
        </p:nvSpPr>
        <p:spPr>
          <a:xfrm>
            <a:off x="8511932" y="3040856"/>
            <a:ext cx="137988" cy="168210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2000">
                <a:schemeClr val="bg1">
                  <a:lumMod val="75000"/>
                </a:schemeClr>
              </a:gs>
              <a:gs pos="79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1A6B0-392B-EDB7-FFD3-DD1EF22C63B3}"/>
              </a:ext>
            </a:extLst>
          </p:cNvPr>
          <p:cNvSpPr/>
          <p:nvPr/>
        </p:nvSpPr>
        <p:spPr>
          <a:xfrm>
            <a:off x="8833850" y="3040857"/>
            <a:ext cx="137988" cy="168210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2000">
                <a:schemeClr val="bg1">
                  <a:lumMod val="75000"/>
                </a:schemeClr>
              </a:gs>
              <a:gs pos="79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3BC273-747B-D471-3B6A-15FFE6EF5801}"/>
              </a:ext>
            </a:extLst>
          </p:cNvPr>
          <p:cNvSpPr/>
          <p:nvPr/>
        </p:nvSpPr>
        <p:spPr>
          <a:xfrm>
            <a:off x="9513210" y="3047173"/>
            <a:ext cx="137988" cy="168210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2000">
                <a:schemeClr val="bg1">
                  <a:lumMod val="75000"/>
                </a:schemeClr>
              </a:gs>
              <a:gs pos="79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04E67-DFBA-C569-9E1B-DC19E82CE9CB}"/>
              </a:ext>
            </a:extLst>
          </p:cNvPr>
          <p:cNvSpPr txBox="1"/>
          <p:nvPr/>
        </p:nvSpPr>
        <p:spPr>
          <a:xfrm rot="5400000">
            <a:off x="8334704" y="3739750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Flowline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69DA3-8441-3C72-242F-8DF014F8C2D0}"/>
              </a:ext>
            </a:extLst>
          </p:cNvPr>
          <p:cNvSpPr txBox="1"/>
          <p:nvPr/>
        </p:nvSpPr>
        <p:spPr>
          <a:xfrm rot="5400000">
            <a:off x="8656622" y="3739749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Flowline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87744-AABD-6B02-E0B5-C8BF4E3A00BD}"/>
              </a:ext>
            </a:extLst>
          </p:cNvPr>
          <p:cNvSpPr txBox="1"/>
          <p:nvPr/>
        </p:nvSpPr>
        <p:spPr>
          <a:xfrm rot="5400000">
            <a:off x="9340872" y="3739749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Flowline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1FA0AC-1738-366C-A878-70CC487CB50F}"/>
              </a:ext>
            </a:extLst>
          </p:cNvPr>
          <p:cNvCxnSpPr>
            <a:cxnSpLocks/>
          </p:cNvCxnSpPr>
          <p:nvPr/>
        </p:nvCxnSpPr>
        <p:spPr>
          <a:xfrm>
            <a:off x="8580925" y="4722961"/>
            <a:ext cx="0" cy="782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E9CFEF-CDF8-3387-9873-0755A18FC6A5}"/>
              </a:ext>
            </a:extLst>
          </p:cNvPr>
          <p:cNvCxnSpPr>
            <a:cxnSpLocks/>
          </p:cNvCxnSpPr>
          <p:nvPr/>
        </p:nvCxnSpPr>
        <p:spPr>
          <a:xfrm>
            <a:off x="8902843" y="4722961"/>
            <a:ext cx="0" cy="782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D7D07-3035-80A5-5C70-128673D68F58}"/>
              </a:ext>
            </a:extLst>
          </p:cNvPr>
          <p:cNvGrpSpPr>
            <a:grpSpLocks noChangeAspect="1"/>
          </p:cNvGrpSpPr>
          <p:nvPr/>
        </p:nvGrpSpPr>
        <p:grpSpPr>
          <a:xfrm>
            <a:off x="8414464" y="5154293"/>
            <a:ext cx="104971" cy="63962"/>
            <a:chOff x="7854084" y="4063537"/>
            <a:chExt cx="193420" cy="117857"/>
          </a:xfrm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25C6E8E2-4BED-1A9B-1CF0-910BAF284660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2C8431BC-F4D0-47AC-2853-9606ABB714B5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5180D189-840D-5844-AD51-AC59C5E55117}"/>
              </a:ext>
            </a:extLst>
          </p:cNvPr>
          <p:cNvCxnSpPr/>
          <p:nvPr/>
        </p:nvCxnSpPr>
        <p:spPr>
          <a:xfrm flipV="1">
            <a:off x="8327313" y="5016500"/>
            <a:ext cx="575530" cy="169773"/>
          </a:xfrm>
          <a:prstGeom prst="bentConnector3">
            <a:avLst>
              <a:gd name="adj1" fmla="val 255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F6F81C-0341-FA94-8E86-9E6A096BF692}"/>
              </a:ext>
            </a:extLst>
          </p:cNvPr>
          <p:cNvGrpSpPr>
            <a:grpSpLocks noChangeAspect="1"/>
          </p:cNvGrpSpPr>
          <p:nvPr/>
        </p:nvGrpSpPr>
        <p:grpSpPr>
          <a:xfrm>
            <a:off x="8726304" y="4984518"/>
            <a:ext cx="104971" cy="63962"/>
            <a:chOff x="7854084" y="4063537"/>
            <a:chExt cx="193420" cy="117857"/>
          </a:xfrm>
        </p:grpSpPr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6824DDD1-AD30-D382-067B-2AE0F788A03C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3F5316B-A342-DDF4-2B83-BB58E184065D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F53B16-B679-CCA3-E3F2-EA43F6484D70}"/>
              </a:ext>
            </a:extLst>
          </p:cNvPr>
          <p:cNvSpPr txBox="1"/>
          <p:nvPr/>
        </p:nvSpPr>
        <p:spPr>
          <a:xfrm>
            <a:off x="7796616" y="5488981"/>
            <a:ext cx="49885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/>
              <a:t>A and C wells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C97C49-77CE-6F70-C1FA-B1B3229CA0E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584720" y="5121636"/>
            <a:ext cx="629836" cy="378612"/>
            <a:chOff x="8103489" y="5279747"/>
            <a:chExt cx="629836" cy="378612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4211181F-FDAE-2BA7-CD19-DB2986786DEE}"/>
                </a:ext>
              </a:extLst>
            </p:cNvPr>
            <p:cNvSpPr/>
            <p:nvPr/>
          </p:nvSpPr>
          <p:spPr>
            <a:xfrm>
              <a:off x="8103489" y="533867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248D3A17-07D8-A7CF-AE33-34891CE31972}"/>
                </a:ext>
              </a:extLst>
            </p:cNvPr>
            <p:cNvSpPr/>
            <p:nvPr/>
          </p:nvSpPr>
          <p:spPr>
            <a:xfrm rot="16200000">
              <a:off x="8154289" y="528787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A208E7-06FC-2433-BB0E-9C104BFA21DC}"/>
                </a:ext>
              </a:extLst>
            </p:cNvPr>
            <p:cNvCxnSpPr>
              <a:stCxn id="35" idx="3"/>
            </p:cNvCxnSpPr>
            <p:nvPr/>
          </p:nvCxnSpPr>
          <p:spPr>
            <a:xfrm>
              <a:off x="8162417" y="5440275"/>
              <a:ext cx="0" cy="2180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5C7A9C-72BC-FC9F-D444-571E73C8D3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4017" y="5338674"/>
              <a:ext cx="46930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97918ED-C8EB-BE94-B7D0-39E8380BCB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66864" y="5306693"/>
              <a:ext cx="104971" cy="63962"/>
              <a:chOff x="7854084" y="4063537"/>
              <a:chExt cx="193420" cy="117857"/>
            </a:xfrm>
          </p:grpSpPr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68BFC874-6E17-359D-E5C4-6048EB039876}"/>
                  </a:ext>
                </a:extLst>
              </p:cNvPr>
              <p:cNvSpPr/>
              <p:nvPr/>
            </p:nvSpPr>
            <p:spPr>
              <a:xfrm rot="16200000">
                <a:off x="7937776" y="4071666"/>
                <a:ext cx="117856" cy="10160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F320837-05F0-B9DB-4D59-3C8BBB96E6E0}"/>
                  </a:ext>
                </a:extLst>
              </p:cNvPr>
              <p:cNvSpPr/>
              <p:nvPr/>
            </p:nvSpPr>
            <p:spPr>
              <a:xfrm rot="5400000">
                <a:off x="7845956" y="4071665"/>
                <a:ext cx="117856" cy="10160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E48150-3445-617A-6AC2-990F2C70D678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582204" y="4729278"/>
            <a:ext cx="0" cy="7345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FC0121-4A8E-C5F7-8839-45E83176117F}"/>
              </a:ext>
            </a:extLst>
          </p:cNvPr>
          <p:cNvSpPr txBox="1"/>
          <p:nvPr/>
        </p:nvSpPr>
        <p:spPr>
          <a:xfrm>
            <a:off x="9982343" y="5500248"/>
            <a:ext cx="34657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/>
              <a:t>B wells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FC89910-9C62-C0C5-AA80-3E75FAAF0D3A}"/>
              </a:ext>
            </a:extLst>
          </p:cNvPr>
          <p:cNvCxnSpPr>
            <a:cxnSpLocks/>
          </p:cNvCxnSpPr>
          <p:nvPr/>
        </p:nvCxnSpPr>
        <p:spPr>
          <a:xfrm rot="10800000">
            <a:off x="9081510" y="2597087"/>
            <a:ext cx="500695" cy="242379"/>
          </a:xfrm>
          <a:prstGeom prst="bentConnector3">
            <a:avLst>
              <a:gd name="adj1" fmla="val 9318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F5DB34-A8D3-201D-C1AE-1BDFB3D0477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580926" y="2597523"/>
            <a:ext cx="0" cy="443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017A6-5B5C-28D6-1F96-AC92F1FB5B01}"/>
              </a:ext>
            </a:extLst>
          </p:cNvPr>
          <p:cNvCxnSpPr>
            <a:cxnSpLocks/>
          </p:cNvCxnSpPr>
          <p:nvPr/>
        </p:nvCxnSpPr>
        <p:spPr>
          <a:xfrm>
            <a:off x="8902843" y="2597523"/>
            <a:ext cx="0" cy="443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036052-3C2D-ADA1-99C1-0F8BAD1B4168}"/>
              </a:ext>
            </a:extLst>
          </p:cNvPr>
          <p:cNvCxnSpPr>
            <a:cxnSpLocks/>
          </p:cNvCxnSpPr>
          <p:nvPr/>
        </p:nvCxnSpPr>
        <p:spPr>
          <a:xfrm>
            <a:off x="9582204" y="2597523"/>
            <a:ext cx="0" cy="443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45FF8F3-6B8F-F93E-0084-D710CE6DA43F}"/>
              </a:ext>
            </a:extLst>
          </p:cNvPr>
          <p:cNvCxnSpPr>
            <a:cxnSpLocks/>
          </p:cNvCxnSpPr>
          <p:nvPr/>
        </p:nvCxnSpPr>
        <p:spPr>
          <a:xfrm flipV="1">
            <a:off x="8902843" y="2604317"/>
            <a:ext cx="1151185" cy="377611"/>
          </a:xfrm>
          <a:prstGeom prst="bentConnector3">
            <a:avLst>
              <a:gd name="adj1" fmla="val 87349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2CFF606-8374-0AB7-B6F1-C6D4034FC9B1}"/>
              </a:ext>
            </a:extLst>
          </p:cNvPr>
          <p:cNvCxnSpPr>
            <a:cxnSpLocks/>
          </p:cNvCxnSpPr>
          <p:nvPr/>
        </p:nvCxnSpPr>
        <p:spPr>
          <a:xfrm flipV="1">
            <a:off x="8576511" y="2598000"/>
            <a:ext cx="1174670" cy="311379"/>
          </a:xfrm>
          <a:prstGeom prst="bentConnector3">
            <a:avLst>
              <a:gd name="adj1" fmla="val 989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6748CB-1725-F1FD-ACDD-385FBD85FB2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525221" y="2677484"/>
            <a:ext cx="104971" cy="63962"/>
            <a:chOff x="7854084" y="4063537"/>
            <a:chExt cx="193420" cy="117857"/>
          </a:xfrm>
        </p:grpSpPr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2AAF7BA9-4196-7BE9-49D6-4DBAA424CF1A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A1CDAB7F-6B9B-4B83-C732-1C576CEF3790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490183-E8C3-7DFD-413D-576AB29EFDD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850357" y="2678955"/>
            <a:ext cx="104971" cy="63962"/>
            <a:chOff x="7854084" y="4063537"/>
            <a:chExt cx="193420" cy="117857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DAE3151F-9DD0-02E4-C072-F915245AF5BA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7A091EF-DDA8-FA57-72A9-843B5AF72CBD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1332BA6-52FC-E00E-0937-38F3BCB6777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063749" y="2680118"/>
            <a:ext cx="104971" cy="63962"/>
            <a:chOff x="7854084" y="4063537"/>
            <a:chExt cx="193420" cy="117857"/>
          </a:xfrm>
        </p:grpSpPr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DC90F82C-59E3-0199-9050-E44C66D1ACAA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29C5BD4E-B728-3B1E-E148-8A9E4067DE9B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1A004C-0C0C-0AD6-2D10-B4213C4FC96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530452" y="2672276"/>
            <a:ext cx="104971" cy="63962"/>
            <a:chOff x="7854084" y="4063537"/>
            <a:chExt cx="193420" cy="117857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CC757EF1-C00A-7BC5-F194-3A5D92DF5FE7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25AF35EC-8D92-6BF0-7672-5B5A7A99C4EE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D453F8-49B4-2F4F-0F80-44A2C7D5E13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692086" y="2678955"/>
            <a:ext cx="104971" cy="63962"/>
            <a:chOff x="7854084" y="4063537"/>
            <a:chExt cx="193420" cy="117857"/>
          </a:xfrm>
        </p:grpSpPr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1BB1C827-28CE-7636-E002-9CD8E0D24355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39BBAC35-7246-5F6F-5078-0DA6EF74AB72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76676E-09A9-A7EB-1B3A-7E7A5CC4E35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856474" y="2678954"/>
            <a:ext cx="104971" cy="63962"/>
            <a:chOff x="7854084" y="4063537"/>
            <a:chExt cx="193420" cy="117857"/>
          </a:xfrm>
        </p:grpSpPr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FEE842A4-D46B-2D3D-2624-5EB6BD14448C}"/>
                </a:ext>
              </a:extLst>
            </p:cNvPr>
            <p:cNvSpPr/>
            <p:nvPr/>
          </p:nvSpPr>
          <p:spPr>
            <a:xfrm rot="16200000">
              <a:off x="7937776" y="4071666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8DB12B8E-D029-83AF-06D4-FFD8E50576DC}"/>
                </a:ext>
              </a:extLst>
            </p:cNvPr>
            <p:cNvSpPr/>
            <p:nvPr/>
          </p:nvSpPr>
          <p:spPr>
            <a:xfrm rot="5400000">
              <a:off x="7845956" y="4071665"/>
              <a:ext cx="117856" cy="1016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Hexagon 67">
            <a:extLst>
              <a:ext uri="{FF2B5EF4-FFF2-40B4-BE49-F238E27FC236}">
                <a16:creationId xmlns:a16="http://schemas.microsoft.com/office/drawing/2014/main" id="{EC38381E-232B-0D9E-92C9-2A9CC194A1D3}"/>
              </a:ext>
            </a:extLst>
          </p:cNvPr>
          <p:cNvSpPr/>
          <p:nvPr/>
        </p:nvSpPr>
        <p:spPr>
          <a:xfrm>
            <a:off x="7510743" y="2302934"/>
            <a:ext cx="161364" cy="139107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/>
              <a:t>M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096AC7E7-8DDC-EA15-6A88-6F70754954B9}"/>
              </a:ext>
            </a:extLst>
          </p:cNvPr>
          <p:cNvSpPr/>
          <p:nvPr/>
        </p:nvSpPr>
        <p:spPr>
          <a:xfrm>
            <a:off x="7522482" y="2484042"/>
            <a:ext cx="161364" cy="139107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/>
              <a:t>M</a:t>
            </a:r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656D1BC9-0369-17B6-3A8E-26851FD2D9B8}"/>
              </a:ext>
            </a:extLst>
          </p:cNvPr>
          <p:cNvCxnSpPr>
            <a:cxnSpLocks/>
            <a:stCxn id="4" idx="2"/>
            <a:endCxn id="69" idx="0"/>
          </p:cNvCxnSpPr>
          <p:nvPr/>
        </p:nvCxnSpPr>
        <p:spPr>
          <a:xfrm rot="5400000">
            <a:off x="7696720" y="2244552"/>
            <a:ext cx="296171" cy="32191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49172073-3403-28DF-3A17-948C24A49006}"/>
              </a:ext>
            </a:extLst>
          </p:cNvPr>
          <p:cNvCxnSpPr>
            <a:cxnSpLocks/>
          </p:cNvCxnSpPr>
          <p:nvPr/>
        </p:nvCxnSpPr>
        <p:spPr>
          <a:xfrm rot="5400000">
            <a:off x="7643988" y="2272099"/>
            <a:ext cx="117994" cy="88645"/>
          </a:xfrm>
          <a:prstGeom prst="bentConnector3">
            <a:avLst>
              <a:gd name="adj1" fmla="val 10209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C16E28-01B7-DF95-33F1-1E197812B618}"/>
              </a:ext>
            </a:extLst>
          </p:cNvPr>
          <p:cNvGrpSpPr/>
          <p:nvPr/>
        </p:nvGrpSpPr>
        <p:grpSpPr>
          <a:xfrm flipH="1">
            <a:off x="10391173" y="2259179"/>
            <a:ext cx="495021" cy="365724"/>
            <a:chOff x="7663143" y="2409825"/>
            <a:chExt cx="495021" cy="365724"/>
          </a:xfrm>
        </p:grpSpPr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F2712F14-E7DE-C197-A8F4-DECAE3892549}"/>
                </a:ext>
              </a:extLst>
            </p:cNvPr>
            <p:cNvSpPr/>
            <p:nvPr/>
          </p:nvSpPr>
          <p:spPr>
            <a:xfrm>
              <a:off x="7663143" y="2455334"/>
              <a:ext cx="161364" cy="1391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/>
                <a:t>M</a:t>
              </a:r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F6FCDA67-421E-6B63-31E3-586DBEBE1022}"/>
                </a:ext>
              </a:extLst>
            </p:cNvPr>
            <p:cNvSpPr/>
            <p:nvPr/>
          </p:nvSpPr>
          <p:spPr>
            <a:xfrm>
              <a:off x="7674882" y="2636442"/>
              <a:ext cx="161364" cy="1391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/>
                <a:t>M</a:t>
              </a:r>
            </a:p>
          </p:txBody>
        </p: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841A8622-57A8-281F-6BA4-49C17C4A6F69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rot="5400000">
              <a:off x="7849120" y="2396952"/>
              <a:ext cx="296171" cy="32191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BD7F9866-4D50-3FFF-960E-92BCC2B1F99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96388" y="2424499"/>
              <a:ext cx="117994" cy="88645"/>
            </a:xfrm>
            <a:prstGeom prst="bentConnector3">
              <a:avLst>
                <a:gd name="adj1" fmla="val 102098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72D983D-38C0-C974-FC81-B5D42CFAA4F7}"/>
              </a:ext>
            </a:extLst>
          </p:cNvPr>
          <p:cNvSpPr txBox="1"/>
          <p:nvPr/>
        </p:nvSpPr>
        <p:spPr>
          <a:xfrm>
            <a:off x="7117232" y="2280555"/>
            <a:ext cx="4331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"/>
              <a:t>Oil rate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602D48E-02BD-2C16-B539-8C99D93F303F}"/>
              </a:ext>
            </a:extLst>
          </p:cNvPr>
          <p:cNvSpPr txBox="1"/>
          <p:nvPr/>
        </p:nvSpPr>
        <p:spPr>
          <a:xfrm>
            <a:off x="7006624" y="2460135"/>
            <a:ext cx="5437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"/>
              <a:t>Water rate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38CED0-C14A-6DDB-58FD-75716F1C9CA3}"/>
              </a:ext>
            </a:extLst>
          </p:cNvPr>
          <p:cNvSpPr txBox="1"/>
          <p:nvPr/>
        </p:nvSpPr>
        <p:spPr>
          <a:xfrm>
            <a:off x="10830033" y="2280555"/>
            <a:ext cx="4331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/>
              <a:t>Oil rate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BDD797-EBF0-9E71-D90E-975DF5A323F7}"/>
              </a:ext>
            </a:extLst>
          </p:cNvPr>
          <p:cNvSpPr txBox="1"/>
          <p:nvPr/>
        </p:nvSpPr>
        <p:spPr>
          <a:xfrm>
            <a:off x="10837074" y="2460135"/>
            <a:ext cx="5437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/>
              <a:t>Water rate</a:t>
            </a:r>
          </a:p>
        </p:txBody>
      </p:sp>
      <p:sp>
        <p:nvSpPr>
          <p:cNvPr id="81" name="Left Arrow 80">
            <a:extLst>
              <a:ext uri="{FF2B5EF4-FFF2-40B4-BE49-F238E27FC236}">
                <a16:creationId xmlns:a16="http://schemas.microsoft.com/office/drawing/2014/main" id="{A8620463-1FAB-0BAF-7197-F341CDF2A945}"/>
              </a:ext>
            </a:extLst>
          </p:cNvPr>
          <p:cNvSpPr/>
          <p:nvPr/>
        </p:nvSpPr>
        <p:spPr>
          <a:xfrm>
            <a:off x="9593485" y="5276997"/>
            <a:ext cx="266218" cy="1698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Left Arrow 81">
            <a:extLst>
              <a:ext uri="{FF2B5EF4-FFF2-40B4-BE49-F238E27FC236}">
                <a16:creationId xmlns:a16="http://schemas.microsoft.com/office/drawing/2014/main" id="{F970F468-53A7-ADCE-361B-44B1918B5C23}"/>
              </a:ext>
            </a:extLst>
          </p:cNvPr>
          <p:cNvSpPr/>
          <p:nvPr/>
        </p:nvSpPr>
        <p:spPr>
          <a:xfrm>
            <a:off x="8902842" y="5325500"/>
            <a:ext cx="137983" cy="827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Left Arrow 82">
            <a:extLst>
              <a:ext uri="{FF2B5EF4-FFF2-40B4-BE49-F238E27FC236}">
                <a16:creationId xmlns:a16="http://schemas.microsoft.com/office/drawing/2014/main" id="{E09C44F6-A4F0-27C5-CAD7-B76F7DD3999D}"/>
              </a:ext>
            </a:extLst>
          </p:cNvPr>
          <p:cNvSpPr/>
          <p:nvPr/>
        </p:nvSpPr>
        <p:spPr>
          <a:xfrm>
            <a:off x="8027668" y="5340042"/>
            <a:ext cx="137983" cy="827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E6330F-CDF4-3C06-9925-060AD2C39754}"/>
              </a:ext>
            </a:extLst>
          </p:cNvPr>
          <p:cNvSpPr txBox="1"/>
          <p:nvPr/>
        </p:nvSpPr>
        <p:spPr>
          <a:xfrm>
            <a:off x="9826381" y="5224525"/>
            <a:ext cx="1568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ighlight>
                  <a:srgbClr val="FFFF00"/>
                </a:highlight>
              </a:rPr>
              <a:t>Chemical Injection Point</a:t>
            </a:r>
          </a:p>
        </p:txBody>
      </p:sp>
    </p:spTree>
    <p:extLst>
      <p:ext uri="{BB962C8B-B14F-4D97-AF65-F5344CB8AC3E}">
        <p14:creationId xmlns:p14="http://schemas.microsoft.com/office/powerpoint/2010/main" val="346092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ED0E-836B-91B2-BA78-5410A285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Calcs are saved with an alias for easy access by anyone – same as a “real” sensor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02333FBF-DF0F-D853-C023-096A6862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39" y="2112964"/>
            <a:ext cx="8595166" cy="13160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00B4FE-44ED-D4DA-1BE4-31F76116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643" y="2655401"/>
            <a:ext cx="6927448" cy="29338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3499D7-6FB0-1DA8-419D-3511CDDC6CFB}"/>
              </a:ext>
            </a:extLst>
          </p:cNvPr>
          <p:cNvSpPr/>
          <p:nvPr/>
        </p:nvSpPr>
        <p:spPr>
          <a:xfrm>
            <a:off x="942375" y="2552799"/>
            <a:ext cx="1783817" cy="8530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A6E70-7330-DABF-33C6-845124EA3BE6}"/>
              </a:ext>
            </a:extLst>
          </p:cNvPr>
          <p:cNvSpPr/>
          <p:nvPr/>
        </p:nvSpPr>
        <p:spPr>
          <a:xfrm>
            <a:off x="4682927" y="4393713"/>
            <a:ext cx="2308182" cy="8530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91ABADD-BCC0-8BEC-E720-CCBF72798F12}"/>
              </a:ext>
            </a:extLst>
          </p:cNvPr>
          <p:cNvCxnSpPr>
            <a:stCxn id="8" idx="4"/>
            <a:endCxn id="9" idx="2"/>
          </p:cNvCxnSpPr>
          <p:nvPr/>
        </p:nvCxnSpPr>
        <p:spPr>
          <a:xfrm rot="16200000" flipH="1">
            <a:off x="2551411" y="2688722"/>
            <a:ext cx="1414389" cy="284864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3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5C06-18D6-9531-EA39-8C33D065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466267-FFD8-2EBA-ABE6-8B1CFB17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useo Sans 700"/>
              </a:rPr>
              <a:t>Operational Benefits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A1F34-3484-BC81-C99E-01597C4E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454" y="1763841"/>
            <a:ext cx="3967939" cy="1545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Museo Sans 300"/>
                <a:ea typeface="Calibri"/>
                <a:cs typeface="Arial"/>
              </a:rPr>
              <a:t>Save time:</a:t>
            </a:r>
            <a:endParaRPr lang="en-US" sz="1600">
              <a:latin typeface="Museo Sans 300"/>
              <a:ea typeface="Calibri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Museo Sans 300"/>
                <a:ea typeface="Calibri"/>
                <a:cs typeface="Arial"/>
              </a:rPr>
              <a:t>Shortens the time of response when the dosing is getting out of the desired range from 1 week to 2-4 hours.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>
              <a:latin typeface="Museo Sans 300"/>
              <a:ea typeface="Calibri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>
              <a:latin typeface="Museo Sans 300"/>
              <a:ea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1600">
              <a:latin typeface="Museo Sans 300"/>
            </a:endParaRPr>
          </a:p>
          <a:p>
            <a:pPr>
              <a:lnSpc>
                <a:spcPct val="120000"/>
              </a:lnSpc>
            </a:pPr>
            <a:endParaRPr lang="en-US" sz="1600">
              <a:latin typeface="Museo Sans 30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21E73-2774-A674-D116-C52C1FA47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4202" y="3833597"/>
            <a:ext cx="3967395" cy="1545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Museo Sans 300"/>
                <a:ea typeface="Calibri"/>
                <a:cs typeface="Arial"/>
              </a:rPr>
              <a:t>One source of truth: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Museo Sans 300"/>
                <a:ea typeface="Calibri"/>
                <a:cs typeface="Arial"/>
              </a:rPr>
              <a:t>The data can be found in one place and seen in a single view instead of several tabs in a spreadsheet.</a:t>
            </a:r>
            <a:endParaRPr lang="en-US" sz="1600">
              <a:latin typeface="Museo Sans 300"/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Museo Sans 300"/>
              <a:ea typeface="Calibri"/>
              <a:cs typeface="Arial"/>
            </a:endParaRPr>
          </a:p>
          <a:p>
            <a:endParaRPr lang="en-GB" sz="1600">
              <a:ea typeface="Calibri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44C643-6D02-5170-A5B2-981527369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802" y="3832584"/>
            <a:ext cx="1387802" cy="12852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649D15-D0C9-3BB7-864C-6566FFFA2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38" y="1711073"/>
            <a:ext cx="1447799" cy="140661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B50AD90-5BEE-D293-280C-929AFF1A5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6464" y="3719383"/>
            <a:ext cx="1571368" cy="15404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77FF496-8FB8-ED4D-6A62-FD0D8DC51A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96466" y="1762896"/>
            <a:ext cx="1447801" cy="1406611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7927C5E-9828-265B-83F3-ED1CEAB85CDA}"/>
              </a:ext>
            </a:extLst>
          </p:cNvPr>
          <p:cNvSpPr txBox="1">
            <a:spLocks/>
          </p:cNvSpPr>
          <p:nvPr/>
        </p:nvSpPr>
        <p:spPr>
          <a:xfrm>
            <a:off x="7274762" y="3831539"/>
            <a:ext cx="4101261" cy="154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Museo Sans 300"/>
                <a:ea typeface="Calibri"/>
                <a:cs typeface="Arial"/>
              </a:rPr>
              <a:t>Troubleshooting aid: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Museo Sans 300"/>
                <a:ea typeface="Calibri"/>
                <a:cs typeface="Arial"/>
              </a:rPr>
              <a:t>Early detection of equipment issues (pumps, valves). Identify when flowmeters require calibration. </a:t>
            </a:r>
            <a:endParaRPr lang="en-US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>
              <a:latin typeface="Museo Sans 300"/>
              <a:ea typeface="Calibri"/>
              <a:cs typeface="Arial"/>
            </a:endParaRPr>
          </a:p>
          <a:p>
            <a:endParaRPr lang="en-GB" sz="1600">
              <a:ea typeface="Calibri"/>
              <a:cs typeface="Arial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06FDAEC-1DD2-471E-056C-7922952D9643}"/>
              </a:ext>
            </a:extLst>
          </p:cNvPr>
          <p:cNvSpPr txBox="1">
            <a:spLocks/>
          </p:cNvSpPr>
          <p:nvPr/>
        </p:nvSpPr>
        <p:spPr>
          <a:xfrm>
            <a:off x="7274762" y="1761781"/>
            <a:ext cx="4585233" cy="154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Museo Sans 300"/>
                <a:ea typeface="Calibri"/>
                <a:cs typeface="Arial"/>
              </a:rPr>
              <a:t>Instant actions: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Museo Sans 300"/>
                <a:ea typeface="Calibri"/>
                <a:cs typeface="Arial"/>
              </a:rPr>
              <a:t>No longer dependent on a single person or onshore-only access. Offshore operators can act immediately: Take a photo or print the recommendation.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223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16AB5-EBFC-E9BB-50C0-C8B0174E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B8D3F-7F07-03B8-303E-83F804A7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470" y="4515881"/>
            <a:ext cx="10408680" cy="846952"/>
          </a:xfrm>
        </p:spPr>
        <p:txBody>
          <a:bodyPr>
            <a:normAutofit/>
          </a:bodyPr>
          <a:lstStyle/>
          <a:p>
            <a:r>
              <a:rPr lang="en-GB" sz="2800" dirty="0"/>
              <a:t>For any further queries, email us at </a:t>
            </a:r>
            <a:r>
              <a:rPr lang="en-GB" sz="2800" dirty="0">
                <a:hlinkClick r:id="rId2"/>
              </a:rPr>
              <a:t>info@eigen.co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289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4AAE-DA48-267F-B73F-95B4550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Accurate Dosing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C0D4-A371-D720-408A-38834E46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825625"/>
            <a:ext cx="5817151" cy="39238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Overdosing wastes money and causes operational issues 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Under-dosing means you do not get the performance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Depends on the chemical but can be poor separation, corrosion, increased discharge to sea, fouling etc.)</a:t>
            </a:r>
          </a:p>
          <a:p>
            <a:pPr>
              <a:lnSpc>
                <a:spcPct val="120000"/>
              </a:lnSpc>
            </a:pPr>
            <a:endParaRPr lang="en-GB" sz="1800" dirty="0"/>
          </a:p>
          <a:p>
            <a:pPr>
              <a:lnSpc>
                <a:spcPct val="120000"/>
              </a:lnSpc>
            </a:pPr>
            <a:endParaRPr lang="en-GB" sz="1800" dirty="0"/>
          </a:p>
        </p:txBody>
      </p:sp>
      <p:pic>
        <p:nvPicPr>
          <p:cNvPr id="9" name="Picture 8" descr="A row of bottles with liquid in them&#10;&#10;AI-generated content may be incorrect.">
            <a:extLst>
              <a:ext uri="{FF2B5EF4-FFF2-40B4-BE49-F238E27FC236}">
                <a16:creationId xmlns:a16="http://schemas.microsoft.com/office/drawing/2014/main" id="{CA531A4D-CA90-4E8A-8AD7-74FB29C05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" b="30101"/>
          <a:stretch>
            <a:fillRect/>
          </a:stretch>
        </p:blipFill>
        <p:spPr>
          <a:xfrm>
            <a:off x="7630816" y="1690688"/>
            <a:ext cx="3540429" cy="2775040"/>
          </a:xfrm>
          <a:prstGeom prst="rect">
            <a:avLst/>
          </a:prstGeom>
        </p:spPr>
      </p:pic>
      <p:pic>
        <p:nvPicPr>
          <p:cNvPr id="8" name="Picture 7" descr="A group of bottles with liquid in them&#10;&#10;AI-generated content may be incorrect.">
            <a:extLst>
              <a:ext uri="{FF2B5EF4-FFF2-40B4-BE49-F238E27FC236}">
                <a16:creationId xmlns:a16="http://schemas.microsoft.com/office/drawing/2014/main" id="{52DE0298-937F-3101-D8CE-02226E302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391"/>
          <a:stretch>
            <a:fillRect/>
          </a:stretch>
        </p:blipFill>
        <p:spPr>
          <a:xfrm>
            <a:off x="7630815" y="3852207"/>
            <a:ext cx="3540430" cy="2645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228FB-4C40-74F6-1C46-B506A9A985D6}"/>
              </a:ext>
            </a:extLst>
          </p:cNvPr>
          <p:cNvSpPr txBox="1"/>
          <p:nvPr/>
        </p:nvSpPr>
        <p:spPr>
          <a:xfrm>
            <a:off x="7630815" y="1180483"/>
            <a:ext cx="377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Museo Sans 300" panose="02000000000000000000" pitchFamily="2" charset="77"/>
              </a:rPr>
              <a:t>Both under and overdosing </a:t>
            </a:r>
            <a:r>
              <a:rPr lang="en-GB" sz="1200" dirty="0" err="1">
                <a:latin typeface="Museo Sans 300" panose="02000000000000000000" pitchFamily="2" charset="77"/>
              </a:rPr>
              <a:t>demulsifier</a:t>
            </a:r>
            <a:r>
              <a:rPr lang="en-GB" sz="1200" dirty="0">
                <a:latin typeface="Museo Sans 300" panose="02000000000000000000" pitchFamily="2" charset="77"/>
              </a:rPr>
              <a:t> causes </a:t>
            </a:r>
            <a:br>
              <a:rPr lang="en-GB" sz="1200" dirty="0">
                <a:latin typeface="Museo Sans 300" panose="02000000000000000000" pitchFamily="2" charset="77"/>
              </a:rPr>
            </a:br>
            <a:r>
              <a:rPr lang="en-GB" sz="1200" dirty="0">
                <a:latin typeface="Museo Sans 300" panose="02000000000000000000" pitchFamily="2" charset="77"/>
              </a:rPr>
              <a:t>Poor separation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16D3E-1960-788B-9834-A5C730305516}"/>
              </a:ext>
            </a:extLst>
          </p:cNvPr>
          <p:cNvSpPr txBox="1"/>
          <p:nvPr/>
        </p:nvSpPr>
        <p:spPr>
          <a:xfrm>
            <a:off x="6293588" y="4787383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Museo Sans 700" panose="02000000000000000000" pitchFamily="2" charset="77"/>
              </a:rPr>
              <a:t>Ideal separation</a:t>
            </a:r>
          </a:p>
        </p:txBody>
      </p:sp>
    </p:spTree>
    <p:extLst>
      <p:ext uri="{BB962C8B-B14F-4D97-AF65-F5344CB8AC3E}">
        <p14:creationId xmlns:p14="http://schemas.microsoft.com/office/powerpoint/2010/main" val="166381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7C04-C31A-13D4-CE92-8C4C6724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2F5306-5F59-DF72-A133-35E5F503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information is chemical flowrate</a:t>
            </a:r>
          </a:p>
        </p:txBody>
      </p:sp>
      <p:pic>
        <p:nvPicPr>
          <p:cNvPr id="11" name="Content Placeholder 10" descr="A screenshot of a graph&#10;&#10;AI-generated content may be incorrect.">
            <a:extLst>
              <a:ext uri="{FF2B5EF4-FFF2-40B4-BE49-F238E27FC236}">
                <a16:creationId xmlns:a16="http://schemas.microsoft.com/office/drawing/2014/main" id="{F206A194-39CE-6502-CE4F-BF1896D5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8255" y="2147708"/>
            <a:ext cx="4033679" cy="3130763"/>
          </a:xfrm>
        </p:spPr>
      </p:pic>
      <p:pic>
        <p:nvPicPr>
          <p:cNvPr id="1026" name="Picture 2" descr="Simax Measuring Cylinder 5mL Class A Borosilicate Glass">
            <a:extLst>
              <a:ext uri="{FF2B5EF4-FFF2-40B4-BE49-F238E27FC236}">
                <a16:creationId xmlns:a16="http://schemas.microsoft.com/office/drawing/2014/main" id="{4C8D6819-13CD-3B35-262B-E3DA28737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409" y="1744892"/>
            <a:ext cx="1256009" cy="39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5D08EC1A-84EE-7BB2-1C89-2E923954F781}"/>
              </a:ext>
            </a:extLst>
          </p:cNvPr>
          <p:cNvSpPr/>
          <p:nvPr/>
        </p:nvSpPr>
        <p:spPr>
          <a:xfrm>
            <a:off x="5105160" y="2996665"/>
            <a:ext cx="881349" cy="272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DCFBF-C05A-21C9-451D-AED073943EAB}"/>
              </a:ext>
            </a:extLst>
          </p:cNvPr>
          <p:cNvSpPr txBox="1"/>
          <p:nvPr/>
        </p:nvSpPr>
        <p:spPr>
          <a:xfrm>
            <a:off x="1058917" y="2350318"/>
            <a:ext cx="2436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useo Sans 300" panose="02000000000000000000" pitchFamily="2" charset="77"/>
              </a:rPr>
              <a:t>Periodic manual calibration cylinder for checking rates</a:t>
            </a:r>
          </a:p>
          <a:p>
            <a:endParaRPr lang="en-GB" sz="1400" dirty="0">
              <a:latin typeface="Museo Sans 300" panose="02000000000000000000" pitchFamily="2" charset="77"/>
            </a:endParaRPr>
          </a:p>
          <a:p>
            <a:r>
              <a:rPr lang="en-GB" sz="1400" dirty="0">
                <a:latin typeface="Museo Sans 300" panose="02000000000000000000" pitchFamily="2" charset="77"/>
              </a:rPr>
              <a:t>These rates were written down on a board next to the injection system.</a:t>
            </a:r>
          </a:p>
          <a:p>
            <a:endParaRPr lang="en-GB" sz="1400" dirty="0">
              <a:latin typeface="Museo Sans 300" panose="02000000000000000000" pitchFamily="2" charset="77"/>
            </a:endParaRPr>
          </a:p>
          <a:p>
            <a:r>
              <a:rPr lang="en-GB" sz="1400" dirty="0">
                <a:latin typeface="Museo Sans 300" panose="02000000000000000000" pitchFamily="2" charset="77"/>
              </a:rPr>
              <a:t>Could not react to changes in process flow to maintain the dosage.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3FF02-8A02-D5CA-291C-4D47795CA63F}"/>
              </a:ext>
            </a:extLst>
          </p:cNvPr>
          <p:cNvSpPr txBox="1"/>
          <p:nvPr/>
        </p:nvSpPr>
        <p:spPr>
          <a:xfrm>
            <a:off x="3683071" y="146650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As-is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4DB50-76E5-BC5D-D98E-8543F5A09B9D}"/>
              </a:ext>
            </a:extLst>
          </p:cNvPr>
          <p:cNvSpPr txBox="1"/>
          <p:nvPr/>
        </p:nvSpPr>
        <p:spPr>
          <a:xfrm>
            <a:off x="8963056" y="1506022"/>
            <a:ext cx="68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be</a:t>
            </a:r>
          </a:p>
        </p:txBody>
      </p:sp>
    </p:spTree>
    <p:extLst>
      <p:ext uri="{BB962C8B-B14F-4D97-AF65-F5344CB8AC3E}">
        <p14:creationId xmlns:p14="http://schemas.microsoft.com/office/powerpoint/2010/main" val="19734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41BE-94BB-F010-FAEF-7BD371A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clear actionable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C46A-2697-477B-49EF-AEA79D8F9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50" y="1705704"/>
            <a:ext cx="4301783" cy="39238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Real-time dashboard shows: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Chemical concentrations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Recommended dosage ranges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Suggested rate adjustments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Traffic light system: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Green = OK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Orange = Action required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Engineers can upload Excel sheets to update dosage limits.</a:t>
            </a:r>
          </a:p>
          <a:p>
            <a:endParaRPr lang="en-GB" sz="1800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4ECC1C9-8565-8E9F-080C-E6F57AFA7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174" y="1341438"/>
            <a:ext cx="7174354" cy="47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26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9A5B-49EC-ECBB-CE3A-6B623ACD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</a:t>
            </a:r>
          </a:p>
        </p:txBody>
      </p:sp>
      <p:pic>
        <p:nvPicPr>
          <p:cNvPr id="4" name="Picture 2" descr="Simax Measuring Cylinder 5mL Class A Borosilicate Glass">
            <a:extLst>
              <a:ext uri="{FF2B5EF4-FFF2-40B4-BE49-F238E27FC236}">
                <a16:creationId xmlns:a16="http://schemas.microsoft.com/office/drawing/2014/main" id="{B33CEC5D-B704-6AE5-275C-59E55D330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72" y="2221378"/>
            <a:ext cx="330182" cy="10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xcel Logo PNGs for Free Download">
            <a:extLst>
              <a:ext uri="{FF2B5EF4-FFF2-40B4-BE49-F238E27FC236}">
                <a16:creationId xmlns:a16="http://schemas.microsoft.com/office/drawing/2014/main" id="{51DA4CF1-D22D-FBB4-E350-57132353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15" y="2085933"/>
            <a:ext cx="1075340" cy="9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Stopwatch 75% with solid fill">
            <a:extLst>
              <a:ext uri="{FF2B5EF4-FFF2-40B4-BE49-F238E27FC236}">
                <a16:creationId xmlns:a16="http://schemas.microsoft.com/office/drawing/2014/main" id="{B163CFFA-4735-56A3-D2E8-2E11398DB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6963" y="1920509"/>
            <a:ext cx="550866" cy="550866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CC94C505-8C59-2F21-5A62-00A080555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0164" y="2119756"/>
            <a:ext cx="914400" cy="914400"/>
          </a:xfrm>
          <a:prstGeom prst="rect">
            <a:avLst/>
          </a:prstGeom>
        </p:spPr>
      </p:pic>
      <p:pic>
        <p:nvPicPr>
          <p:cNvPr id="5128" name="Picture 8" descr="function&quot; Icon - Download for free – Iconduck">
            <a:extLst>
              <a:ext uri="{FF2B5EF4-FFF2-40B4-BE49-F238E27FC236}">
                <a16:creationId xmlns:a16="http://schemas.microsoft.com/office/drawing/2014/main" id="{BC0F27C4-AB70-DEA3-D19D-D4437ED4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307" y="4505759"/>
            <a:ext cx="653955" cy="6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68BFC33E-2B9F-4F71-E1AA-8E8AC015A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36" y="4100176"/>
            <a:ext cx="1777700" cy="1290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956205-156E-FB9B-4B3E-D96730DA08FF}"/>
              </a:ext>
            </a:extLst>
          </p:cNvPr>
          <p:cNvSpPr txBox="1"/>
          <p:nvPr/>
        </p:nvSpPr>
        <p:spPr>
          <a:xfrm>
            <a:off x="3769883" y="242401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C0DD5-05AB-5301-3E29-630752645A41}"/>
              </a:ext>
            </a:extLst>
          </p:cNvPr>
          <p:cNvSpPr txBox="1"/>
          <p:nvPr/>
        </p:nvSpPr>
        <p:spPr>
          <a:xfrm>
            <a:off x="5859018" y="242400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28E6616F-217B-4752-3867-24C16D0F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015" y="4004535"/>
            <a:ext cx="4735063" cy="1620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Replace manual measurements emailed to shore + weekly spreadsheet with realtime dosage based on change in tank levels plus process flows for 12 tanks/8 chemicals</a:t>
            </a:r>
          </a:p>
        </p:txBody>
      </p:sp>
      <p:pic>
        <p:nvPicPr>
          <p:cNvPr id="5132" name="Picture 12" descr="Tick Transparent PNGs for Free Download">
            <a:extLst>
              <a:ext uri="{FF2B5EF4-FFF2-40B4-BE49-F238E27FC236}">
                <a16:creationId xmlns:a16="http://schemas.microsoft.com/office/drawing/2014/main" id="{1BE7A6F1-E172-1BE7-6C25-7CEA8CF4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671" y="4287498"/>
            <a:ext cx="797531" cy="7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ross Check Icon Symbol on Transparent Background 17178563 PNG">
            <a:extLst>
              <a:ext uri="{FF2B5EF4-FFF2-40B4-BE49-F238E27FC236}">
                <a16:creationId xmlns:a16="http://schemas.microsoft.com/office/drawing/2014/main" id="{DB669049-0669-E874-574F-F07A4FE4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831" y="2146258"/>
            <a:ext cx="873212" cy="8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B13DC-96C6-0073-3715-A794AA19A5FA}"/>
              </a:ext>
            </a:extLst>
          </p:cNvPr>
          <p:cNvCxnSpPr>
            <a:cxnSpLocks/>
          </p:cNvCxnSpPr>
          <p:nvPr/>
        </p:nvCxnSpPr>
        <p:spPr>
          <a:xfrm>
            <a:off x="3134307" y="2096311"/>
            <a:ext cx="4526048" cy="101311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A0BB7E-B3E9-E729-6F99-9FA99C7265E3}"/>
              </a:ext>
            </a:extLst>
          </p:cNvPr>
          <p:cNvCxnSpPr>
            <a:cxnSpLocks/>
          </p:cNvCxnSpPr>
          <p:nvPr/>
        </p:nvCxnSpPr>
        <p:spPr>
          <a:xfrm flipV="1">
            <a:off x="3236963" y="1980083"/>
            <a:ext cx="4423392" cy="10981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5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7357-625F-4A4E-D73D-6A8827D1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F8AD-B93E-C292-6E5A-C6EFC610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50" y="212610"/>
            <a:ext cx="6986093" cy="1128828"/>
          </a:xfrm>
        </p:spPr>
        <p:txBody>
          <a:bodyPr/>
          <a:lstStyle/>
          <a:p>
            <a:r>
              <a:rPr lang="en-GB" dirty="0"/>
              <a:t>Detecting states of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E7F2-1E4B-AB19-DB3A-8CCDFE674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64" y="1564367"/>
            <a:ext cx="6518007" cy="482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Standard Deviation can be used to identify flowing states</a:t>
            </a:r>
            <a:endParaRPr lang="en-US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576AB8-D29E-2FD8-B3A3-F442BF0AA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8" y="2266488"/>
            <a:ext cx="10926722" cy="3597920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ADBD497F-6A4E-A896-9A1B-CFBE213A3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515" y="510042"/>
            <a:ext cx="3152958" cy="33368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931393-EC32-4172-4668-F8FCD35209B3}"/>
              </a:ext>
            </a:extLst>
          </p:cNvPr>
          <p:cNvSpPr txBox="1"/>
          <p:nvPr/>
        </p:nvSpPr>
        <p:spPr>
          <a:xfrm>
            <a:off x="7224575" y="140710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tanks had a very unstable level signal</a:t>
            </a:r>
          </a:p>
        </p:txBody>
      </p:sp>
    </p:spTree>
    <p:extLst>
      <p:ext uri="{BB962C8B-B14F-4D97-AF65-F5344CB8AC3E}">
        <p14:creationId xmlns:p14="http://schemas.microsoft.com/office/powerpoint/2010/main" val="353130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F787-A202-E0C7-FABF-7B39DA77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 the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93E4-E327-2A92-2B39-14B13FC0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Define a period for each tank over which instability is “cancelled” – i.e. we can clearly differentiate between states</a:t>
            </a:r>
          </a:p>
          <a:p>
            <a:r>
              <a:rPr lang="en-GB" sz="2000" dirty="0"/>
              <a:t>Use combination of STDDEV &amp; DIFFERENTIAL to identify features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9311C2C2-5AFF-677A-726F-E06573587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66" y="3177123"/>
            <a:ext cx="5658934" cy="2674978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8DF54551-CDFA-D11F-95ED-2E01EC3F4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972" y="3177122"/>
            <a:ext cx="5667399" cy="26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8703-F592-1532-F22F-E8AE3F6DF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255B-6BF7-3985-8986-6ADB4A97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tank flowing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0245-603A-BD42-EBCC-FC8BFAD7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Use combination of STDDEV &amp; DIFFERENTIAL to identify features</a:t>
            </a:r>
          </a:p>
          <a:p>
            <a:r>
              <a:rPr lang="en-GB" sz="2000" dirty="0"/>
              <a:t>Need to derive clear separation of states to avoid “chattering”</a:t>
            </a:r>
          </a:p>
        </p:txBody>
      </p:sp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F3249981-B9A2-6DBF-0425-C149ACDD3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428" y="2647167"/>
            <a:ext cx="6791926" cy="32057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60362-C434-081C-2F8C-64C11908E6E3}"/>
              </a:ext>
            </a:extLst>
          </p:cNvPr>
          <p:cNvCxnSpPr/>
          <p:nvPr/>
        </p:nvCxnSpPr>
        <p:spPr>
          <a:xfrm>
            <a:off x="1905519" y="4732328"/>
            <a:ext cx="6633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9B62AE-F135-62A3-2735-BEDADF86CFA2}"/>
              </a:ext>
            </a:extLst>
          </p:cNvPr>
          <p:cNvCxnSpPr/>
          <p:nvPr/>
        </p:nvCxnSpPr>
        <p:spPr>
          <a:xfrm>
            <a:off x="1905519" y="4588893"/>
            <a:ext cx="6633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8D9531-F3D0-5230-8CD1-8895907A99EC}"/>
              </a:ext>
            </a:extLst>
          </p:cNvPr>
          <p:cNvSpPr txBox="1"/>
          <p:nvPr/>
        </p:nvSpPr>
        <p:spPr>
          <a:xfrm>
            <a:off x="8410577" y="4311894"/>
            <a:ext cx="2587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Flowing when STDDEV above this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B8C59-07D8-1892-149B-A622A493C145}"/>
              </a:ext>
            </a:extLst>
          </p:cNvPr>
          <p:cNvSpPr txBox="1"/>
          <p:nvPr/>
        </p:nvSpPr>
        <p:spPr>
          <a:xfrm>
            <a:off x="8410577" y="4742652"/>
            <a:ext cx="1752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And DIFF below this level</a:t>
            </a:r>
          </a:p>
        </p:txBody>
      </p:sp>
    </p:spTree>
    <p:extLst>
      <p:ext uri="{BB962C8B-B14F-4D97-AF65-F5344CB8AC3E}">
        <p14:creationId xmlns:p14="http://schemas.microsoft.com/office/powerpoint/2010/main" val="40500277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167C0416-9E4B-4F40-A9A2-7225E06D0D19}"/>
</file>

<file path=customXml/itemProps2.xml><?xml version="1.0" encoding="utf-8"?>
<ds:datastoreItem xmlns:ds="http://schemas.openxmlformats.org/officeDocument/2006/customXml" ds:itemID="{AC270066-E339-403A-A07C-C5D6CA5DD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B3B905-CB06-42ED-917E-65A386393ABC}">
  <ds:schemaRefs>
    <ds:schemaRef ds:uri="4e584bea-dbc1-4e8b-b0ca-d75a4fe5a91f"/>
    <ds:schemaRef ds:uri="http://purl.org/dc/terms/"/>
    <ds:schemaRef ds:uri="bc7eb048-8dcc-4bdf-a197-15944a00450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4efa022-e6d6-42ad-bc15-edc76c525bde}" enabled="0" method="" siteId="{74efa022-e6d6-42ad-bc15-edc76c525bd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828</Words>
  <Application>Microsoft Office PowerPoint</Application>
  <PresentationFormat>Widescreen</PresentationFormat>
  <Paragraphs>135</Paragraphs>
  <Slides>22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 Math</vt:lpstr>
      <vt:lpstr>Museo Sans 300</vt:lpstr>
      <vt:lpstr>Museo Sans 700</vt:lpstr>
      <vt:lpstr>Custom Design</vt:lpstr>
      <vt:lpstr>Office Theme</vt:lpstr>
      <vt:lpstr>PowerPoint Presentation</vt:lpstr>
      <vt:lpstr>The problem</vt:lpstr>
      <vt:lpstr>Why Accurate Dosing Matters</vt:lpstr>
      <vt:lpstr>Missing information is chemical flowrate</vt:lpstr>
      <vt:lpstr>A clear actionable view</vt:lpstr>
      <vt:lpstr>The plan</vt:lpstr>
      <vt:lpstr>Detecting states of flow</vt:lpstr>
      <vt:lpstr>Tuning the data analytics</vt:lpstr>
      <vt:lpstr>Identifying tank flowing state</vt:lpstr>
      <vt:lpstr>Dealing with real data</vt:lpstr>
      <vt:lpstr>1hr STDDEV and DIFF is too unstable</vt:lpstr>
      <vt:lpstr>Lowpass filter improves signal</vt:lpstr>
      <vt:lpstr>Lowpass vs Average</vt:lpstr>
      <vt:lpstr>Combining LOWPASS with DIFF gives clear separation</vt:lpstr>
      <vt:lpstr>Live version</vt:lpstr>
      <vt:lpstr>Hindsight version</vt:lpstr>
      <vt:lpstr>Combining the two</vt:lpstr>
      <vt:lpstr>Calculating the dosage in ppm</vt:lpstr>
      <vt:lpstr>Calculating recommended dosage in l/h</vt:lpstr>
      <vt:lpstr>Calcs are saved with an alias for easy access by anyone – same as a “real” sensor</vt:lpstr>
      <vt:lpstr>Operational Benefits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Bubb</dc:creator>
  <cp:lastModifiedBy>Shoaib Kiyani</cp:lastModifiedBy>
  <cp:revision>32</cp:revision>
  <dcterms:created xsi:type="dcterms:W3CDTF">2020-10-02T10:29:52Z</dcterms:created>
  <dcterms:modified xsi:type="dcterms:W3CDTF">2025-10-13T15:10:36Z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ediaServiceImageTags">
    <vt:lpwstr/>
  </property>
</Properties>
</file>