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52" r:id="rId5"/>
    <p:sldMasterId id="2147483967" r:id="rId6"/>
  </p:sldMasterIdLst>
  <p:notesMasterIdLst>
    <p:notesMasterId r:id="rId31"/>
  </p:notesMasterIdLst>
  <p:sldIdLst>
    <p:sldId id="261" r:id="rId7"/>
    <p:sldId id="260" r:id="rId8"/>
    <p:sldId id="262" r:id="rId9"/>
    <p:sldId id="2147478830" r:id="rId10"/>
    <p:sldId id="2147478707" r:id="rId11"/>
    <p:sldId id="263" r:id="rId12"/>
    <p:sldId id="2147478825" r:id="rId13"/>
    <p:sldId id="2147478798" r:id="rId14"/>
    <p:sldId id="2147478833" r:id="rId15"/>
    <p:sldId id="267" r:id="rId16"/>
    <p:sldId id="2147478836" r:id="rId17"/>
    <p:sldId id="2147478810" r:id="rId18"/>
    <p:sldId id="2147478824" r:id="rId19"/>
    <p:sldId id="2147478837" r:id="rId20"/>
    <p:sldId id="2147478823" r:id="rId21"/>
    <p:sldId id="2147478834" r:id="rId22"/>
    <p:sldId id="2147478839" r:id="rId23"/>
    <p:sldId id="2147478843" r:id="rId24"/>
    <p:sldId id="2147478842" r:id="rId25"/>
    <p:sldId id="2147478821" r:id="rId26"/>
    <p:sldId id="2147478822" r:id="rId27"/>
    <p:sldId id="2147478820" r:id="rId28"/>
    <p:sldId id="2147478794" r:id="rId29"/>
    <p:sldId id="21474787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983"/>
    <a:srgbClr val="E7E6E6"/>
    <a:srgbClr val="F5B5E1"/>
    <a:srgbClr val="1E22AA"/>
    <a:srgbClr val="B31C82"/>
    <a:srgbClr val="50534A"/>
    <a:srgbClr val="0098D6"/>
    <a:srgbClr val="006881"/>
    <a:srgbClr val="D86018"/>
    <a:srgbClr val="009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DCC0D-57C5-43C1-BF16-17B10DD8A10B}" v="334" dt="2025-10-13T09:21:00.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55" autoAdjust="0"/>
  </p:normalViewPr>
  <p:slideViewPr>
    <p:cSldViewPr snapToGrid="0">
      <p:cViewPr varScale="1">
        <p:scale>
          <a:sx n="80" d="100"/>
          <a:sy n="80" d="100"/>
        </p:scale>
        <p:origin x="1758" y="78"/>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14A7B-AA91-4688-8559-42AC9245A0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15E303E8-FE7D-45A1-82EF-BC0515EDEEAE}">
      <dgm:prSet phldrT="[Text]" custT="1"/>
      <dgm:spPr>
        <a:xfrm>
          <a:off x="395639" y="4147113"/>
          <a:ext cx="9723253" cy="518499"/>
        </a:xfr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Questions</a:t>
          </a:r>
        </a:p>
      </dgm:t>
    </dgm:pt>
    <dgm:pt modelId="{D4A698B1-59BE-4AAC-AC0F-8CC36EBE5AC9}" type="parTrans" cxnId="{374770F6-0116-44D5-835C-DB28E8AA5353}">
      <dgm:prSet/>
      <dgm:spPr/>
      <dgm:t>
        <a:bodyPr/>
        <a:lstStyle/>
        <a:p>
          <a:endParaRPr lang="en-GB" sz="2400"/>
        </a:p>
      </dgm:t>
    </dgm:pt>
    <dgm:pt modelId="{2771F9E9-2E11-4643-AD5B-5930C9B7BB5B}" type="sibTrans" cxnId="{374770F6-0116-44D5-835C-DB28E8AA5353}">
      <dgm:prSet/>
      <dgm:spPr/>
      <dgm:t>
        <a:bodyPr/>
        <a:lstStyle/>
        <a:p>
          <a:endParaRPr lang="en-GB" sz="2400"/>
        </a:p>
      </dgm:t>
    </dgm:pt>
    <dgm:pt modelId="{A412E551-DD27-4A57-AC63-2F4258923209}">
      <dgm:prSet phldrT="[Text]" custT="1"/>
      <dgm:spPr>
        <a:xfrm>
          <a:off x="395639" y="259348"/>
          <a:ext cx="9723253" cy="518499"/>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Background</a:t>
          </a:r>
        </a:p>
      </dgm:t>
    </dgm:pt>
    <dgm:pt modelId="{6AE8262E-B825-4542-B83F-01D5A87776A3}" type="parTrans" cxnId="{DC4B7D89-8EC2-462A-92C9-E5A3F71504F4}">
      <dgm:prSet/>
      <dgm:spPr/>
      <dgm:t>
        <a:bodyPr/>
        <a:lstStyle/>
        <a:p>
          <a:endParaRPr lang="en-GB"/>
        </a:p>
      </dgm:t>
    </dgm:pt>
    <dgm:pt modelId="{EDF97156-73D4-46E8-AE68-5C8B86589949}" type="sibTrans" cxnId="{DC4B7D89-8EC2-462A-92C9-E5A3F71504F4}">
      <dgm:prSet/>
      <dgm:spPr>
        <a:xfrm>
          <a:off x="-5568412" y="-852493"/>
          <a:ext cx="6629948" cy="6629948"/>
        </a:xfrm>
        <a:prstGeom prst="blockArc">
          <a:avLst>
            <a:gd name="adj1" fmla="val 18900000"/>
            <a:gd name="adj2" fmla="val 2700000"/>
            <a:gd name="adj3" fmla="val 326"/>
          </a:avLst>
        </a:prstGeom>
        <a:noFill/>
        <a:ln w="25400" cap="flat" cmpd="sng" algn="ctr">
          <a:solidFill>
            <a:srgbClr val="1E22AA">
              <a:shade val="60000"/>
              <a:hueOff val="0"/>
              <a:satOff val="0"/>
              <a:lumOff val="0"/>
              <a:alphaOff val="0"/>
            </a:srgbClr>
          </a:solidFill>
          <a:prstDash val="solid"/>
        </a:ln>
        <a:effectLst/>
      </dgm:spPr>
      <dgm:t>
        <a:bodyPr/>
        <a:lstStyle/>
        <a:p>
          <a:endParaRPr lang="en-GB"/>
        </a:p>
      </dgm:t>
    </dgm:pt>
    <dgm:pt modelId="{FB467D85-BB97-4603-8342-75E46911A268}">
      <dgm:prSet phldrT="[Text]" custT="1"/>
      <dgm:spPr>
        <a:xfrm>
          <a:off x="1017169" y="2591810"/>
          <a:ext cx="9101722" cy="518499"/>
        </a:xfr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Model Performances and Predictions</a:t>
          </a:r>
        </a:p>
      </dgm:t>
    </dgm:pt>
    <dgm:pt modelId="{E4D870D0-00E6-4DC1-BE73-5E616703EC5D}" type="parTrans" cxnId="{1662CFAA-06CC-458D-BD41-2971A56F10E4}">
      <dgm:prSet/>
      <dgm:spPr/>
      <dgm:t>
        <a:bodyPr/>
        <a:lstStyle/>
        <a:p>
          <a:endParaRPr lang="en-GB"/>
        </a:p>
      </dgm:t>
    </dgm:pt>
    <dgm:pt modelId="{367BECE6-0D11-4430-8301-4E0B3233026F}" type="sibTrans" cxnId="{1662CFAA-06CC-458D-BD41-2971A56F10E4}">
      <dgm:prSet/>
      <dgm:spPr/>
      <dgm:t>
        <a:bodyPr/>
        <a:lstStyle/>
        <a:p>
          <a:endParaRPr lang="en-GB"/>
        </a:p>
      </dgm:t>
    </dgm:pt>
    <dgm:pt modelId="{5AEEB501-5A6B-4C88-8366-B1F9245C309B}">
      <dgm:prSet phldrT="[Text]" custT="1"/>
      <dgm:spPr>
        <a:xfrm>
          <a:off x="822141" y="3369462"/>
          <a:ext cx="9296751" cy="518499"/>
        </a:xfr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Key Learnings</a:t>
          </a:r>
        </a:p>
      </dgm:t>
    </dgm:pt>
    <dgm:pt modelId="{600908CC-DEA3-444E-BD57-B107F93AADA0}" type="parTrans" cxnId="{C33B7A52-8987-4717-9E65-AD1174CC51D1}">
      <dgm:prSet/>
      <dgm:spPr/>
      <dgm:t>
        <a:bodyPr/>
        <a:lstStyle/>
        <a:p>
          <a:endParaRPr lang="en-GB"/>
        </a:p>
      </dgm:t>
    </dgm:pt>
    <dgm:pt modelId="{89DF94B1-BD14-4084-878E-EDD884A8F68A}" type="sibTrans" cxnId="{C33B7A52-8987-4717-9E65-AD1174CC51D1}">
      <dgm:prSet/>
      <dgm:spPr/>
      <dgm:t>
        <a:bodyPr/>
        <a:lstStyle/>
        <a:p>
          <a:endParaRPr lang="en-GB"/>
        </a:p>
      </dgm:t>
    </dgm:pt>
    <dgm:pt modelId="{F92EA402-A701-4AAB-83ED-781DAEFB849C}">
      <dgm:prSet phldrT="[Text]" custT="1"/>
      <dgm:spPr>
        <a:xfrm>
          <a:off x="1017169" y="1814651"/>
          <a:ext cx="9101722" cy="518499"/>
        </a:xfr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Population Balance Models and Hybrid Modelling</a:t>
          </a:r>
        </a:p>
      </dgm:t>
    </dgm:pt>
    <dgm:pt modelId="{8D73B832-CD6A-4C08-A244-84E40BF4CAB6}" type="parTrans" cxnId="{49D74A07-4A3D-4690-9808-2630DB6262D0}">
      <dgm:prSet/>
      <dgm:spPr/>
      <dgm:t>
        <a:bodyPr/>
        <a:lstStyle/>
        <a:p>
          <a:endParaRPr lang="en-GB"/>
        </a:p>
      </dgm:t>
    </dgm:pt>
    <dgm:pt modelId="{D7199C41-EAB3-419C-85B2-14FC9581E7A7}" type="sibTrans" cxnId="{49D74A07-4A3D-4690-9808-2630DB6262D0}">
      <dgm:prSet/>
      <dgm:spPr/>
      <dgm:t>
        <a:bodyPr/>
        <a:lstStyle/>
        <a:p>
          <a:endParaRPr lang="en-GB"/>
        </a:p>
      </dgm:t>
    </dgm:pt>
    <dgm:pt modelId="{BA177B1F-E7D8-4591-BD95-D2F49AD9DEF1}">
      <dgm:prSet phldrT="[Text]" custT="1"/>
      <dgm:spPr>
        <a:xfrm>
          <a:off x="1017169" y="1814651"/>
          <a:ext cx="9101722" cy="518499"/>
        </a:xfrm>
        <a:solidFill>
          <a:srgbClr val="1E22A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a:solidFill>
                <a:srgbClr val="FFFFFF"/>
              </a:solidFill>
              <a:latin typeface="Verdana"/>
              <a:ea typeface="+mn-ea"/>
              <a:cs typeface="+mn-cs"/>
            </a:rPr>
            <a:t>Method</a:t>
          </a:r>
        </a:p>
      </dgm:t>
    </dgm:pt>
    <dgm:pt modelId="{054B4177-757D-4EAF-84A2-3D3545A818AF}" type="parTrans" cxnId="{BD700526-6B53-4A1C-86C5-9F29AAB1B66E}">
      <dgm:prSet/>
      <dgm:spPr/>
      <dgm:t>
        <a:bodyPr/>
        <a:lstStyle/>
        <a:p>
          <a:endParaRPr lang="en-GB"/>
        </a:p>
      </dgm:t>
    </dgm:pt>
    <dgm:pt modelId="{BC3268F8-8EAB-4FFB-8BD1-1D36095440F9}" type="sibTrans" cxnId="{BD700526-6B53-4A1C-86C5-9F29AAB1B66E}">
      <dgm:prSet/>
      <dgm:spPr/>
      <dgm:t>
        <a:bodyPr/>
        <a:lstStyle/>
        <a:p>
          <a:endParaRPr lang="en-GB"/>
        </a:p>
      </dgm:t>
    </dgm:pt>
    <dgm:pt modelId="{1BE9CF41-EA0B-497C-8E2A-4054174FA39A}" type="pres">
      <dgm:prSet presAssocID="{BC614A7B-AA91-4688-8559-42AC9245A0D1}" presName="Name0" presStyleCnt="0">
        <dgm:presLayoutVars>
          <dgm:chMax val="7"/>
          <dgm:chPref val="7"/>
          <dgm:dir/>
        </dgm:presLayoutVars>
      </dgm:prSet>
      <dgm:spPr/>
    </dgm:pt>
    <dgm:pt modelId="{7EC046BE-83FB-4F0C-9776-CF3CCC507FE4}" type="pres">
      <dgm:prSet presAssocID="{BC614A7B-AA91-4688-8559-42AC9245A0D1}" presName="Name1" presStyleCnt="0"/>
      <dgm:spPr/>
    </dgm:pt>
    <dgm:pt modelId="{86BB5D3B-AEB6-46FC-9E7B-2EECB8324EFA}" type="pres">
      <dgm:prSet presAssocID="{BC614A7B-AA91-4688-8559-42AC9245A0D1}" presName="cycle" presStyleCnt="0"/>
      <dgm:spPr/>
    </dgm:pt>
    <dgm:pt modelId="{9D032469-FEEA-41B7-9D4B-D2E083C67343}" type="pres">
      <dgm:prSet presAssocID="{BC614A7B-AA91-4688-8559-42AC9245A0D1}" presName="srcNode" presStyleLbl="node1" presStyleIdx="0" presStyleCnt="6"/>
      <dgm:spPr/>
    </dgm:pt>
    <dgm:pt modelId="{BB989EC3-4195-4E16-B680-E3B549B05791}" type="pres">
      <dgm:prSet presAssocID="{BC614A7B-AA91-4688-8559-42AC9245A0D1}" presName="conn" presStyleLbl="parChTrans1D2" presStyleIdx="0" presStyleCnt="1"/>
      <dgm:spPr/>
    </dgm:pt>
    <dgm:pt modelId="{3F8285E8-33B2-47C5-B40E-EF6F39F6BFA1}" type="pres">
      <dgm:prSet presAssocID="{BC614A7B-AA91-4688-8559-42AC9245A0D1}" presName="extraNode" presStyleLbl="node1" presStyleIdx="0" presStyleCnt="6"/>
      <dgm:spPr/>
    </dgm:pt>
    <dgm:pt modelId="{87DAE712-05CB-4A4D-B056-8B2AC2461F45}" type="pres">
      <dgm:prSet presAssocID="{BC614A7B-AA91-4688-8559-42AC9245A0D1}" presName="dstNode" presStyleLbl="node1" presStyleIdx="0" presStyleCnt="6"/>
      <dgm:spPr/>
    </dgm:pt>
    <dgm:pt modelId="{9C6E70D3-615F-4D2E-A63A-731C177FEC55}" type="pres">
      <dgm:prSet presAssocID="{A412E551-DD27-4A57-AC63-2F4258923209}" presName="text_1" presStyleLbl="node1" presStyleIdx="0" presStyleCnt="6">
        <dgm:presLayoutVars>
          <dgm:bulletEnabled val="1"/>
        </dgm:presLayoutVars>
      </dgm:prSet>
      <dgm:spPr/>
    </dgm:pt>
    <dgm:pt modelId="{CB419229-801D-4485-A6CE-ABD4D456D030}" type="pres">
      <dgm:prSet presAssocID="{A412E551-DD27-4A57-AC63-2F4258923209}" presName="accent_1" presStyleCnt="0"/>
      <dgm:spPr/>
    </dgm:pt>
    <dgm:pt modelId="{4B61EE04-B661-4BE9-9460-F40B43B9F957}" type="pres">
      <dgm:prSet presAssocID="{A412E551-DD27-4A57-AC63-2F4258923209}" presName="accentRepeatNode" presStyleLbl="solidFgAcc1" presStyleIdx="0" presStyleCnt="6"/>
      <dgm:spPr>
        <a:xfrm>
          <a:off x="71576" y="194535"/>
          <a:ext cx="648124" cy="648124"/>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ln>
        <a:effectLst/>
      </dgm:spPr>
    </dgm:pt>
    <dgm:pt modelId="{E4FD8311-A8EB-4A51-8977-603AE865CAC5}" type="pres">
      <dgm:prSet presAssocID="{F92EA402-A701-4AAB-83ED-781DAEFB849C}" presName="text_2" presStyleLbl="node1" presStyleIdx="1" presStyleCnt="6">
        <dgm:presLayoutVars>
          <dgm:bulletEnabled val="1"/>
        </dgm:presLayoutVars>
      </dgm:prSet>
      <dgm:spPr>
        <a:prstGeom prst="rect">
          <a:avLst/>
        </a:prstGeom>
      </dgm:spPr>
    </dgm:pt>
    <dgm:pt modelId="{558E36E2-5323-4640-9670-16813CE0DC5B}" type="pres">
      <dgm:prSet presAssocID="{F92EA402-A701-4AAB-83ED-781DAEFB849C}" presName="accent_2" presStyleCnt="0"/>
      <dgm:spPr/>
    </dgm:pt>
    <dgm:pt modelId="{2814DF0C-A2F2-4275-BD85-8FEB64BD66DD}" type="pres">
      <dgm:prSet presAssocID="{F92EA402-A701-4AAB-83ED-781DAEFB849C}" presName="accentRepeatNode" presStyleLbl="solidFgAcc1" presStyleIdx="1" presStyleCnt="6"/>
      <dgm:spPr>
        <a:xfrm>
          <a:off x="693107" y="1749838"/>
          <a:ext cx="648124" cy="648124"/>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ln>
        <a:effectLst/>
      </dgm:spPr>
    </dgm:pt>
    <dgm:pt modelId="{E554FF06-0129-464F-B15F-F6298D44BF92}" type="pres">
      <dgm:prSet presAssocID="{BA177B1F-E7D8-4591-BD95-D2F49AD9DEF1}" presName="text_3" presStyleLbl="node1" presStyleIdx="2" presStyleCnt="6">
        <dgm:presLayoutVars>
          <dgm:bulletEnabled val="1"/>
        </dgm:presLayoutVars>
      </dgm:prSet>
      <dgm:spPr/>
    </dgm:pt>
    <dgm:pt modelId="{2F2CA255-C425-4FBE-981E-578042F38644}" type="pres">
      <dgm:prSet presAssocID="{BA177B1F-E7D8-4591-BD95-D2F49AD9DEF1}" presName="accent_3" presStyleCnt="0"/>
      <dgm:spPr/>
    </dgm:pt>
    <dgm:pt modelId="{B0DFD5AA-B855-4DE9-A97A-DACC781F973F}" type="pres">
      <dgm:prSet presAssocID="{BA177B1F-E7D8-4591-BD95-D2F49AD9DEF1}" presName="accentRepeatNode" presStyleLbl="solidFgAcc1" presStyleIdx="2" presStyleCnt="6"/>
      <dgm:spPr/>
    </dgm:pt>
    <dgm:pt modelId="{1B9FC72A-B425-4476-8B45-EDE5793CA615}" type="pres">
      <dgm:prSet presAssocID="{FB467D85-BB97-4603-8342-75E46911A268}" presName="text_4" presStyleLbl="node1" presStyleIdx="3" presStyleCnt="6">
        <dgm:presLayoutVars>
          <dgm:bulletEnabled val="1"/>
        </dgm:presLayoutVars>
      </dgm:prSet>
      <dgm:spPr/>
    </dgm:pt>
    <dgm:pt modelId="{5B52EAE0-0716-4419-A7C4-5331D0AACF52}" type="pres">
      <dgm:prSet presAssocID="{FB467D85-BB97-4603-8342-75E46911A268}" presName="accent_4" presStyleCnt="0"/>
      <dgm:spPr/>
    </dgm:pt>
    <dgm:pt modelId="{0505C36C-FCD4-4D84-92E2-B84BEEE9AD04}" type="pres">
      <dgm:prSet presAssocID="{FB467D85-BB97-4603-8342-75E46911A268}" presName="accentRepeatNode" presStyleLbl="solidFgAcc1" presStyleIdx="3" presStyleCnt="6"/>
      <dgm:spPr>
        <a:xfrm>
          <a:off x="693107" y="2526998"/>
          <a:ext cx="648124" cy="648124"/>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ln>
        <a:effectLst/>
      </dgm:spPr>
    </dgm:pt>
    <dgm:pt modelId="{DB6EBB0E-49F7-4255-82D4-5767F1FF8785}" type="pres">
      <dgm:prSet presAssocID="{5AEEB501-5A6B-4C88-8366-B1F9245C309B}" presName="text_5" presStyleLbl="node1" presStyleIdx="4" presStyleCnt="6">
        <dgm:presLayoutVars>
          <dgm:bulletEnabled val="1"/>
        </dgm:presLayoutVars>
      </dgm:prSet>
      <dgm:spPr/>
    </dgm:pt>
    <dgm:pt modelId="{2C55C661-695E-4AF7-9586-7C01E6788A1D}" type="pres">
      <dgm:prSet presAssocID="{5AEEB501-5A6B-4C88-8366-B1F9245C309B}" presName="accent_5" presStyleCnt="0"/>
      <dgm:spPr/>
    </dgm:pt>
    <dgm:pt modelId="{070A6D71-7565-45B4-BF21-515C7D976016}" type="pres">
      <dgm:prSet presAssocID="{5AEEB501-5A6B-4C88-8366-B1F9245C309B}" presName="accentRepeatNode" presStyleLbl="solidFgAcc1" presStyleIdx="4" presStyleCnt="6"/>
      <dgm:spPr>
        <a:xfrm>
          <a:off x="498078" y="3304649"/>
          <a:ext cx="648124" cy="648124"/>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ln>
        <a:effectLst/>
      </dgm:spPr>
    </dgm:pt>
    <dgm:pt modelId="{7ACEDD17-E7BB-438C-9714-AA6D9D64FE6D}" type="pres">
      <dgm:prSet presAssocID="{15E303E8-FE7D-45A1-82EF-BC0515EDEEAE}" presName="text_6" presStyleLbl="node1" presStyleIdx="5" presStyleCnt="6">
        <dgm:presLayoutVars>
          <dgm:bulletEnabled val="1"/>
        </dgm:presLayoutVars>
      </dgm:prSet>
      <dgm:spPr/>
    </dgm:pt>
    <dgm:pt modelId="{06D7C5F7-8DA9-47F8-9518-F10AA44370A4}" type="pres">
      <dgm:prSet presAssocID="{15E303E8-FE7D-45A1-82EF-BC0515EDEEAE}" presName="accent_6" presStyleCnt="0"/>
      <dgm:spPr/>
    </dgm:pt>
    <dgm:pt modelId="{D59D3CA0-85B2-4AA1-9FAA-8CFAA44A33F8}" type="pres">
      <dgm:prSet presAssocID="{15E303E8-FE7D-45A1-82EF-BC0515EDEEAE}" presName="accentRepeatNode" presStyleLbl="solidFgAcc1" presStyleIdx="5" presStyleCnt="6"/>
      <dgm:spPr>
        <a:xfrm>
          <a:off x="71576" y="4082301"/>
          <a:ext cx="648124" cy="648124"/>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ln>
        <a:effectLst/>
      </dgm:spPr>
    </dgm:pt>
  </dgm:ptLst>
  <dgm:cxnLst>
    <dgm:cxn modelId="{47DE2701-FBA3-48E9-AC2F-E2E0DE10631D}" type="presOf" srcId="{15E303E8-FE7D-45A1-82EF-BC0515EDEEAE}" destId="{7ACEDD17-E7BB-438C-9714-AA6D9D64FE6D}" srcOrd="0" destOrd="0" presId="urn:microsoft.com/office/officeart/2008/layout/VerticalCurvedList"/>
    <dgm:cxn modelId="{49D74A07-4A3D-4690-9808-2630DB6262D0}" srcId="{BC614A7B-AA91-4688-8559-42AC9245A0D1}" destId="{F92EA402-A701-4AAB-83ED-781DAEFB849C}" srcOrd="1" destOrd="0" parTransId="{8D73B832-CD6A-4C08-A244-84E40BF4CAB6}" sibTransId="{D7199C41-EAB3-419C-85B2-14FC9581E7A7}"/>
    <dgm:cxn modelId="{B9BA3F11-7A67-49B0-8369-DEA2863D0E29}" type="presOf" srcId="{BC614A7B-AA91-4688-8559-42AC9245A0D1}" destId="{1BE9CF41-EA0B-497C-8E2A-4054174FA39A}" srcOrd="0" destOrd="0" presId="urn:microsoft.com/office/officeart/2008/layout/VerticalCurvedList"/>
    <dgm:cxn modelId="{E0E7FF1E-729C-4A8D-921D-E8E78F600ED9}" type="presOf" srcId="{FB467D85-BB97-4603-8342-75E46911A268}" destId="{1B9FC72A-B425-4476-8B45-EDE5793CA615}" srcOrd="0" destOrd="0" presId="urn:microsoft.com/office/officeart/2008/layout/VerticalCurvedList"/>
    <dgm:cxn modelId="{BD700526-6B53-4A1C-86C5-9F29AAB1B66E}" srcId="{BC614A7B-AA91-4688-8559-42AC9245A0D1}" destId="{BA177B1F-E7D8-4591-BD95-D2F49AD9DEF1}" srcOrd="2" destOrd="0" parTransId="{054B4177-757D-4EAF-84A2-3D3545A818AF}" sibTransId="{BC3268F8-8EAB-4FFB-8BD1-1D36095440F9}"/>
    <dgm:cxn modelId="{8767EF32-7A1E-4701-89B4-A5AE1781A925}" type="presOf" srcId="{5AEEB501-5A6B-4C88-8366-B1F9245C309B}" destId="{DB6EBB0E-49F7-4255-82D4-5767F1FF8785}" srcOrd="0" destOrd="0" presId="urn:microsoft.com/office/officeart/2008/layout/VerticalCurvedList"/>
    <dgm:cxn modelId="{C33B7A52-8987-4717-9E65-AD1174CC51D1}" srcId="{BC614A7B-AA91-4688-8559-42AC9245A0D1}" destId="{5AEEB501-5A6B-4C88-8366-B1F9245C309B}" srcOrd="4" destOrd="0" parTransId="{600908CC-DEA3-444E-BD57-B107F93AADA0}" sibTransId="{89DF94B1-BD14-4084-878E-EDD884A8F68A}"/>
    <dgm:cxn modelId="{1BE2DE53-B122-4E9E-B629-E07A4B89CC47}" type="presOf" srcId="{BA177B1F-E7D8-4591-BD95-D2F49AD9DEF1}" destId="{E554FF06-0129-464F-B15F-F6298D44BF92}" srcOrd="0" destOrd="0" presId="urn:microsoft.com/office/officeart/2008/layout/VerticalCurvedList"/>
    <dgm:cxn modelId="{DC4B7D89-8EC2-462A-92C9-E5A3F71504F4}" srcId="{BC614A7B-AA91-4688-8559-42AC9245A0D1}" destId="{A412E551-DD27-4A57-AC63-2F4258923209}" srcOrd="0" destOrd="0" parTransId="{6AE8262E-B825-4542-B83F-01D5A87776A3}" sibTransId="{EDF97156-73D4-46E8-AE68-5C8B86589949}"/>
    <dgm:cxn modelId="{7B355A91-F2BD-4F80-9D37-5FD578E032A0}" type="presOf" srcId="{A412E551-DD27-4A57-AC63-2F4258923209}" destId="{9C6E70D3-615F-4D2E-A63A-731C177FEC55}" srcOrd="0" destOrd="0" presId="urn:microsoft.com/office/officeart/2008/layout/VerticalCurvedList"/>
    <dgm:cxn modelId="{1662CFAA-06CC-458D-BD41-2971A56F10E4}" srcId="{BC614A7B-AA91-4688-8559-42AC9245A0D1}" destId="{FB467D85-BB97-4603-8342-75E46911A268}" srcOrd="3" destOrd="0" parTransId="{E4D870D0-00E6-4DC1-BE73-5E616703EC5D}" sibTransId="{367BECE6-0D11-4430-8301-4E0B3233026F}"/>
    <dgm:cxn modelId="{884B1DDC-9E06-41FE-8188-DAA7035AAC79}" type="presOf" srcId="{F92EA402-A701-4AAB-83ED-781DAEFB849C}" destId="{E4FD8311-A8EB-4A51-8977-603AE865CAC5}" srcOrd="0" destOrd="0" presId="urn:microsoft.com/office/officeart/2008/layout/VerticalCurvedList"/>
    <dgm:cxn modelId="{B1DA57E2-1430-4E33-9F74-1AB2CCE02CA7}" type="presOf" srcId="{EDF97156-73D4-46E8-AE68-5C8B86589949}" destId="{BB989EC3-4195-4E16-B680-E3B549B05791}" srcOrd="0" destOrd="0" presId="urn:microsoft.com/office/officeart/2008/layout/VerticalCurvedList"/>
    <dgm:cxn modelId="{374770F6-0116-44D5-835C-DB28E8AA5353}" srcId="{BC614A7B-AA91-4688-8559-42AC9245A0D1}" destId="{15E303E8-FE7D-45A1-82EF-BC0515EDEEAE}" srcOrd="5" destOrd="0" parTransId="{D4A698B1-59BE-4AAC-AC0F-8CC36EBE5AC9}" sibTransId="{2771F9E9-2E11-4643-AD5B-5930C9B7BB5B}"/>
    <dgm:cxn modelId="{DF816FC6-AC17-480C-843B-6431AFF9D47A}" type="presParOf" srcId="{1BE9CF41-EA0B-497C-8E2A-4054174FA39A}" destId="{7EC046BE-83FB-4F0C-9776-CF3CCC507FE4}" srcOrd="0" destOrd="0" presId="urn:microsoft.com/office/officeart/2008/layout/VerticalCurvedList"/>
    <dgm:cxn modelId="{C1C8C914-8251-4F94-A2B8-C8B4E6E6AB53}" type="presParOf" srcId="{7EC046BE-83FB-4F0C-9776-CF3CCC507FE4}" destId="{86BB5D3B-AEB6-46FC-9E7B-2EECB8324EFA}" srcOrd="0" destOrd="0" presId="urn:microsoft.com/office/officeart/2008/layout/VerticalCurvedList"/>
    <dgm:cxn modelId="{FE9E2B9D-E655-4439-BCF8-95029F2F348D}" type="presParOf" srcId="{86BB5D3B-AEB6-46FC-9E7B-2EECB8324EFA}" destId="{9D032469-FEEA-41B7-9D4B-D2E083C67343}" srcOrd="0" destOrd="0" presId="urn:microsoft.com/office/officeart/2008/layout/VerticalCurvedList"/>
    <dgm:cxn modelId="{379CCD93-21F5-4669-A144-E53D7E8D44B9}" type="presParOf" srcId="{86BB5D3B-AEB6-46FC-9E7B-2EECB8324EFA}" destId="{BB989EC3-4195-4E16-B680-E3B549B05791}" srcOrd="1" destOrd="0" presId="urn:microsoft.com/office/officeart/2008/layout/VerticalCurvedList"/>
    <dgm:cxn modelId="{7155AE7C-2577-49D6-AB47-CE6A22A596E0}" type="presParOf" srcId="{86BB5D3B-AEB6-46FC-9E7B-2EECB8324EFA}" destId="{3F8285E8-33B2-47C5-B40E-EF6F39F6BFA1}" srcOrd="2" destOrd="0" presId="urn:microsoft.com/office/officeart/2008/layout/VerticalCurvedList"/>
    <dgm:cxn modelId="{F6396643-AE65-4514-876E-B1432E68771F}" type="presParOf" srcId="{86BB5D3B-AEB6-46FC-9E7B-2EECB8324EFA}" destId="{87DAE712-05CB-4A4D-B056-8B2AC2461F45}" srcOrd="3" destOrd="0" presId="urn:microsoft.com/office/officeart/2008/layout/VerticalCurvedList"/>
    <dgm:cxn modelId="{4E624593-5DBA-48E4-91AD-ACFEFDC2209B}" type="presParOf" srcId="{7EC046BE-83FB-4F0C-9776-CF3CCC507FE4}" destId="{9C6E70D3-615F-4D2E-A63A-731C177FEC55}" srcOrd="1" destOrd="0" presId="urn:microsoft.com/office/officeart/2008/layout/VerticalCurvedList"/>
    <dgm:cxn modelId="{BFCA7D7E-3811-4B84-9434-17BF5B161E03}" type="presParOf" srcId="{7EC046BE-83FB-4F0C-9776-CF3CCC507FE4}" destId="{CB419229-801D-4485-A6CE-ABD4D456D030}" srcOrd="2" destOrd="0" presId="urn:microsoft.com/office/officeart/2008/layout/VerticalCurvedList"/>
    <dgm:cxn modelId="{0C71FCA3-2592-4D58-99F4-8808252EAB56}" type="presParOf" srcId="{CB419229-801D-4485-A6CE-ABD4D456D030}" destId="{4B61EE04-B661-4BE9-9460-F40B43B9F957}" srcOrd="0" destOrd="0" presId="urn:microsoft.com/office/officeart/2008/layout/VerticalCurvedList"/>
    <dgm:cxn modelId="{DB433C53-8D32-4834-97BB-6688E7EECC8B}" type="presParOf" srcId="{7EC046BE-83FB-4F0C-9776-CF3CCC507FE4}" destId="{E4FD8311-A8EB-4A51-8977-603AE865CAC5}" srcOrd="3" destOrd="0" presId="urn:microsoft.com/office/officeart/2008/layout/VerticalCurvedList"/>
    <dgm:cxn modelId="{DE19DF84-D659-4BBD-BD9D-7010D22890A0}" type="presParOf" srcId="{7EC046BE-83FB-4F0C-9776-CF3CCC507FE4}" destId="{558E36E2-5323-4640-9670-16813CE0DC5B}" srcOrd="4" destOrd="0" presId="urn:microsoft.com/office/officeart/2008/layout/VerticalCurvedList"/>
    <dgm:cxn modelId="{5D006D91-989A-4F00-9304-6ED7693B105F}" type="presParOf" srcId="{558E36E2-5323-4640-9670-16813CE0DC5B}" destId="{2814DF0C-A2F2-4275-BD85-8FEB64BD66DD}" srcOrd="0" destOrd="0" presId="urn:microsoft.com/office/officeart/2008/layout/VerticalCurvedList"/>
    <dgm:cxn modelId="{B1D5712B-25B2-4844-A8C3-3EE47255D440}" type="presParOf" srcId="{7EC046BE-83FB-4F0C-9776-CF3CCC507FE4}" destId="{E554FF06-0129-464F-B15F-F6298D44BF92}" srcOrd="5" destOrd="0" presId="urn:microsoft.com/office/officeart/2008/layout/VerticalCurvedList"/>
    <dgm:cxn modelId="{3B3A9CC3-DA74-48AE-A3D4-AC36B048D26F}" type="presParOf" srcId="{7EC046BE-83FB-4F0C-9776-CF3CCC507FE4}" destId="{2F2CA255-C425-4FBE-981E-578042F38644}" srcOrd="6" destOrd="0" presId="urn:microsoft.com/office/officeart/2008/layout/VerticalCurvedList"/>
    <dgm:cxn modelId="{B54CCE93-55D0-437E-8F8D-B6905C377935}" type="presParOf" srcId="{2F2CA255-C425-4FBE-981E-578042F38644}" destId="{B0DFD5AA-B855-4DE9-A97A-DACC781F973F}" srcOrd="0" destOrd="0" presId="urn:microsoft.com/office/officeart/2008/layout/VerticalCurvedList"/>
    <dgm:cxn modelId="{641431D8-3EB5-4F71-8F4E-E5DD44F5D5B1}" type="presParOf" srcId="{7EC046BE-83FB-4F0C-9776-CF3CCC507FE4}" destId="{1B9FC72A-B425-4476-8B45-EDE5793CA615}" srcOrd="7" destOrd="0" presId="urn:microsoft.com/office/officeart/2008/layout/VerticalCurvedList"/>
    <dgm:cxn modelId="{55FDAE25-D71C-4A22-92E6-D902036246B1}" type="presParOf" srcId="{7EC046BE-83FB-4F0C-9776-CF3CCC507FE4}" destId="{5B52EAE0-0716-4419-A7C4-5331D0AACF52}" srcOrd="8" destOrd="0" presId="urn:microsoft.com/office/officeart/2008/layout/VerticalCurvedList"/>
    <dgm:cxn modelId="{66796875-9699-4B8F-9B30-22117B9A2774}" type="presParOf" srcId="{5B52EAE0-0716-4419-A7C4-5331D0AACF52}" destId="{0505C36C-FCD4-4D84-92E2-B84BEEE9AD04}" srcOrd="0" destOrd="0" presId="urn:microsoft.com/office/officeart/2008/layout/VerticalCurvedList"/>
    <dgm:cxn modelId="{2D444CA6-5160-48BE-AEE0-E07F3BF3B12F}" type="presParOf" srcId="{7EC046BE-83FB-4F0C-9776-CF3CCC507FE4}" destId="{DB6EBB0E-49F7-4255-82D4-5767F1FF8785}" srcOrd="9" destOrd="0" presId="urn:microsoft.com/office/officeart/2008/layout/VerticalCurvedList"/>
    <dgm:cxn modelId="{BD63E7F0-631A-4CF2-952B-C51B9C237A8D}" type="presParOf" srcId="{7EC046BE-83FB-4F0C-9776-CF3CCC507FE4}" destId="{2C55C661-695E-4AF7-9586-7C01E6788A1D}" srcOrd="10" destOrd="0" presId="urn:microsoft.com/office/officeart/2008/layout/VerticalCurvedList"/>
    <dgm:cxn modelId="{B51B87BD-6F23-4EA7-8D17-277C8151EF24}" type="presParOf" srcId="{2C55C661-695E-4AF7-9586-7C01E6788A1D}" destId="{070A6D71-7565-45B4-BF21-515C7D976016}" srcOrd="0" destOrd="0" presId="urn:microsoft.com/office/officeart/2008/layout/VerticalCurvedList"/>
    <dgm:cxn modelId="{7424965D-5B5E-4AF0-AF79-C51474BF55C0}" type="presParOf" srcId="{7EC046BE-83FB-4F0C-9776-CF3CCC507FE4}" destId="{7ACEDD17-E7BB-438C-9714-AA6D9D64FE6D}" srcOrd="11" destOrd="0" presId="urn:microsoft.com/office/officeart/2008/layout/VerticalCurvedList"/>
    <dgm:cxn modelId="{1AA6BA3A-49F8-489C-929E-450955981892}" type="presParOf" srcId="{7EC046BE-83FB-4F0C-9776-CF3CCC507FE4}" destId="{06D7C5F7-8DA9-47F8-9518-F10AA44370A4}" srcOrd="12" destOrd="0" presId="urn:microsoft.com/office/officeart/2008/layout/VerticalCurvedList"/>
    <dgm:cxn modelId="{D033853D-294E-4F2A-BF9B-B227F719A47B}" type="presParOf" srcId="{06D7C5F7-8DA9-47F8-9518-F10AA44370A4}" destId="{D59D3CA0-85B2-4AA1-9FAA-8CFAA44A33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17888-6A66-4F80-A0DA-63C12FC17FF4}" type="doc">
      <dgm:prSet loTypeId="urn:microsoft.com/office/officeart/2005/8/layout/balance1" loCatId="relationship" qsTypeId="urn:microsoft.com/office/officeart/2005/8/quickstyle/simple1" qsCatId="simple" csTypeId="urn:microsoft.com/office/officeart/2005/8/colors/colorful4" csCatId="colorful" phldr="1"/>
      <dgm:spPr/>
      <dgm:t>
        <a:bodyPr/>
        <a:lstStyle/>
        <a:p>
          <a:endParaRPr lang="en-GB"/>
        </a:p>
      </dgm:t>
    </dgm:pt>
    <dgm:pt modelId="{C7ECFBD8-560D-49B4-B0F0-0D48EEB73FCB}">
      <dgm:prSet phldrT="[Text]"/>
      <dgm:spPr>
        <a:xfrm>
          <a:off x="2794270" y="0"/>
          <a:ext cx="1950720" cy="1083733"/>
        </a:xfrm>
        <a:solidFill>
          <a:srgbClr val="00ACE9">
            <a:tint val="40000"/>
            <a:alpha val="90000"/>
            <a:hueOff val="0"/>
            <a:satOff val="0"/>
            <a:lumOff val="0"/>
            <a:alphaOff val="0"/>
          </a:srgbClr>
        </a:solidFill>
        <a:ln w="25400" cap="flat" cmpd="sng" algn="ctr">
          <a:solidFill>
            <a:srgbClr val="00ACE9">
              <a:tint val="40000"/>
              <a:alpha val="90000"/>
              <a:hueOff val="0"/>
              <a:satOff val="0"/>
              <a:lumOff val="0"/>
              <a:alphaOff val="0"/>
            </a:srgbClr>
          </a:solidFill>
          <a:prstDash val="solid"/>
        </a:ln>
        <a:effectLst/>
      </dgm:spPr>
      <dgm:t>
        <a:bodyPr/>
        <a:lstStyle/>
        <a:p>
          <a:pPr>
            <a:buNone/>
          </a:pPr>
          <a:r>
            <a:rPr lang="en-GB">
              <a:solidFill>
                <a:srgbClr val="000000">
                  <a:hueOff val="0"/>
                  <a:satOff val="0"/>
                  <a:lumOff val="0"/>
                  <a:alphaOff val="0"/>
                </a:srgbClr>
              </a:solidFill>
              <a:latin typeface="Verdana"/>
              <a:ea typeface="+mn-ea"/>
              <a:cs typeface="+mn-cs"/>
            </a:rPr>
            <a:t>Pros</a:t>
          </a:r>
        </a:p>
      </dgm:t>
    </dgm:pt>
    <dgm:pt modelId="{B7231DC5-03FB-4DAD-A14A-EC46FA289E66}" type="parTrans" cxnId="{C2F2A716-3F43-42B1-A776-4A62CCEC8C97}">
      <dgm:prSet/>
      <dgm:spPr/>
      <dgm:t>
        <a:bodyPr/>
        <a:lstStyle/>
        <a:p>
          <a:endParaRPr lang="en-GB"/>
        </a:p>
      </dgm:t>
    </dgm:pt>
    <dgm:pt modelId="{48F6B7F9-2C94-4C72-9708-FE3294880B23}" type="sibTrans" cxnId="{C2F2A716-3F43-42B1-A776-4A62CCEC8C97}">
      <dgm:prSet/>
      <dgm:spPr/>
      <dgm:t>
        <a:bodyPr/>
        <a:lstStyle/>
        <a:p>
          <a:endParaRPr lang="en-GB"/>
        </a:p>
      </dgm:t>
    </dgm:pt>
    <dgm:pt modelId="{EB4B758A-5E92-4735-80A5-A00155BD6264}">
      <dgm:prSet custT="1"/>
      <dgm:spPr>
        <a:xfrm>
          <a:off x="5611976" y="2119782"/>
          <a:ext cx="1950720" cy="667579"/>
        </a:xfrm>
        <a:solidFill>
          <a:srgbClr val="00ACE9">
            <a:hueOff val="1429066"/>
            <a:satOff val="-15906"/>
            <a:lumOff val="-2185"/>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Production-ability</a:t>
          </a:r>
        </a:p>
      </dgm:t>
    </dgm:pt>
    <dgm:pt modelId="{A8327972-F731-4A7A-85A7-38B69307EC6D}" type="parTrans" cxnId="{4D23F5F0-1002-48E1-8D4B-61A30F290FB2}">
      <dgm:prSet/>
      <dgm:spPr/>
      <dgm:t>
        <a:bodyPr/>
        <a:lstStyle/>
        <a:p>
          <a:endParaRPr lang="en-GB"/>
        </a:p>
      </dgm:t>
    </dgm:pt>
    <dgm:pt modelId="{BE9887B1-D8ED-4CC0-AD4E-45BADD05212B}" type="sibTrans" cxnId="{4D23F5F0-1002-48E1-8D4B-61A30F290FB2}">
      <dgm:prSet/>
      <dgm:spPr/>
      <dgm:t>
        <a:bodyPr/>
        <a:lstStyle/>
        <a:p>
          <a:endParaRPr lang="en-GB"/>
        </a:p>
      </dgm:t>
    </dgm:pt>
    <dgm:pt modelId="{E997DC1B-6616-49C6-A4C2-3E7C3BAC6290}">
      <dgm:prSet custT="1"/>
      <dgm:spPr>
        <a:xfrm>
          <a:off x="5611976" y="1387178"/>
          <a:ext cx="1950720" cy="667579"/>
        </a:xfrm>
        <a:solidFill>
          <a:srgbClr val="00ACE9">
            <a:hueOff val="2143599"/>
            <a:satOff val="-23859"/>
            <a:lumOff val="-3277"/>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Negative inductive bias</a:t>
          </a:r>
        </a:p>
      </dgm:t>
    </dgm:pt>
    <dgm:pt modelId="{4BA373B9-6CC4-49FE-9C63-A1F371335815}" type="parTrans" cxnId="{9A1D236D-D0E8-41DE-96C0-911D842E16A1}">
      <dgm:prSet/>
      <dgm:spPr/>
      <dgm:t>
        <a:bodyPr/>
        <a:lstStyle/>
        <a:p>
          <a:endParaRPr lang="en-GB"/>
        </a:p>
      </dgm:t>
    </dgm:pt>
    <dgm:pt modelId="{C24EADBE-2002-46A1-A8F7-9744C0522241}" type="sibTrans" cxnId="{9A1D236D-D0E8-41DE-96C0-911D842E16A1}">
      <dgm:prSet/>
      <dgm:spPr/>
      <dgm:t>
        <a:bodyPr/>
        <a:lstStyle/>
        <a:p>
          <a:endParaRPr lang="en-GB"/>
        </a:p>
      </dgm:t>
    </dgm:pt>
    <dgm:pt modelId="{EC5102B4-29AD-4454-A92C-84CB65C27486}">
      <dgm:prSet phldrT="[Text]"/>
      <dgm:spPr>
        <a:xfrm>
          <a:off x="5611976" y="0"/>
          <a:ext cx="1950720" cy="1083733"/>
        </a:xfrm>
        <a:solidFill>
          <a:srgbClr val="00ACE9">
            <a:tint val="40000"/>
            <a:alpha val="90000"/>
            <a:hueOff val="1290909"/>
            <a:satOff val="-18908"/>
            <a:lumOff val="-1685"/>
            <a:alphaOff val="0"/>
          </a:srgbClr>
        </a:solidFill>
        <a:ln w="25400" cap="flat" cmpd="sng" algn="ctr">
          <a:solidFill>
            <a:srgbClr val="00ACE9">
              <a:tint val="40000"/>
              <a:alpha val="90000"/>
              <a:hueOff val="1290909"/>
              <a:satOff val="-18908"/>
              <a:lumOff val="-1685"/>
              <a:alphaOff val="0"/>
            </a:srgbClr>
          </a:solidFill>
          <a:prstDash val="solid"/>
        </a:ln>
        <a:effectLst/>
      </dgm:spPr>
      <dgm:t>
        <a:bodyPr/>
        <a:lstStyle/>
        <a:p>
          <a:pPr>
            <a:buNone/>
          </a:pPr>
          <a:r>
            <a:rPr lang="en-GB">
              <a:solidFill>
                <a:srgbClr val="000000">
                  <a:hueOff val="0"/>
                  <a:satOff val="0"/>
                  <a:lumOff val="0"/>
                  <a:alphaOff val="0"/>
                </a:srgbClr>
              </a:solidFill>
              <a:latin typeface="Verdana"/>
              <a:ea typeface="+mn-ea"/>
              <a:cs typeface="+mn-cs"/>
            </a:rPr>
            <a:t>Cons</a:t>
          </a:r>
        </a:p>
      </dgm:t>
    </dgm:pt>
    <dgm:pt modelId="{89CBF574-4B25-4C3C-9C9F-13C9DB80ABF9}" type="parTrans" cxnId="{E5A4EDEF-DDE6-4578-9810-60D74789D9CA}">
      <dgm:prSet/>
      <dgm:spPr/>
      <dgm:t>
        <a:bodyPr/>
        <a:lstStyle/>
        <a:p>
          <a:endParaRPr lang="en-GB"/>
        </a:p>
      </dgm:t>
    </dgm:pt>
    <dgm:pt modelId="{9F5B0922-30C9-4275-93A4-F54F36A0F629}" type="sibTrans" cxnId="{E5A4EDEF-DDE6-4578-9810-60D74789D9CA}">
      <dgm:prSet/>
      <dgm:spPr/>
      <dgm:t>
        <a:bodyPr/>
        <a:lstStyle/>
        <a:p>
          <a:endParaRPr lang="en-GB"/>
        </a:p>
      </dgm:t>
    </dgm:pt>
    <dgm:pt modelId="{82475FC1-2BAB-4ECF-85B0-BA5DE8EAE374}">
      <dgm:prSet custT="1"/>
      <dgm:spPr>
        <a:xfrm>
          <a:off x="2794270" y="2839381"/>
          <a:ext cx="1950720" cy="667579"/>
        </a:xfrm>
        <a:solidFill>
          <a:srgbClr val="00ACE9">
            <a:hueOff val="3572665"/>
            <a:satOff val="-39764"/>
            <a:lumOff val="-5462"/>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Extrapolation capability</a:t>
          </a:r>
        </a:p>
      </dgm:t>
    </dgm:pt>
    <dgm:pt modelId="{426DB735-6181-488F-A230-E2EB724050FD}" type="parTrans" cxnId="{90E701C5-7AD1-4BEE-BF14-46AE01CA48C5}">
      <dgm:prSet/>
      <dgm:spPr/>
      <dgm:t>
        <a:bodyPr/>
        <a:lstStyle/>
        <a:p>
          <a:endParaRPr lang="en-GB"/>
        </a:p>
      </dgm:t>
    </dgm:pt>
    <dgm:pt modelId="{D3833AA4-5422-4EC2-AB08-BC7BA2D8A0DE}" type="sibTrans" cxnId="{90E701C5-7AD1-4BEE-BF14-46AE01CA48C5}">
      <dgm:prSet/>
      <dgm:spPr/>
      <dgm:t>
        <a:bodyPr/>
        <a:lstStyle/>
        <a:p>
          <a:endParaRPr lang="en-GB"/>
        </a:p>
      </dgm:t>
    </dgm:pt>
    <dgm:pt modelId="{37A6A8D9-1E77-4EE1-A004-1024AF912FF2}">
      <dgm:prSet custT="1"/>
      <dgm:spPr>
        <a:xfrm>
          <a:off x="2794270" y="2119782"/>
          <a:ext cx="1950720" cy="667579"/>
        </a:xfrm>
        <a:solidFill>
          <a:srgbClr val="00ACE9">
            <a:hueOff val="4287198"/>
            <a:satOff val="-47717"/>
            <a:lumOff val="-6555"/>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Model interpretability</a:t>
          </a:r>
        </a:p>
      </dgm:t>
    </dgm:pt>
    <dgm:pt modelId="{89D7B476-7512-4B7A-BB48-550E02CE907B}" type="parTrans" cxnId="{AF193904-DAC2-492D-818A-F162563DF9DD}">
      <dgm:prSet/>
      <dgm:spPr/>
      <dgm:t>
        <a:bodyPr/>
        <a:lstStyle/>
        <a:p>
          <a:endParaRPr lang="en-GB"/>
        </a:p>
      </dgm:t>
    </dgm:pt>
    <dgm:pt modelId="{A8ABEDAD-DD0E-4808-AAA0-729DDF73EBFC}" type="sibTrans" cxnId="{AF193904-DAC2-492D-818A-F162563DF9DD}">
      <dgm:prSet/>
      <dgm:spPr/>
      <dgm:t>
        <a:bodyPr/>
        <a:lstStyle/>
        <a:p>
          <a:endParaRPr lang="en-GB"/>
        </a:p>
      </dgm:t>
    </dgm:pt>
    <dgm:pt modelId="{0C711EA6-28F3-45A1-AAEB-46641822F79F}">
      <dgm:prSet custT="1"/>
      <dgm:spPr>
        <a:xfrm>
          <a:off x="2794270" y="1387178"/>
          <a:ext cx="1950720" cy="667579"/>
        </a:xfrm>
        <a:solidFill>
          <a:srgbClr val="00ACE9">
            <a:hueOff val="5001731"/>
            <a:satOff val="-55670"/>
            <a:lumOff val="-7647"/>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Less data</a:t>
          </a:r>
        </a:p>
      </dgm:t>
    </dgm:pt>
    <dgm:pt modelId="{29F1EC5B-2681-43EE-A6BF-515F71032F05}" type="parTrans" cxnId="{EF0CB332-C339-40B1-B241-B742AEF0F212}">
      <dgm:prSet/>
      <dgm:spPr/>
      <dgm:t>
        <a:bodyPr/>
        <a:lstStyle/>
        <a:p>
          <a:endParaRPr lang="en-GB"/>
        </a:p>
      </dgm:t>
    </dgm:pt>
    <dgm:pt modelId="{0E3C369D-74D0-42D3-B7E6-AFC94CB00138}" type="sibTrans" cxnId="{EF0CB332-C339-40B1-B241-B742AEF0F212}">
      <dgm:prSet/>
      <dgm:spPr/>
      <dgm:t>
        <a:bodyPr/>
        <a:lstStyle/>
        <a:p>
          <a:endParaRPr lang="en-GB"/>
        </a:p>
      </dgm:t>
    </dgm:pt>
    <dgm:pt modelId="{2E2923EA-3172-4CCB-98AD-765029F564A9}">
      <dgm:prSet phldrT="[Text]" custT="1"/>
      <dgm:spPr>
        <a:xfrm>
          <a:off x="5611976" y="3558980"/>
          <a:ext cx="1950720" cy="667579"/>
        </a:xfrm>
        <a:solidFill>
          <a:srgbClr val="00ACE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Development/training time</a:t>
          </a:r>
        </a:p>
      </dgm:t>
    </dgm:pt>
    <dgm:pt modelId="{4CF317ED-3BB7-43C9-A8FE-C593BFA7F721}" type="parTrans" cxnId="{BF85A3D3-529A-48E5-A5A5-F6F9D3E7D213}">
      <dgm:prSet/>
      <dgm:spPr/>
      <dgm:t>
        <a:bodyPr/>
        <a:lstStyle/>
        <a:p>
          <a:endParaRPr lang="en-GB"/>
        </a:p>
      </dgm:t>
    </dgm:pt>
    <dgm:pt modelId="{351498BB-D585-49DA-90D5-A1E6B84BE42F}" type="sibTrans" cxnId="{BF85A3D3-529A-48E5-A5A5-F6F9D3E7D213}">
      <dgm:prSet/>
      <dgm:spPr/>
      <dgm:t>
        <a:bodyPr/>
        <a:lstStyle/>
        <a:p>
          <a:endParaRPr lang="en-GB"/>
        </a:p>
      </dgm:t>
    </dgm:pt>
    <dgm:pt modelId="{72ABB20A-4FF8-4FBA-BE48-19F66A725409}">
      <dgm:prSet phldrT="[Text]" custT="1"/>
      <dgm:spPr>
        <a:xfrm>
          <a:off x="2794270" y="3558980"/>
          <a:ext cx="1950720" cy="667579"/>
        </a:xfrm>
        <a:solidFill>
          <a:srgbClr val="00ACE9">
            <a:hueOff val="2858132"/>
            <a:satOff val="-31811"/>
            <a:lumOff val="-437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1600">
              <a:solidFill>
                <a:srgbClr val="FFFFFF"/>
              </a:solidFill>
              <a:latin typeface="Verdana"/>
              <a:ea typeface="+mn-ea"/>
              <a:cs typeface="+mn-cs"/>
            </a:rPr>
            <a:t>Model performance</a:t>
          </a:r>
        </a:p>
      </dgm:t>
    </dgm:pt>
    <dgm:pt modelId="{C1143F7F-FF37-4425-8065-7D1B213BFF2A}" type="parTrans" cxnId="{5F0E861D-E2F3-4703-AFE3-7063C8487806}">
      <dgm:prSet/>
      <dgm:spPr/>
      <dgm:t>
        <a:bodyPr/>
        <a:lstStyle/>
        <a:p>
          <a:endParaRPr lang="en-GB"/>
        </a:p>
      </dgm:t>
    </dgm:pt>
    <dgm:pt modelId="{AF4605A3-3590-445B-B03D-91DD7D8E2801}" type="sibTrans" cxnId="{5F0E861D-E2F3-4703-AFE3-7063C8487806}">
      <dgm:prSet/>
      <dgm:spPr/>
      <dgm:t>
        <a:bodyPr/>
        <a:lstStyle/>
        <a:p>
          <a:endParaRPr lang="en-GB"/>
        </a:p>
      </dgm:t>
    </dgm:pt>
    <dgm:pt modelId="{15B3278A-821C-41E5-B2B0-AA8FB65480E9}" type="pres">
      <dgm:prSet presAssocID="{F5C17888-6A66-4F80-A0DA-63C12FC17FF4}" presName="outerComposite" presStyleCnt="0">
        <dgm:presLayoutVars>
          <dgm:chMax val="2"/>
          <dgm:animLvl val="lvl"/>
          <dgm:resizeHandles val="exact"/>
        </dgm:presLayoutVars>
      </dgm:prSet>
      <dgm:spPr/>
    </dgm:pt>
    <dgm:pt modelId="{9E907DF6-6F46-48C5-BB40-97EFA503245C}" type="pres">
      <dgm:prSet presAssocID="{F5C17888-6A66-4F80-A0DA-63C12FC17FF4}" presName="dummyMaxCanvas" presStyleCnt="0"/>
      <dgm:spPr/>
    </dgm:pt>
    <dgm:pt modelId="{3A6C7422-B4BC-4FF3-A644-336CB8BC21CC}" type="pres">
      <dgm:prSet presAssocID="{F5C17888-6A66-4F80-A0DA-63C12FC17FF4}" presName="parentComposite" presStyleCnt="0"/>
      <dgm:spPr/>
    </dgm:pt>
    <dgm:pt modelId="{0D41C7F6-4995-4C77-AC54-A802E0F296B5}" type="pres">
      <dgm:prSet presAssocID="{F5C17888-6A66-4F80-A0DA-63C12FC17FF4}" presName="parent1" presStyleLbl="alignAccFollowNode1" presStyleIdx="0" presStyleCnt="4">
        <dgm:presLayoutVars>
          <dgm:chMax val="4"/>
        </dgm:presLayoutVars>
      </dgm:prSet>
      <dgm:spPr>
        <a:prstGeom prst="roundRect">
          <a:avLst>
            <a:gd name="adj" fmla="val 10000"/>
          </a:avLst>
        </a:prstGeom>
      </dgm:spPr>
    </dgm:pt>
    <dgm:pt modelId="{B64D0C1D-922D-404D-BD71-B1341A37AF34}" type="pres">
      <dgm:prSet presAssocID="{F5C17888-6A66-4F80-A0DA-63C12FC17FF4}" presName="parent2" presStyleLbl="alignAccFollowNode1" presStyleIdx="1" presStyleCnt="4">
        <dgm:presLayoutVars>
          <dgm:chMax val="4"/>
        </dgm:presLayoutVars>
      </dgm:prSet>
      <dgm:spPr>
        <a:prstGeom prst="roundRect">
          <a:avLst>
            <a:gd name="adj" fmla="val 10000"/>
          </a:avLst>
        </a:prstGeom>
      </dgm:spPr>
    </dgm:pt>
    <dgm:pt modelId="{38D7A198-7717-4CCF-A191-9D6E6C24F6CD}" type="pres">
      <dgm:prSet presAssocID="{F5C17888-6A66-4F80-A0DA-63C12FC17FF4}" presName="childrenComposite" presStyleCnt="0"/>
      <dgm:spPr/>
    </dgm:pt>
    <dgm:pt modelId="{8F329ACE-779E-4BEC-BC46-AF96F4ADDD98}" type="pres">
      <dgm:prSet presAssocID="{F5C17888-6A66-4F80-A0DA-63C12FC17FF4}" presName="dummyMaxCanvas_ChildArea" presStyleCnt="0"/>
      <dgm:spPr/>
    </dgm:pt>
    <dgm:pt modelId="{682F7091-E20F-4211-B729-C8307DF1BE86}" type="pres">
      <dgm:prSet presAssocID="{F5C17888-6A66-4F80-A0DA-63C12FC17FF4}" presName="fulcrum" presStyleLbl="alignAccFollowNode1" presStyleIdx="2" presStyleCnt="4"/>
      <dgm:spPr>
        <a:xfrm>
          <a:off x="4772083" y="4605866"/>
          <a:ext cx="812800" cy="812800"/>
        </a:xfrm>
        <a:prstGeom prst="triangle">
          <a:avLst/>
        </a:prstGeom>
        <a:solidFill>
          <a:srgbClr val="00ACE9">
            <a:tint val="40000"/>
            <a:alpha val="90000"/>
            <a:hueOff val="2581819"/>
            <a:satOff val="-37816"/>
            <a:lumOff val="-3370"/>
            <a:alphaOff val="0"/>
          </a:srgbClr>
        </a:solidFill>
        <a:ln w="25400" cap="flat" cmpd="sng" algn="ctr">
          <a:solidFill>
            <a:srgbClr val="00ACE9">
              <a:tint val="40000"/>
              <a:alpha val="90000"/>
              <a:hueOff val="2581819"/>
              <a:satOff val="-37816"/>
              <a:lumOff val="-3370"/>
              <a:alphaOff val="0"/>
            </a:srgbClr>
          </a:solidFill>
          <a:prstDash val="solid"/>
        </a:ln>
        <a:effectLst/>
      </dgm:spPr>
    </dgm:pt>
    <dgm:pt modelId="{781D64D6-5971-4EBC-B503-A2E569F40E85}" type="pres">
      <dgm:prSet presAssocID="{F5C17888-6A66-4F80-A0DA-63C12FC17FF4}" presName="balance_43" presStyleLbl="alignAccFollowNode1" presStyleIdx="3" presStyleCnt="4">
        <dgm:presLayoutVars>
          <dgm:bulletEnabled val="1"/>
        </dgm:presLayoutVars>
      </dgm:prSet>
      <dgm:spPr/>
    </dgm:pt>
    <dgm:pt modelId="{E2929DA8-322C-489D-BAF3-72697A44B723}" type="pres">
      <dgm:prSet presAssocID="{F5C17888-6A66-4F80-A0DA-63C12FC17FF4}" presName="left_43_1" presStyleLbl="node1" presStyleIdx="0" presStyleCnt="7">
        <dgm:presLayoutVars>
          <dgm:bulletEnabled val="1"/>
        </dgm:presLayoutVars>
      </dgm:prSet>
      <dgm:spPr/>
    </dgm:pt>
    <dgm:pt modelId="{DE96B953-2FCB-438B-9528-285E3A4AF5BF}" type="pres">
      <dgm:prSet presAssocID="{F5C17888-6A66-4F80-A0DA-63C12FC17FF4}" presName="left_43_2" presStyleLbl="node1" presStyleIdx="1" presStyleCnt="7">
        <dgm:presLayoutVars>
          <dgm:bulletEnabled val="1"/>
        </dgm:presLayoutVars>
      </dgm:prSet>
      <dgm:spPr/>
    </dgm:pt>
    <dgm:pt modelId="{C856039C-7E82-4399-9216-A47874DEC732}" type="pres">
      <dgm:prSet presAssocID="{F5C17888-6A66-4F80-A0DA-63C12FC17FF4}" presName="left_43_3" presStyleLbl="node1" presStyleIdx="2" presStyleCnt="7">
        <dgm:presLayoutVars>
          <dgm:bulletEnabled val="1"/>
        </dgm:presLayoutVars>
      </dgm:prSet>
      <dgm:spPr/>
    </dgm:pt>
    <dgm:pt modelId="{84899C07-B881-4BEA-B830-C6F52CCB7673}" type="pres">
      <dgm:prSet presAssocID="{F5C17888-6A66-4F80-A0DA-63C12FC17FF4}" presName="left_43_4" presStyleLbl="node1" presStyleIdx="3" presStyleCnt="7">
        <dgm:presLayoutVars>
          <dgm:bulletEnabled val="1"/>
        </dgm:presLayoutVars>
      </dgm:prSet>
      <dgm:spPr/>
    </dgm:pt>
    <dgm:pt modelId="{8E26D695-D79D-458F-A2C5-828997430B18}" type="pres">
      <dgm:prSet presAssocID="{F5C17888-6A66-4F80-A0DA-63C12FC17FF4}" presName="right_43_1" presStyleLbl="node1" presStyleIdx="4" presStyleCnt="7">
        <dgm:presLayoutVars>
          <dgm:bulletEnabled val="1"/>
        </dgm:presLayoutVars>
      </dgm:prSet>
      <dgm:spPr/>
    </dgm:pt>
    <dgm:pt modelId="{9715037B-A994-4CF4-9066-6689E68C01EE}" type="pres">
      <dgm:prSet presAssocID="{F5C17888-6A66-4F80-A0DA-63C12FC17FF4}" presName="right_43_2" presStyleLbl="node1" presStyleIdx="5" presStyleCnt="7">
        <dgm:presLayoutVars>
          <dgm:bulletEnabled val="1"/>
        </dgm:presLayoutVars>
      </dgm:prSet>
      <dgm:spPr/>
    </dgm:pt>
    <dgm:pt modelId="{728F4887-9CB0-409D-832A-ECB4DA8EE229}" type="pres">
      <dgm:prSet presAssocID="{F5C17888-6A66-4F80-A0DA-63C12FC17FF4}" presName="right_43_3" presStyleLbl="node1" presStyleIdx="6" presStyleCnt="7">
        <dgm:presLayoutVars>
          <dgm:bulletEnabled val="1"/>
        </dgm:presLayoutVars>
      </dgm:prSet>
      <dgm:spPr/>
    </dgm:pt>
  </dgm:ptLst>
  <dgm:cxnLst>
    <dgm:cxn modelId="{AF193904-DAC2-492D-818A-F162563DF9DD}" srcId="{C7ECFBD8-560D-49B4-B0F0-0D48EEB73FCB}" destId="{37A6A8D9-1E77-4EE1-A004-1024AF912FF2}" srcOrd="1" destOrd="0" parTransId="{89D7B476-7512-4B7A-BB48-550E02CE907B}" sibTransId="{A8ABEDAD-DD0E-4808-AAA0-729DDF73EBFC}"/>
    <dgm:cxn modelId="{C2F2A716-3F43-42B1-A776-4A62CCEC8C97}" srcId="{F5C17888-6A66-4F80-A0DA-63C12FC17FF4}" destId="{C7ECFBD8-560D-49B4-B0F0-0D48EEB73FCB}" srcOrd="0" destOrd="0" parTransId="{B7231DC5-03FB-4DAD-A14A-EC46FA289E66}" sibTransId="{48F6B7F9-2C94-4C72-9708-FE3294880B23}"/>
    <dgm:cxn modelId="{5F0E861D-E2F3-4703-AFE3-7063C8487806}" srcId="{C7ECFBD8-560D-49B4-B0F0-0D48EEB73FCB}" destId="{72ABB20A-4FF8-4FBA-BE48-19F66A725409}" srcOrd="3" destOrd="0" parTransId="{C1143F7F-FF37-4425-8065-7D1B213BFF2A}" sibTransId="{AF4605A3-3590-445B-B03D-91DD7D8E2801}"/>
    <dgm:cxn modelId="{0E4E322A-2DA8-488B-8C03-32CDB704ECC4}" type="presOf" srcId="{C7ECFBD8-560D-49B4-B0F0-0D48EEB73FCB}" destId="{0D41C7F6-4995-4C77-AC54-A802E0F296B5}" srcOrd="0" destOrd="0" presId="urn:microsoft.com/office/officeart/2005/8/layout/balance1"/>
    <dgm:cxn modelId="{EF0CB332-C339-40B1-B241-B742AEF0F212}" srcId="{C7ECFBD8-560D-49B4-B0F0-0D48EEB73FCB}" destId="{0C711EA6-28F3-45A1-AAEB-46641822F79F}" srcOrd="2" destOrd="0" parTransId="{29F1EC5B-2681-43EE-A6BF-515F71032F05}" sibTransId="{0E3C369D-74D0-42D3-B7E6-AFC94CB00138}"/>
    <dgm:cxn modelId="{83FD5A3C-FE2E-4504-B1D2-1A96EA2DAFEB}" type="presOf" srcId="{82475FC1-2BAB-4ECF-85B0-BA5DE8EAE374}" destId="{E2929DA8-322C-489D-BAF3-72697A44B723}" srcOrd="0" destOrd="0" presId="urn:microsoft.com/office/officeart/2005/8/layout/balance1"/>
    <dgm:cxn modelId="{79EBC660-5A12-4908-A19C-0F0BFDB08548}" type="presOf" srcId="{2E2923EA-3172-4CCB-98AD-765029F564A9}" destId="{8E26D695-D79D-458F-A2C5-828997430B18}" srcOrd="0" destOrd="0" presId="urn:microsoft.com/office/officeart/2005/8/layout/balance1"/>
    <dgm:cxn modelId="{CC442864-A587-4FD3-8914-8EEFB612EB9E}" type="presOf" srcId="{E997DC1B-6616-49C6-A4C2-3E7C3BAC6290}" destId="{728F4887-9CB0-409D-832A-ECB4DA8EE229}" srcOrd="0" destOrd="0" presId="urn:microsoft.com/office/officeart/2005/8/layout/balance1"/>
    <dgm:cxn modelId="{9A1D236D-D0E8-41DE-96C0-911D842E16A1}" srcId="{EC5102B4-29AD-4454-A92C-84CB65C27486}" destId="{E997DC1B-6616-49C6-A4C2-3E7C3BAC6290}" srcOrd="2" destOrd="0" parTransId="{4BA373B9-6CC4-49FE-9C63-A1F371335815}" sibTransId="{C24EADBE-2002-46A1-A8F7-9744C0522241}"/>
    <dgm:cxn modelId="{5794068D-5570-4899-B69D-2B1214C290FB}" type="presOf" srcId="{EC5102B4-29AD-4454-A92C-84CB65C27486}" destId="{B64D0C1D-922D-404D-BD71-B1341A37AF34}" srcOrd="0" destOrd="0" presId="urn:microsoft.com/office/officeart/2005/8/layout/balance1"/>
    <dgm:cxn modelId="{6E340DA0-AF9E-4B06-BE90-5EB822109815}" type="presOf" srcId="{72ABB20A-4FF8-4FBA-BE48-19F66A725409}" destId="{84899C07-B881-4BEA-B830-C6F52CCB7673}" srcOrd="0" destOrd="0" presId="urn:microsoft.com/office/officeart/2005/8/layout/balance1"/>
    <dgm:cxn modelId="{882F18AE-A42C-4767-8D85-9B1A4F9FCB6B}" type="presOf" srcId="{F5C17888-6A66-4F80-A0DA-63C12FC17FF4}" destId="{15B3278A-821C-41E5-B2B0-AA8FB65480E9}" srcOrd="0" destOrd="0" presId="urn:microsoft.com/office/officeart/2005/8/layout/balance1"/>
    <dgm:cxn modelId="{90E701C5-7AD1-4BEE-BF14-46AE01CA48C5}" srcId="{C7ECFBD8-560D-49B4-B0F0-0D48EEB73FCB}" destId="{82475FC1-2BAB-4ECF-85B0-BA5DE8EAE374}" srcOrd="0" destOrd="0" parTransId="{426DB735-6181-488F-A230-E2EB724050FD}" sibTransId="{D3833AA4-5422-4EC2-AB08-BC7BA2D8A0DE}"/>
    <dgm:cxn modelId="{9A1FB9CE-25FC-4FEE-A3A0-D61CD05DEB3B}" type="presOf" srcId="{0C711EA6-28F3-45A1-AAEB-46641822F79F}" destId="{C856039C-7E82-4399-9216-A47874DEC732}" srcOrd="0" destOrd="0" presId="urn:microsoft.com/office/officeart/2005/8/layout/balance1"/>
    <dgm:cxn modelId="{AE6ADCD0-896B-4BE8-9F92-5F6AE99F154C}" type="presOf" srcId="{37A6A8D9-1E77-4EE1-A004-1024AF912FF2}" destId="{DE96B953-2FCB-438B-9528-285E3A4AF5BF}" srcOrd="0" destOrd="0" presId="urn:microsoft.com/office/officeart/2005/8/layout/balance1"/>
    <dgm:cxn modelId="{BF85A3D3-529A-48E5-A5A5-F6F9D3E7D213}" srcId="{EC5102B4-29AD-4454-A92C-84CB65C27486}" destId="{2E2923EA-3172-4CCB-98AD-765029F564A9}" srcOrd="0" destOrd="0" parTransId="{4CF317ED-3BB7-43C9-A8FE-C593BFA7F721}" sibTransId="{351498BB-D585-49DA-90D5-A1E6B84BE42F}"/>
    <dgm:cxn modelId="{E5A4EDEF-DDE6-4578-9810-60D74789D9CA}" srcId="{F5C17888-6A66-4F80-A0DA-63C12FC17FF4}" destId="{EC5102B4-29AD-4454-A92C-84CB65C27486}" srcOrd="1" destOrd="0" parTransId="{89CBF574-4B25-4C3C-9C9F-13C9DB80ABF9}" sibTransId="{9F5B0922-30C9-4275-93A4-F54F36A0F629}"/>
    <dgm:cxn modelId="{4D23F5F0-1002-48E1-8D4B-61A30F290FB2}" srcId="{EC5102B4-29AD-4454-A92C-84CB65C27486}" destId="{EB4B758A-5E92-4735-80A5-A00155BD6264}" srcOrd="1" destOrd="0" parTransId="{A8327972-F731-4A7A-85A7-38B69307EC6D}" sibTransId="{BE9887B1-D8ED-4CC0-AD4E-45BADD05212B}"/>
    <dgm:cxn modelId="{2C7B77F1-A4C6-4327-81B6-FCF107BA679A}" type="presOf" srcId="{EB4B758A-5E92-4735-80A5-A00155BD6264}" destId="{9715037B-A994-4CF4-9066-6689E68C01EE}" srcOrd="0" destOrd="0" presId="urn:microsoft.com/office/officeart/2005/8/layout/balance1"/>
    <dgm:cxn modelId="{C44B6634-A32F-4300-BE59-51BD76CB0443}" type="presParOf" srcId="{15B3278A-821C-41E5-B2B0-AA8FB65480E9}" destId="{9E907DF6-6F46-48C5-BB40-97EFA503245C}" srcOrd="0" destOrd="0" presId="urn:microsoft.com/office/officeart/2005/8/layout/balance1"/>
    <dgm:cxn modelId="{D2DAAF51-68AD-4BFD-B648-0B39A10BA1CE}" type="presParOf" srcId="{15B3278A-821C-41E5-B2B0-AA8FB65480E9}" destId="{3A6C7422-B4BC-4FF3-A644-336CB8BC21CC}" srcOrd="1" destOrd="0" presId="urn:microsoft.com/office/officeart/2005/8/layout/balance1"/>
    <dgm:cxn modelId="{29F4A7D6-F2AC-4056-87F3-40FB6CBB519F}" type="presParOf" srcId="{3A6C7422-B4BC-4FF3-A644-336CB8BC21CC}" destId="{0D41C7F6-4995-4C77-AC54-A802E0F296B5}" srcOrd="0" destOrd="0" presId="urn:microsoft.com/office/officeart/2005/8/layout/balance1"/>
    <dgm:cxn modelId="{B75D50DB-B166-4204-986C-DFA85A0607B4}" type="presParOf" srcId="{3A6C7422-B4BC-4FF3-A644-336CB8BC21CC}" destId="{B64D0C1D-922D-404D-BD71-B1341A37AF34}" srcOrd="1" destOrd="0" presId="urn:microsoft.com/office/officeart/2005/8/layout/balance1"/>
    <dgm:cxn modelId="{70E729E0-2BED-49CD-8920-34E7D0CE640B}" type="presParOf" srcId="{15B3278A-821C-41E5-B2B0-AA8FB65480E9}" destId="{38D7A198-7717-4CCF-A191-9D6E6C24F6CD}" srcOrd="2" destOrd="0" presId="urn:microsoft.com/office/officeart/2005/8/layout/balance1"/>
    <dgm:cxn modelId="{92E552FC-4A26-4903-808D-12590E51C44A}" type="presParOf" srcId="{38D7A198-7717-4CCF-A191-9D6E6C24F6CD}" destId="{8F329ACE-779E-4BEC-BC46-AF96F4ADDD98}" srcOrd="0" destOrd="0" presId="urn:microsoft.com/office/officeart/2005/8/layout/balance1"/>
    <dgm:cxn modelId="{4FB03389-71C8-47F6-A590-174EEC543651}" type="presParOf" srcId="{38D7A198-7717-4CCF-A191-9D6E6C24F6CD}" destId="{682F7091-E20F-4211-B729-C8307DF1BE86}" srcOrd="1" destOrd="0" presId="urn:microsoft.com/office/officeart/2005/8/layout/balance1"/>
    <dgm:cxn modelId="{F8BF7D60-85E6-4C69-A225-15D4AE1E1F7E}" type="presParOf" srcId="{38D7A198-7717-4CCF-A191-9D6E6C24F6CD}" destId="{781D64D6-5971-4EBC-B503-A2E569F40E85}" srcOrd="2" destOrd="0" presId="urn:microsoft.com/office/officeart/2005/8/layout/balance1"/>
    <dgm:cxn modelId="{7A6FF5DA-7891-4919-BF17-661872D01BC1}" type="presParOf" srcId="{38D7A198-7717-4CCF-A191-9D6E6C24F6CD}" destId="{E2929DA8-322C-489D-BAF3-72697A44B723}" srcOrd="3" destOrd="0" presId="urn:microsoft.com/office/officeart/2005/8/layout/balance1"/>
    <dgm:cxn modelId="{B56BD379-C665-405E-8194-DEFA39B5178F}" type="presParOf" srcId="{38D7A198-7717-4CCF-A191-9D6E6C24F6CD}" destId="{DE96B953-2FCB-438B-9528-285E3A4AF5BF}" srcOrd="4" destOrd="0" presId="urn:microsoft.com/office/officeart/2005/8/layout/balance1"/>
    <dgm:cxn modelId="{30468C3B-C55B-474F-A21F-AC086349644B}" type="presParOf" srcId="{38D7A198-7717-4CCF-A191-9D6E6C24F6CD}" destId="{C856039C-7E82-4399-9216-A47874DEC732}" srcOrd="5" destOrd="0" presId="urn:microsoft.com/office/officeart/2005/8/layout/balance1"/>
    <dgm:cxn modelId="{77154128-D510-4D42-9D81-B2DC0706CD20}" type="presParOf" srcId="{38D7A198-7717-4CCF-A191-9D6E6C24F6CD}" destId="{84899C07-B881-4BEA-B830-C6F52CCB7673}" srcOrd="6" destOrd="0" presId="urn:microsoft.com/office/officeart/2005/8/layout/balance1"/>
    <dgm:cxn modelId="{95C0232E-7D8B-434D-B715-F24BD418155A}" type="presParOf" srcId="{38D7A198-7717-4CCF-A191-9D6E6C24F6CD}" destId="{8E26D695-D79D-458F-A2C5-828997430B18}" srcOrd="7" destOrd="0" presId="urn:microsoft.com/office/officeart/2005/8/layout/balance1"/>
    <dgm:cxn modelId="{58FD0DA8-BA97-4417-BFF5-2F89EF732096}" type="presParOf" srcId="{38D7A198-7717-4CCF-A191-9D6E6C24F6CD}" destId="{9715037B-A994-4CF4-9066-6689E68C01EE}" srcOrd="8" destOrd="0" presId="urn:microsoft.com/office/officeart/2005/8/layout/balance1"/>
    <dgm:cxn modelId="{E017E4B7-DDDC-4B9A-99B1-12AE4EB0D954}" type="presParOf" srcId="{38D7A198-7717-4CCF-A191-9D6E6C24F6CD}" destId="{728F4887-9CB0-409D-832A-ECB4DA8EE229}"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89EC3-4195-4E16-B680-E3B549B05791}">
      <dsp:nvSpPr>
        <dsp:cNvPr id="0" name=""/>
        <dsp:cNvSpPr/>
      </dsp:nvSpPr>
      <dsp:spPr>
        <a:xfrm>
          <a:off x="-5245860" y="-803456"/>
          <a:ext cx="6246779" cy="6246779"/>
        </a:xfrm>
        <a:prstGeom prst="blockArc">
          <a:avLst>
            <a:gd name="adj1" fmla="val 18900000"/>
            <a:gd name="adj2" fmla="val 2700000"/>
            <a:gd name="adj3" fmla="val 326"/>
          </a:avLst>
        </a:prstGeom>
        <a:noFill/>
        <a:ln w="25400" cap="flat" cmpd="sng" algn="ctr">
          <a:solidFill>
            <a:srgbClr val="1E22A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C6E70D3-615F-4D2E-A63A-731C177FEC55}">
      <dsp:nvSpPr>
        <dsp:cNvPr id="0" name=""/>
        <dsp:cNvSpPr/>
      </dsp:nvSpPr>
      <dsp:spPr>
        <a:xfrm>
          <a:off x="373257" y="244335"/>
          <a:ext cx="9750137"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Background</a:t>
          </a:r>
        </a:p>
      </dsp:txBody>
      <dsp:txXfrm>
        <a:off x="373257" y="244335"/>
        <a:ext cx="9750137" cy="488485"/>
      </dsp:txXfrm>
    </dsp:sp>
    <dsp:sp modelId="{4B61EE04-B661-4BE9-9460-F40B43B9F957}">
      <dsp:nvSpPr>
        <dsp:cNvPr id="0" name=""/>
        <dsp:cNvSpPr/>
      </dsp:nvSpPr>
      <dsp:spPr>
        <a:xfrm>
          <a:off x="67954" y="183274"/>
          <a:ext cx="610606" cy="610606"/>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4FD8311-A8EB-4A51-8977-603AE865CAC5}">
      <dsp:nvSpPr>
        <dsp:cNvPr id="0" name=""/>
        <dsp:cNvSpPr/>
      </dsp:nvSpPr>
      <dsp:spPr>
        <a:xfrm>
          <a:off x="775069" y="976970"/>
          <a:ext cx="9348325"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Population Balance Models and Hybrid Modelling</a:t>
          </a:r>
        </a:p>
      </dsp:txBody>
      <dsp:txXfrm>
        <a:off x="775069" y="976970"/>
        <a:ext cx="9348325" cy="488485"/>
      </dsp:txXfrm>
    </dsp:sp>
    <dsp:sp modelId="{2814DF0C-A2F2-4275-BD85-8FEB64BD66DD}">
      <dsp:nvSpPr>
        <dsp:cNvPr id="0" name=""/>
        <dsp:cNvSpPr/>
      </dsp:nvSpPr>
      <dsp:spPr>
        <a:xfrm>
          <a:off x="469766" y="915909"/>
          <a:ext cx="610606" cy="610606"/>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554FF06-0129-464F-B15F-F6298D44BF92}">
      <dsp:nvSpPr>
        <dsp:cNvPr id="0" name=""/>
        <dsp:cNvSpPr/>
      </dsp:nvSpPr>
      <dsp:spPr>
        <a:xfrm>
          <a:off x="958808" y="1709605"/>
          <a:ext cx="9164586"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Method</a:t>
          </a:r>
        </a:p>
      </dsp:txBody>
      <dsp:txXfrm>
        <a:off x="958808" y="1709605"/>
        <a:ext cx="9164586" cy="488485"/>
      </dsp:txXfrm>
    </dsp:sp>
    <dsp:sp modelId="{B0DFD5AA-B855-4DE9-A97A-DACC781F973F}">
      <dsp:nvSpPr>
        <dsp:cNvPr id="0" name=""/>
        <dsp:cNvSpPr/>
      </dsp:nvSpPr>
      <dsp:spPr>
        <a:xfrm>
          <a:off x="653505" y="1648544"/>
          <a:ext cx="610606" cy="6106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9FC72A-B425-4476-8B45-EDE5793CA615}">
      <dsp:nvSpPr>
        <dsp:cNvPr id="0" name=""/>
        <dsp:cNvSpPr/>
      </dsp:nvSpPr>
      <dsp:spPr>
        <a:xfrm>
          <a:off x="958808" y="2441775"/>
          <a:ext cx="9164586"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Model Performances and Predictions</a:t>
          </a:r>
        </a:p>
      </dsp:txBody>
      <dsp:txXfrm>
        <a:off x="958808" y="2441775"/>
        <a:ext cx="9164586" cy="488485"/>
      </dsp:txXfrm>
    </dsp:sp>
    <dsp:sp modelId="{0505C36C-FCD4-4D84-92E2-B84BEEE9AD04}">
      <dsp:nvSpPr>
        <dsp:cNvPr id="0" name=""/>
        <dsp:cNvSpPr/>
      </dsp:nvSpPr>
      <dsp:spPr>
        <a:xfrm>
          <a:off x="653505" y="2380715"/>
          <a:ext cx="610606" cy="610606"/>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6EBB0E-49F7-4255-82D4-5767F1FF8785}">
      <dsp:nvSpPr>
        <dsp:cNvPr id="0" name=""/>
        <dsp:cNvSpPr/>
      </dsp:nvSpPr>
      <dsp:spPr>
        <a:xfrm>
          <a:off x="775069" y="3174410"/>
          <a:ext cx="9348325"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Key Learnings</a:t>
          </a:r>
        </a:p>
      </dsp:txBody>
      <dsp:txXfrm>
        <a:off x="775069" y="3174410"/>
        <a:ext cx="9348325" cy="488485"/>
      </dsp:txXfrm>
    </dsp:sp>
    <dsp:sp modelId="{070A6D71-7565-45B4-BF21-515C7D976016}">
      <dsp:nvSpPr>
        <dsp:cNvPr id="0" name=""/>
        <dsp:cNvSpPr/>
      </dsp:nvSpPr>
      <dsp:spPr>
        <a:xfrm>
          <a:off x="469766" y="3113350"/>
          <a:ext cx="610606" cy="610606"/>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ACEDD17-E7BB-438C-9714-AA6D9D64FE6D}">
      <dsp:nvSpPr>
        <dsp:cNvPr id="0" name=""/>
        <dsp:cNvSpPr/>
      </dsp:nvSpPr>
      <dsp:spPr>
        <a:xfrm>
          <a:off x="373257" y="3907045"/>
          <a:ext cx="9750137" cy="488485"/>
        </a:xfrm>
        <a:prstGeom prst="rect">
          <a:avLst/>
        </a:prstGeom>
        <a:solidFill>
          <a:srgbClr val="1E22AA">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73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latin typeface="Verdana"/>
              <a:ea typeface="+mn-ea"/>
              <a:cs typeface="+mn-cs"/>
            </a:rPr>
            <a:t>Questions</a:t>
          </a:r>
        </a:p>
      </dsp:txBody>
      <dsp:txXfrm>
        <a:off x="373257" y="3907045"/>
        <a:ext cx="9750137" cy="488485"/>
      </dsp:txXfrm>
    </dsp:sp>
    <dsp:sp modelId="{D59D3CA0-85B2-4AA1-9FAA-8CFAA44A33F8}">
      <dsp:nvSpPr>
        <dsp:cNvPr id="0" name=""/>
        <dsp:cNvSpPr/>
      </dsp:nvSpPr>
      <dsp:spPr>
        <a:xfrm>
          <a:off x="67954" y="3845984"/>
          <a:ext cx="610606" cy="610606"/>
        </a:xfrm>
        <a:prstGeom prst="ellipse">
          <a:avLst/>
        </a:prstGeom>
        <a:solidFill>
          <a:srgbClr val="FFFFFF">
            <a:hueOff val="0"/>
            <a:satOff val="0"/>
            <a:lumOff val="0"/>
            <a:alphaOff val="0"/>
          </a:srgbClr>
        </a:solidFill>
        <a:ln w="25400" cap="flat" cmpd="sng" algn="ctr">
          <a:solidFill>
            <a:srgbClr val="1E22A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1C7F6-4995-4C77-AC54-A802E0F296B5}">
      <dsp:nvSpPr>
        <dsp:cNvPr id="0" name=""/>
        <dsp:cNvSpPr/>
      </dsp:nvSpPr>
      <dsp:spPr>
        <a:xfrm>
          <a:off x="3022538" y="0"/>
          <a:ext cx="1763955" cy="979975"/>
        </a:xfrm>
        <a:prstGeom prst="roundRect">
          <a:avLst>
            <a:gd name="adj" fmla="val 10000"/>
          </a:avLst>
        </a:prstGeom>
        <a:solidFill>
          <a:srgbClr val="00ACE9">
            <a:tint val="40000"/>
            <a:alpha val="90000"/>
            <a:hueOff val="0"/>
            <a:satOff val="0"/>
            <a:lumOff val="0"/>
            <a:alphaOff val="0"/>
          </a:srgbClr>
        </a:solidFill>
        <a:ln w="25400" cap="flat" cmpd="sng" algn="ctr">
          <a:solidFill>
            <a:srgbClr val="00ACE9">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solidFill>
                <a:srgbClr val="000000">
                  <a:hueOff val="0"/>
                  <a:satOff val="0"/>
                  <a:lumOff val="0"/>
                  <a:alphaOff val="0"/>
                </a:srgbClr>
              </a:solidFill>
              <a:latin typeface="Verdana"/>
              <a:ea typeface="+mn-ea"/>
              <a:cs typeface="+mn-cs"/>
            </a:rPr>
            <a:t>Pros</a:t>
          </a:r>
        </a:p>
      </dsp:txBody>
      <dsp:txXfrm>
        <a:off x="3051240" y="28702"/>
        <a:ext cx="1706551" cy="922571"/>
      </dsp:txXfrm>
    </dsp:sp>
    <dsp:sp modelId="{B64D0C1D-922D-404D-BD71-B1341A37AF34}">
      <dsp:nvSpPr>
        <dsp:cNvPr id="0" name=""/>
        <dsp:cNvSpPr/>
      </dsp:nvSpPr>
      <dsp:spPr>
        <a:xfrm>
          <a:off x="5570473" y="0"/>
          <a:ext cx="1763955" cy="979975"/>
        </a:xfrm>
        <a:prstGeom prst="roundRect">
          <a:avLst>
            <a:gd name="adj" fmla="val 10000"/>
          </a:avLst>
        </a:prstGeom>
        <a:solidFill>
          <a:srgbClr val="00ACE9">
            <a:tint val="40000"/>
            <a:alpha val="90000"/>
            <a:hueOff val="1290909"/>
            <a:satOff val="-18908"/>
            <a:lumOff val="-1685"/>
            <a:alphaOff val="0"/>
          </a:srgbClr>
        </a:solidFill>
        <a:ln w="25400" cap="flat" cmpd="sng" algn="ctr">
          <a:solidFill>
            <a:srgbClr val="00ACE9">
              <a:tint val="40000"/>
              <a:alpha val="90000"/>
              <a:hueOff val="1290909"/>
              <a:satOff val="-18908"/>
              <a:lumOff val="-168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solidFill>
                <a:srgbClr val="000000">
                  <a:hueOff val="0"/>
                  <a:satOff val="0"/>
                  <a:lumOff val="0"/>
                  <a:alphaOff val="0"/>
                </a:srgbClr>
              </a:solidFill>
              <a:latin typeface="Verdana"/>
              <a:ea typeface="+mn-ea"/>
              <a:cs typeface="+mn-cs"/>
            </a:rPr>
            <a:t>Cons</a:t>
          </a:r>
        </a:p>
      </dsp:txBody>
      <dsp:txXfrm>
        <a:off x="5599175" y="28702"/>
        <a:ext cx="1706551" cy="922571"/>
      </dsp:txXfrm>
    </dsp:sp>
    <dsp:sp modelId="{682F7091-E20F-4211-B729-C8307DF1BE86}">
      <dsp:nvSpPr>
        <dsp:cNvPr id="0" name=""/>
        <dsp:cNvSpPr/>
      </dsp:nvSpPr>
      <dsp:spPr>
        <a:xfrm>
          <a:off x="4810992" y="4164893"/>
          <a:ext cx="734981" cy="734981"/>
        </a:xfrm>
        <a:prstGeom prst="triangle">
          <a:avLst/>
        </a:prstGeom>
        <a:solidFill>
          <a:srgbClr val="00ACE9">
            <a:tint val="40000"/>
            <a:alpha val="90000"/>
            <a:hueOff val="2581819"/>
            <a:satOff val="-37816"/>
            <a:lumOff val="-3370"/>
            <a:alphaOff val="0"/>
          </a:srgbClr>
        </a:solidFill>
        <a:ln w="25400" cap="flat" cmpd="sng" algn="ctr">
          <a:solidFill>
            <a:srgbClr val="00ACE9">
              <a:tint val="40000"/>
              <a:alpha val="90000"/>
              <a:hueOff val="2581819"/>
              <a:satOff val="-37816"/>
              <a:lumOff val="-3370"/>
              <a:alphaOff val="0"/>
            </a:srgbClr>
          </a:solidFill>
          <a:prstDash val="solid"/>
          <a:miter lim="800000"/>
        </a:ln>
        <a:effectLst/>
      </dsp:spPr>
      <dsp:style>
        <a:lnRef idx="2">
          <a:scrgbClr r="0" g="0" b="0"/>
        </a:lnRef>
        <a:fillRef idx="1">
          <a:scrgbClr r="0" g="0" b="0"/>
        </a:fillRef>
        <a:effectRef idx="0">
          <a:scrgbClr r="0" g="0" b="0"/>
        </a:effectRef>
        <a:fontRef idx="minor"/>
      </dsp:style>
    </dsp:sp>
    <dsp:sp modelId="{781D64D6-5971-4EBC-B503-A2E569F40E85}">
      <dsp:nvSpPr>
        <dsp:cNvPr id="0" name=""/>
        <dsp:cNvSpPr/>
      </dsp:nvSpPr>
      <dsp:spPr>
        <a:xfrm rot="21360000">
          <a:off x="2972866" y="3849946"/>
          <a:ext cx="4411234" cy="308463"/>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929DA8-322C-489D-BAF3-72697A44B723}">
      <dsp:nvSpPr>
        <dsp:cNvPr id="0" name=""/>
        <dsp:cNvSpPr/>
      </dsp:nvSpPr>
      <dsp:spPr>
        <a:xfrm rot="21360000">
          <a:off x="2980243" y="3294237"/>
          <a:ext cx="1750547" cy="604542"/>
        </a:xfrm>
        <a:prstGeom prst="roundRect">
          <a:avLst/>
        </a:prstGeom>
        <a:solidFill>
          <a:srgbClr val="00ACE9">
            <a:hueOff val="3572665"/>
            <a:satOff val="-39764"/>
            <a:lumOff val="-5462"/>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Extrapolation capability</a:t>
          </a:r>
        </a:p>
      </dsp:txBody>
      <dsp:txXfrm>
        <a:off x="3009754" y="3323748"/>
        <a:ext cx="1691525" cy="545520"/>
      </dsp:txXfrm>
    </dsp:sp>
    <dsp:sp modelId="{DE96B953-2FCB-438B-9528-285E3A4AF5BF}">
      <dsp:nvSpPr>
        <dsp:cNvPr id="0" name=""/>
        <dsp:cNvSpPr/>
      </dsp:nvSpPr>
      <dsp:spPr>
        <a:xfrm rot="21360000">
          <a:off x="2931244" y="2647453"/>
          <a:ext cx="1750547" cy="604542"/>
        </a:xfrm>
        <a:prstGeom prst="roundRect">
          <a:avLst/>
        </a:prstGeom>
        <a:solidFill>
          <a:srgbClr val="00ACE9">
            <a:hueOff val="4287198"/>
            <a:satOff val="-47717"/>
            <a:lumOff val="-6555"/>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Model interpretability</a:t>
          </a:r>
        </a:p>
      </dsp:txBody>
      <dsp:txXfrm>
        <a:off x="2960755" y="2676964"/>
        <a:ext cx="1691525" cy="545520"/>
      </dsp:txXfrm>
    </dsp:sp>
    <dsp:sp modelId="{C856039C-7E82-4399-9216-A47874DEC732}">
      <dsp:nvSpPr>
        <dsp:cNvPr id="0" name=""/>
        <dsp:cNvSpPr/>
      </dsp:nvSpPr>
      <dsp:spPr>
        <a:xfrm rot="21360000">
          <a:off x="2882245" y="2000670"/>
          <a:ext cx="1750547" cy="604542"/>
        </a:xfrm>
        <a:prstGeom prst="roundRect">
          <a:avLst/>
        </a:prstGeom>
        <a:solidFill>
          <a:srgbClr val="00ACE9">
            <a:hueOff val="5001731"/>
            <a:satOff val="-55670"/>
            <a:lumOff val="-7647"/>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Less data</a:t>
          </a:r>
        </a:p>
      </dsp:txBody>
      <dsp:txXfrm>
        <a:off x="2911756" y="2030181"/>
        <a:ext cx="1691525" cy="545520"/>
      </dsp:txXfrm>
    </dsp:sp>
    <dsp:sp modelId="{84899C07-B881-4BEA-B830-C6F52CCB7673}">
      <dsp:nvSpPr>
        <dsp:cNvPr id="0" name=""/>
        <dsp:cNvSpPr/>
      </dsp:nvSpPr>
      <dsp:spPr>
        <a:xfrm rot="21360000">
          <a:off x="2833247" y="1353886"/>
          <a:ext cx="1750547" cy="604542"/>
        </a:xfrm>
        <a:prstGeom prst="roundRect">
          <a:avLst/>
        </a:prstGeom>
        <a:solidFill>
          <a:srgbClr val="00ACE9">
            <a:hueOff val="2858132"/>
            <a:satOff val="-31811"/>
            <a:lumOff val="-437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Model performance</a:t>
          </a:r>
        </a:p>
      </dsp:txBody>
      <dsp:txXfrm>
        <a:off x="2862758" y="1383397"/>
        <a:ext cx="1691525" cy="545520"/>
      </dsp:txXfrm>
    </dsp:sp>
    <dsp:sp modelId="{8E26D695-D79D-458F-A2C5-828997430B18}">
      <dsp:nvSpPr>
        <dsp:cNvPr id="0" name=""/>
        <dsp:cNvSpPr/>
      </dsp:nvSpPr>
      <dsp:spPr>
        <a:xfrm rot="21360000">
          <a:off x="5528178" y="3117841"/>
          <a:ext cx="1750547" cy="604542"/>
        </a:xfrm>
        <a:prstGeom prst="roundRect">
          <a:avLst/>
        </a:prstGeom>
        <a:solidFill>
          <a:srgbClr val="00ACE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Development/training time</a:t>
          </a:r>
        </a:p>
      </dsp:txBody>
      <dsp:txXfrm>
        <a:off x="5557689" y="3147352"/>
        <a:ext cx="1691525" cy="545520"/>
      </dsp:txXfrm>
    </dsp:sp>
    <dsp:sp modelId="{9715037B-A994-4CF4-9066-6689E68C01EE}">
      <dsp:nvSpPr>
        <dsp:cNvPr id="0" name=""/>
        <dsp:cNvSpPr/>
      </dsp:nvSpPr>
      <dsp:spPr>
        <a:xfrm rot="21360000">
          <a:off x="5479179" y="2471058"/>
          <a:ext cx="1750547" cy="604542"/>
        </a:xfrm>
        <a:prstGeom prst="roundRect">
          <a:avLst/>
        </a:prstGeom>
        <a:solidFill>
          <a:srgbClr val="00ACE9">
            <a:hueOff val="1429066"/>
            <a:satOff val="-15906"/>
            <a:lumOff val="-2185"/>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Production-ability</a:t>
          </a:r>
        </a:p>
      </dsp:txBody>
      <dsp:txXfrm>
        <a:off x="5508690" y="2500569"/>
        <a:ext cx="1691525" cy="545520"/>
      </dsp:txXfrm>
    </dsp:sp>
    <dsp:sp modelId="{728F4887-9CB0-409D-832A-ECB4DA8EE229}">
      <dsp:nvSpPr>
        <dsp:cNvPr id="0" name=""/>
        <dsp:cNvSpPr/>
      </dsp:nvSpPr>
      <dsp:spPr>
        <a:xfrm rot="21360000">
          <a:off x="5430180" y="1824274"/>
          <a:ext cx="1750547" cy="604542"/>
        </a:xfrm>
        <a:prstGeom prst="roundRect">
          <a:avLst/>
        </a:prstGeom>
        <a:solidFill>
          <a:srgbClr val="00ACE9">
            <a:hueOff val="2143599"/>
            <a:satOff val="-23859"/>
            <a:lumOff val="-3277"/>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FFFFFF"/>
              </a:solidFill>
              <a:latin typeface="Verdana"/>
              <a:ea typeface="+mn-ea"/>
              <a:cs typeface="+mn-cs"/>
            </a:rPr>
            <a:t>Negative inductive bias</a:t>
          </a:r>
        </a:p>
      </dsp:txBody>
      <dsp:txXfrm>
        <a:off x="5459691" y="1853785"/>
        <a:ext cx="1691525" cy="5455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4F536-2581-421D-8E81-AC3B295968D2}"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4F50A-9DC5-4727-9683-277FCBAA147B}" type="slidenum">
              <a:rPr lang="en-GB" smtClean="0"/>
              <a:t>‹#›</a:t>
            </a:fld>
            <a:endParaRPr lang="en-GB"/>
          </a:p>
        </p:txBody>
      </p:sp>
    </p:spTree>
    <p:extLst>
      <p:ext uri="{BB962C8B-B14F-4D97-AF65-F5344CB8AC3E}">
        <p14:creationId xmlns:p14="http://schemas.microsoft.com/office/powerpoint/2010/main" val="296710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JMSansRegular"/>
              </a:rPr>
              <a:t>The world is facing some of its biggest challenges yet.</a:t>
            </a:r>
          </a:p>
          <a:p>
            <a:r>
              <a:rPr lang="en-GB" b="0" i="0" dirty="0">
                <a:solidFill>
                  <a:srgbClr val="333333"/>
                </a:solidFill>
                <a:effectLst/>
                <a:latin typeface="JMSansRegular"/>
              </a:rPr>
              <a:t>The impacts of global warming and climate change are being felt across the globe.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need to change to transition to net zero and ensure a more sustainable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where JM comes in</a:t>
            </a:r>
            <a:endParaRPr lang="en-GB" b="0" i="0" dirty="0">
              <a:solidFill>
                <a:srgbClr val="333333"/>
              </a:solidFill>
              <a:effectLst/>
              <a:latin typeface="JMSansRegular"/>
            </a:endParaRPr>
          </a:p>
          <a:p>
            <a:r>
              <a:rPr lang="en-GB" b="0" i="0" dirty="0">
                <a:solidFill>
                  <a:srgbClr val="333333"/>
                </a:solidFill>
                <a:effectLst/>
                <a:latin typeface="JMSansRegular"/>
              </a:rPr>
              <a:t>Through our inspiring science and continued innovation</a:t>
            </a:r>
          </a:p>
          <a:p>
            <a:r>
              <a:rPr lang="en-GB" b="0" i="0" dirty="0">
                <a:solidFill>
                  <a:srgbClr val="333333"/>
                </a:solidFill>
                <a:effectLst/>
                <a:latin typeface="JMSansRegular"/>
              </a:rPr>
              <a:t>we're catalysing the net zero transition for millions of people every day.</a:t>
            </a:r>
            <a:endParaRPr lang="en-GB" dirty="0"/>
          </a:p>
          <a:p>
            <a:endParaRPr lang="en-GB" dirty="0"/>
          </a:p>
        </p:txBody>
      </p:sp>
      <p:sp>
        <p:nvSpPr>
          <p:cNvPr id="4" name="Slide Number Placeholder 3"/>
          <p:cNvSpPr>
            <a:spLocks noGrp="1"/>
          </p:cNvSpPr>
          <p:nvPr>
            <p:ph type="sldNum" sz="quarter" idx="5"/>
          </p:nvPr>
        </p:nvSpPr>
        <p:spPr/>
        <p:txBody>
          <a:bodyPr/>
          <a:lstStyle/>
          <a:p>
            <a:fld id="{1584F50A-9DC5-4727-9683-277FCBAA147B}" type="slidenum">
              <a:rPr lang="en-GB" smtClean="0"/>
              <a:t>3</a:t>
            </a:fld>
            <a:endParaRPr lang="en-GB"/>
          </a:p>
        </p:txBody>
      </p:sp>
    </p:spTree>
    <p:extLst>
      <p:ext uri="{BB962C8B-B14F-4D97-AF65-F5344CB8AC3E}">
        <p14:creationId xmlns:p14="http://schemas.microsoft.com/office/powerpoint/2010/main" val="343227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Constraining the model's search space</a:t>
            </a:r>
          </a:p>
          <a:p>
            <a:r>
              <a:rPr lang="en-GB"/>
              <a:t>Helping it learn from limited or complex data</a:t>
            </a:r>
          </a:p>
          <a:p>
            <a:pPr marL="285750" indent="-285750">
              <a:buFont typeface="Arial" panose="020B0604020202020204" pitchFamily="34" charset="0"/>
              <a:buChar char="•"/>
            </a:pPr>
            <a:r>
              <a:rPr lang="en-GB"/>
              <a:t>Could be beneficial, or a hindrance</a:t>
            </a:r>
          </a:p>
          <a:p>
            <a:pPr marL="285750" indent="-285750">
              <a:buFont typeface="Arial" panose="020B0604020202020204" pitchFamily="34" charset="0"/>
              <a:buChar char="•"/>
            </a:pPr>
            <a:endParaRPr lang="en-GB"/>
          </a:p>
          <a:p>
            <a:pPr marL="0" indent="0">
              <a:buFont typeface="Arial" panose="020B0604020202020204" pitchFamily="34" charset="0"/>
              <a:buNone/>
            </a:pPr>
            <a:r>
              <a:rPr lang="en-GB"/>
              <a:t>I believe that starting from the recipe (mechanistic laws) is better than guessing from scratch</a:t>
            </a:r>
          </a:p>
          <a:p>
            <a:pPr marL="0" indent="0">
              <a:buFont typeface="Arial" panose="020B0604020202020204" pitchFamily="34" charset="0"/>
              <a:buNone/>
            </a:pPr>
            <a:r>
              <a:rPr lang="en-GB"/>
              <a:t>but I’ll still let my intuition (data-driven learning) fill in the gaps</a:t>
            </a:r>
          </a:p>
        </p:txBody>
      </p:sp>
      <p:sp>
        <p:nvSpPr>
          <p:cNvPr id="4" name="Slide Number Placeholder 3"/>
          <p:cNvSpPr>
            <a:spLocks noGrp="1"/>
          </p:cNvSpPr>
          <p:nvPr>
            <p:ph type="sldNum" sz="quarter" idx="5"/>
          </p:nvPr>
        </p:nvSpPr>
        <p:spPr/>
        <p:txBody>
          <a:bodyPr/>
          <a:lstStyle/>
          <a:p>
            <a:fld id="{88B5B516-3AD3-4C5D-B628-985E0A880A6E}" type="slidenum">
              <a:rPr lang="en-GB" smtClean="0"/>
              <a:t>20</a:t>
            </a:fld>
            <a:endParaRPr lang="en-GB"/>
          </a:p>
        </p:txBody>
      </p:sp>
    </p:spTree>
    <p:extLst>
      <p:ext uri="{BB962C8B-B14F-4D97-AF65-F5344CB8AC3E}">
        <p14:creationId xmlns:p14="http://schemas.microsoft.com/office/powerpoint/2010/main" val="278115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B5B516-3AD3-4C5D-B628-985E0A880A6E}" type="slidenum">
              <a:rPr lang="en-GB" smtClean="0"/>
              <a:t>23</a:t>
            </a:fld>
            <a:endParaRPr lang="en-GB"/>
          </a:p>
        </p:txBody>
      </p:sp>
    </p:spTree>
    <p:extLst>
      <p:ext uri="{BB962C8B-B14F-4D97-AF65-F5344CB8AC3E}">
        <p14:creationId xmlns:p14="http://schemas.microsoft.com/office/powerpoint/2010/main" val="77789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Clean Air: </a:t>
            </a:r>
            <a:r>
              <a:rPr lang="en-GB" sz="1200" dirty="0"/>
              <a:t>is a global leader in </a:t>
            </a:r>
            <a:r>
              <a:rPr lang="en-GB" sz="1200" dirty="0" err="1"/>
              <a:t>autocatalysts</a:t>
            </a:r>
            <a:r>
              <a:rPr lang="en-GB" sz="1200" dirty="0"/>
              <a:t> that remove harmful pollutants from gasoline and diesel vehicles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CT: making </a:t>
            </a:r>
            <a:r>
              <a:rPr lang="en-GB" dirty="0" err="1"/>
              <a:t>syn</a:t>
            </a:r>
            <a:r>
              <a:rPr lang="en-GB" dirty="0"/>
              <a:t>-gas based chemicals, producing h2 and subsequent products. </a:t>
            </a:r>
            <a:r>
              <a:rPr lang="en-GB" sz="1200" dirty="0"/>
              <a:t>supplies catalyst and process technologies to enable the decarbonisation of the chemical and energy industries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have our licensing business, flow sheeting and plant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recently agreed to sell this to Honeywell which is all happening at the moment and is exciting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 </a:t>
            </a:r>
            <a:r>
              <a:rPr lang="en-GB" sz="1200" dirty="0"/>
              <a:t>provide critical components for fuel cells and green hydrogen electrolysers to enable the hydrogen economy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JMSansRegular"/>
              </a:rPr>
              <a:t>At JM, we’ve been designing and manufacturing the key components at the heart of a fuel cell for over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PGMS: </a:t>
            </a:r>
            <a:r>
              <a:rPr lang="en-GB" sz="1200" dirty="0"/>
              <a:t>is a leading recycler and refiner of precious metals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the largest refiner of secondary PGMs and account for ~20% of all global refined PGMs (primary and secondary).</a:t>
            </a:r>
            <a:endParaRPr lang="en-GB"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expertise in PGM catalysis and performance underpins much of the innovation across Johnson Matthey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Driving that circular economy drives synergies across our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Other enabling functions, corporate R&amp;D: </a:t>
            </a:r>
            <a:r>
              <a:rPr lang="en-GB" sz="1200" dirty="0"/>
              <a:t>houses our scientific expertise, and digital expertise </a:t>
            </a:r>
            <a:endParaRPr lang="en-GB" dirty="0"/>
          </a:p>
        </p:txBody>
      </p:sp>
      <p:sp>
        <p:nvSpPr>
          <p:cNvPr id="4" name="Slide Number Placeholder 3"/>
          <p:cNvSpPr>
            <a:spLocks noGrp="1"/>
          </p:cNvSpPr>
          <p:nvPr>
            <p:ph type="sldNum" sz="quarter" idx="5"/>
          </p:nvPr>
        </p:nvSpPr>
        <p:spPr/>
        <p:txBody>
          <a:bodyPr/>
          <a:lstStyle/>
          <a:p>
            <a:fld id="{1584F50A-9DC5-4727-9683-277FCBAA147B}" type="slidenum">
              <a:rPr lang="en-GB" smtClean="0"/>
              <a:t>4</a:t>
            </a:fld>
            <a:endParaRPr lang="en-GB"/>
          </a:p>
        </p:txBody>
      </p:sp>
    </p:spTree>
    <p:extLst>
      <p:ext uri="{BB962C8B-B14F-4D97-AF65-F5344CB8AC3E}">
        <p14:creationId xmlns:p14="http://schemas.microsoft.com/office/powerpoint/2010/main" val="199979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Verdana" panose="020B0604030504040204" pitchFamily="34" charset="0"/>
              </a:rPr>
              <a:t>Clean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JMSansRegular"/>
              </a:rPr>
              <a:t>Our catalysts and filters prevent millions of tonnes of harmful pollutants, (NOx, particulates) produced by gasoline and diesel engines, from entering the air. </a:t>
            </a:r>
            <a:endParaRPr lang="en-GB" sz="1200" b="1" i="0" dirty="0">
              <a:solidFill>
                <a:srgbClr val="000000"/>
              </a:solidFill>
              <a:effectLst/>
              <a:latin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JMSansRegular"/>
              </a:rPr>
              <a:t>Despite incoming deadlines to phase out petrol and diesel vehicles, we’re not going to see the traditional combustion engine disappear overnight.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JMSansRegular"/>
              </a:rPr>
              <a:t>We continue to invest and innovate to ensure that our technologies help our customers meet the higher standards demanded by new legislation.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20 million tonnes of pollutants stopped by our catalysts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1 in 3 cars on the road use a Johnson Matthey catalyst</a:t>
            </a:r>
            <a:endParaRPr lang="en-GB" b="0" i="0" dirty="0">
              <a:solidFill>
                <a:srgbClr val="333333"/>
              </a:solidFill>
              <a:effectLst/>
              <a:latin typeface="JMSansRegular"/>
            </a:endParaRPr>
          </a:p>
          <a:p>
            <a:pPr algn="l" rtl="0" fontAlgn="base"/>
            <a:endParaRPr lang="en-GB" dirty="0"/>
          </a:p>
          <a:p>
            <a:pPr marL="0" indent="0" algn="l" rtl="0" fontAlgn="base">
              <a:buFont typeface="Arial" panose="020B0604020202020204" pitchFamily="34" charset="0"/>
              <a:buNone/>
            </a:pPr>
            <a:r>
              <a:rPr lang="en-GB" b="1" dirty="0"/>
              <a:t>Hydrogen technologies</a:t>
            </a:r>
          </a:p>
          <a:p>
            <a:pPr marL="171450" indent="-171450" algn="l" rtl="0" fontAlgn="base">
              <a:buFont typeface="Arial" panose="020B0604020202020204" pitchFamily="34" charset="0"/>
              <a:buChar char="•"/>
            </a:pPr>
            <a:r>
              <a:rPr lang="en-GB" b="0" i="0" dirty="0">
                <a:solidFill>
                  <a:srgbClr val="333333"/>
                </a:solidFill>
                <a:effectLst/>
                <a:latin typeface="JMSansRegular"/>
              </a:rPr>
              <a:t>Electric vehicles will be a major part of the future of transport.</a:t>
            </a:r>
          </a:p>
          <a:p>
            <a:pPr marL="171450" indent="-171450" algn="l" rtl="0" fontAlgn="base">
              <a:buFont typeface="Arial" panose="020B0604020202020204" pitchFamily="34" charset="0"/>
              <a:buChar char="•"/>
            </a:pPr>
            <a:r>
              <a:rPr lang="en-GB" b="0" i="0" dirty="0">
                <a:solidFill>
                  <a:srgbClr val="333333"/>
                </a:solidFill>
                <a:effectLst/>
                <a:latin typeface="JMSansRegular"/>
              </a:rPr>
              <a:t>While batteries are more suited to light duty cars and vans, hydrogen fuel cell vehicles are critical to decarbonising heavy duty trucks and buses, offering longer driving ranges and faster refuelling times.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333333"/>
                </a:solidFill>
                <a:effectLst/>
                <a:latin typeface="JMSansRegular"/>
              </a:rPr>
              <a:t>Inside a fuel cell vehicle, hydrogen is used as a fuel to generate electricity to power, producing water as the only by-product.</a:t>
            </a:r>
            <a:endParaRPr lang="en-GB" b="0" i="0" dirty="0">
              <a:solidFill>
                <a:srgbClr val="333333"/>
              </a:solidFill>
              <a:effectLst/>
              <a:latin typeface="JMSansRegular"/>
            </a:endParaRPr>
          </a:p>
          <a:p>
            <a:pPr marL="171450" indent="-171450" algn="l" rtl="0" fontAlgn="base">
              <a:buFont typeface="Arial" panose="020B0604020202020204" pitchFamily="34" charset="0"/>
              <a:buChar char="•"/>
            </a:pPr>
            <a:r>
              <a:rPr lang="en-GB" sz="1200" b="0" i="0" dirty="0">
                <a:solidFill>
                  <a:srgbClr val="000000"/>
                </a:solidFill>
                <a:effectLst/>
                <a:latin typeface="Verdana" panose="020B0604030504040204" pitchFamily="34" charset="0"/>
              </a:rPr>
              <a:t>We supply the catalyst coated membranes and membrane electrode assemblies which are key to making the clever chemistry in a fuel cell happen.</a:t>
            </a:r>
            <a:endParaRPr lang="en-GB" sz="1800" b="0" i="0" dirty="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GB" sz="1200" b="0" i="0" dirty="0">
                <a:solidFill>
                  <a:srgbClr val="000000"/>
                </a:solidFill>
                <a:effectLst/>
                <a:latin typeface="Verdana" panose="020B0604030504040204" pitchFamily="34" charset="0"/>
              </a:rPr>
              <a:t>Our fuel cell experience goes back even further to 1842 when William Grove was first developing the concept of the fuel cell. He used platinum supplied by Johnson Matthey - so, we really have been in the fuel cells business forever! </a:t>
            </a:r>
            <a:br>
              <a:rPr lang="en-GB" dirty="0"/>
            </a:br>
            <a:endParaRPr lang="en-GB" dirty="0"/>
          </a:p>
        </p:txBody>
      </p:sp>
      <p:sp>
        <p:nvSpPr>
          <p:cNvPr id="4" name="Slide Number Placeholder 3"/>
          <p:cNvSpPr>
            <a:spLocks noGrp="1"/>
          </p:cNvSpPr>
          <p:nvPr>
            <p:ph type="sldNum" sz="quarter" idx="5"/>
          </p:nvPr>
        </p:nvSpPr>
        <p:spPr/>
        <p:txBody>
          <a:bodyPr/>
          <a:lstStyle/>
          <a:p>
            <a:fld id="{88B5B516-3AD3-4C5D-B628-985E0A880A6E}" type="slidenum">
              <a:rPr lang="en-GB" smtClean="0"/>
              <a:t>5</a:t>
            </a:fld>
            <a:endParaRPr lang="en-GB"/>
          </a:p>
        </p:txBody>
      </p:sp>
    </p:spTree>
    <p:extLst>
      <p:ext uri="{BB962C8B-B14F-4D97-AF65-F5344CB8AC3E}">
        <p14:creationId xmlns:p14="http://schemas.microsoft.com/office/powerpoint/2010/main" val="252355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Add more background to clean air </a:t>
            </a:r>
          </a:p>
          <a:p>
            <a:r>
              <a:rPr lang="en-GB"/>
              <a:t>What the </a:t>
            </a:r>
            <a:r>
              <a:rPr lang="en-GB" err="1"/>
              <a:t>autocatalysts</a:t>
            </a:r>
            <a:r>
              <a:rPr lang="en-GB"/>
              <a:t> do</a:t>
            </a:r>
          </a:p>
        </p:txBody>
      </p:sp>
      <p:sp>
        <p:nvSpPr>
          <p:cNvPr id="4" name="Slide Number Placeholder 3"/>
          <p:cNvSpPr>
            <a:spLocks noGrp="1"/>
          </p:cNvSpPr>
          <p:nvPr>
            <p:ph type="sldNum" sz="quarter" idx="5"/>
          </p:nvPr>
        </p:nvSpPr>
        <p:spPr/>
        <p:txBody>
          <a:bodyPr/>
          <a:lstStyle/>
          <a:p>
            <a:fld id="{88B5B516-3AD3-4C5D-B628-985E0A880A6E}" type="slidenum">
              <a:rPr lang="en-GB" smtClean="0"/>
              <a:t>7</a:t>
            </a:fld>
            <a:endParaRPr lang="en-GB"/>
          </a:p>
        </p:txBody>
      </p:sp>
    </p:spTree>
    <p:extLst>
      <p:ext uri="{BB962C8B-B14F-4D97-AF65-F5344CB8AC3E}">
        <p14:creationId xmlns:p14="http://schemas.microsoft.com/office/powerpoint/2010/main" val="105150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Bin size</a:t>
            </a:r>
          </a:p>
          <a:p>
            <a:r>
              <a:rPr lang="en-GB"/>
              <a:t>Share alpha/gamma paper</a:t>
            </a:r>
          </a:p>
          <a:p>
            <a:endParaRPr lang="en-GB"/>
          </a:p>
          <a:p>
            <a:r>
              <a:rPr lang="en-GB"/>
              <a:t>Describe parameters better</a:t>
            </a:r>
          </a:p>
        </p:txBody>
      </p:sp>
      <p:sp>
        <p:nvSpPr>
          <p:cNvPr id="4" name="Header Placeholder 3"/>
          <p:cNvSpPr>
            <a:spLocks noGrp="1"/>
          </p:cNvSpPr>
          <p:nvPr>
            <p:ph type="hdr" sz="quarter"/>
          </p:nvPr>
        </p:nvSpPr>
        <p:spPr/>
        <p:txBody>
          <a:bodyPr/>
          <a:lstStyle/>
          <a:p>
            <a:r>
              <a:rPr lang="en-GB"/>
              <a:t>INTERNAL</a:t>
            </a:r>
          </a:p>
        </p:txBody>
      </p:sp>
      <p:sp>
        <p:nvSpPr>
          <p:cNvPr id="5" name="Slide Number Placeholder 4"/>
          <p:cNvSpPr>
            <a:spLocks noGrp="1"/>
          </p:cNvSpPr>
          <p:nvPr>
            <p:ph type="sldNum" sz="quarter" idx="5"/>
          </p:nvPr>
        </p:nvSpPr>
        <p:spPr/>
        <p:txBody>
          <a:bodyPr/>
          <a:lstStyle/>
          <a:p>
            <a:fld id="{88B5B516-3AD3-4C5D-B628-985E0A880A6E}" type="slidenum">
              <a:rPr lang="en-GB" smtClean="0"/>
              <a:t>10</a:t>
            </a:fld>
            <a:endParaRPr lang="en-GB"/>
          </a:p>
        </p:txBody>
      </p:sp>
    </p:spTree>
    <p:extLst>
      <p:ext uri="{BB962C8B-B14F-4D97-AF65-F5344CB8AC3E}">
        <p14:creationId xmlns:p14="http://schemas.microsoft.com/office/powerpoint/2010/main" val="406281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D3C7-2144-34DF-20ED-458EDD077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CB881-3AC5-F045-AFD6-16D71F32880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75F1C18-5618-0FF5-7407-1ABF3C447427}"/>
              </a:ext>
            </a:extLst>
          </p:cNvPr>
          <p:cNvSpPr>
            <a:spLocks noGrp="1"/>
          </p:cNvSpPr>
          <p:nvPr>
            <p:ph type="body" idx="1"/>
          </p:nvPr>
        </p:nvSpPr>
        <p:spPr/>
        <p:txBody>
          <a:bodyPr/>
          <a:lstStyle/>
          <a:p>
            <a:r>
              <a:rPr lang="en-GB"/>
              <a:t>Bin size</a:t>
            </a:r>
          </a:p>
          <a:p>
            <a:r>
              <a:rPr lang="en-GB"/>
              <a:t>Share alpha/gamma paper</a:t>
            </a:r>
          </a:p>
          <a:p>
            <a:endParaRPr lang="en-GB"/>
          </a:p>
          <a:p>
            <a:r>
              <a:rPr lang="en-GB"/>
              <a:t>Describe parameters better</a:t>
            </a:r>
          </a:p>
        </p:txBody>
      </p:sp>
      <p:sp>
        <p:nvSpPr>
          <p:cNvPr id="4" name="Header Placeholder 3">
            <a:extLst>
              <a:ext uri="{FF2B5EF4-FFF2-40B4-BE49-F238E27FC236}">
                <a16:creationId xmlns:a16="http://schemas.microsoft.com/office/drawing/2014/main" id="{D3A6A2B7-98CF-9E4F-20D7-50DC01652EEF}"/>
              </a:ext>
            </a:extLst>
          </p:cNvPr>
          <p:cNvSpPr>
            <a:spLocks noGrp="1"/>
          </p:cNvSpPr>
          <p:nvPr>
            <p:ph type="hdr" sz="quarter"/>
          </p:nvPr>
        </p:nvSpPr>
        <p:spPr/>
        <p:txBody>
          <a:bodyPr/>
          <a:lstStyle/>
          <a:p>
            <a:r>
              <a:rPr lang="en-GB"/>
              <a:t>INTERNAL</a:t>
            </a:r>
          </a:p>
        </p:txBody>
      </p:sp>
      <p:sp>
        <p:nvSpPr>
          <p:cNvPr id="5" name="Slide Number Placeholder 4">
            <a:extLst>
              <a:ext uri="{FF2B5EF4-FFF2-40B4-BE49-F238E27FC236}">
                <a16:creationId xmlns:a16="http://schemas.microsoft.com/office/drawing/2014/main" id="{F485D392-4F04-E033-DC61-C8ADCA3F934E}"/>
              </a:ext>
            </a:extLst>
          </p:cNvPr>
          <p:cNvSpPr>
            <a:spLocks noGrp="1"/>
          </p:cNvSpPr>
          <p:nvPr>
            <p:ph type="sldNum" sz="quarter" idx="5"/>
          </p:nvPr>
        </p:nvSpPr>
        <p:spPr/>
        <p:txBody>
          <a:bodyPr/>
          <a:lstStyle/>
          <a:p>
            <a:fld id="{88B5B516-3AD3-4C5D-B628-985E0A880A6E}" type="slidenum">
              <a:rPr lang="en-GB" smtClean="0"/>
              <a:t>11</a:t>
            </a:fld>
            <a:endParaRPr lang="en-GB"/>
          </a:p>
        </p:txBody>
      </p:sp>
    </p:spTree>
    <p:extLst>
      <p:ext uri="{BB962C8B-B14F-4D97-AF65-F5344CB8AC3E}">
        <p14:creationId xmlns:p14="http://schemas.microsoft.com/office/powerpoint/2010/main" val="334870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a:p>
            <a:endParaRPr lang="en-GB"/>
          </a:p>
        </p:txBody>
      </p:sp>
      <p:sp>
        <p:nvSpPr>
          <p:cNvPr id="4" name="Slide Number Placeholder 3"/>
          <p:cNvSpPr>
            <a:spLocks noGrp="1"/>
          </p:cNvSpPr>
          <p:nvPr>
            <p:ph type="sldNum" sz="quarter" idx="5"/>
          </p:nvPr>
        </p:nvSpPr>
        <p:spPr/>
        <p:txBody>
          <a:bodyPr/>
          <a:lstStyle/>
          <a:p>
            <a:fld id="{88B5B516-3AD3-4C5D-B628-985E0A880A6E}" type="slidenum">
              <a:rPr lang="en-GB" smtClean="0"/>
              <a:t>12</a:t>
            </a:fld>
            <a:endParaRPr lang="en-GB"/>
          </a:p>
        </p:txBody>
      </p:sp>
    </p:spTree>
    <p:extLst>
      <p:ext uri="{BB962C8B-B14F-4D97-AF65-F5344CB8AC3E}">
        <p14:creationId xmlns:p14="http://schemas.microsoft.com/office/powerpoint/2010/main" val="223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FF2A-325A-C84B-358F-66626D934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3EFD-C7F7-FBA2-A741-B674CC858C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78DAF9C-0B03-5BF0-9DC6-CBEC8A0807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a:p>
            <a:endParaRPr lang="en-GB"/>
          </a:p>
        </p:txBody>
      </p:sp>
      <p:sp>
        <p:nvSpPr>
          <p:cNvPr id="4" name="Slide Number Placeholder 3">
            <a:extLst>
              <a:ext uri="{FF2B5EF4-FFF2-40B4-BE49-F238E27FC236}">
                <a16:creationId xmlns:a16="http://schemas.microsoft.com/office/drawing/2014/main" id="{A4D7767F-AA08-82A4-AED4-24EDFC4A07BC}"/>
              </a:ext>
            </a:extLst>
          </p:cNvPr>
          <p:cNvSpPr>
            <a:spLocks noGrp="1"/>
          </p:cNvSpPr>
          <p:nvPr>
            <p:ph type="sldNum" sz="quarter" idx="5"/>
          </p:nvPr>
        </p:nvSpPr>
        <p:spPr/>
        <p:txBody>
          <a:bodyPr/>
          <a:lstStyle/>
          <a:p>
            <a:fld id="{88B5B516-3AD3-4C5D-B628-985E0A880A6E}" type="slidenum">
              <a:rPr lang="en-GB" smtClean="0"/>
              <a:t>14</a:t>
            </a:fld>
            <a:endParaRPr lang="en-GB"/>
          </a:p>
        </p:txBody>
      </p:sp>
    </p:spTree>
    <p:extLst>
      <p:ext uri="{BB962C8B-B14F-4D97-AF65-F5344CB8AC3E}">
        <p14:creationId xmlns:p14="http://schemas.microsoft.com/office/powerpoint/2010/main" val="199561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higher pressure → more energy → faster attrition/fragmentation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Higher pressure/air velocity typically lowers the effective cut (finer product leaves sooner)</a:t>
            </a:r>
          </a:p>
          <a:p>
            <a:endParaRPr lang="en-GB" sz="1200"/>
          </a:p>
          <a:p>
            <a:r>
              <a:rPr lang="en-GB" sz="1200"/>
              <a:t>Pressure can broaden fragment spectrum (more fines)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88B5B516-3AD3-4C5D-B628-985E0A880A6E}" type="slidenum">
              <a:rPr lang="en-GB" smtClean="0"/>
              <a:t>15</a:t>
            </a:fld>
            <a:endParaRPr lang="en-GB"/>
          </a:p>
        </p:txBody>
      </p:sp>
    </p:spTree>
    <p:extLst>
      <p:ext uri="{BB962C8B-B14F-4D97-AF65-F5344CB8AC3E}">
        <p14:creationId xmlns:p14="http://schemas.microsoft.com/office/powerpoint/2010/main" val="234037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2712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itle 1"/>
          <p:cNvSpPr>
            <a:spLocks noGrp="1"/>
          </p:cNvSpPr>
          <p:nvPr>
            <p:ph type="title"/>
          </p:nvPr>
        </p:nvSpPr>
        <p:spPr>
          <a:xfrm>
            <a:off x="413233" y="421738"/>
            <a:ext cx="11370779" cy="911762"/>
          </a:xfrm>
        </p:spPr>
        <p:txBody>
          <a:bodyPr/>
          <a:lstStyle/>
          <a:p>
            <a:r>
              <a:rPr lang="en-US"/>
              <a:t>Click to edit Master title style</a:t>
            </a:r>
          </a:p>
        </p:txBody>
      </p:sp>
      <p:sp>
        <p:nvSpPr>
          <p:cNvPr id="10" name="Content Placeholder 2"/>
          <p:cNvSpPr>
            <a:spLocks noGrp="1"/>
          </p:cNvSpPr>
          <p:nvPr>
            <p:ph idx="1"/>
          </p:nvPr>
        </p:nvSpPr>
        <p:spPr>
          <a:xfrm>
            <a:off x="413234"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4"/>
          </p:nvPr>
        </p:nvSpPr>
        <p:spPr>
          <a:xfrm>
            <a:off x="6305240"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3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p:txBody>
          <a:bodyPr/>
          <a:lstStyle/>
          <a:p>
            <a:r>
              <a:rPr lang="en-GB"/>
              <a:t>Insert footer here</a:t>
            </a:r>
          </a:p>
        </p:txBody>
      </p:sp>
      <p:sp>
        <p:nvSpPr>
          <p:cNvPr id="3" name="Slide Number Placeholder 2"/>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ext Placeholder 6"/>
          <p:cNvSpPr>
            <a:spLocks noGrp="1"/>
          </p:cNvSpPr>
          <p:nvPr>
            <p:ph type="body" sz="quarter" idx="14"/>
          </p:nvPr>
        </p:nvSpPr>
        <p:spPr>
          <a:xfrm>
            <a:off x="413233" y="922809"/>
            <a:ext cx="11376025" cy="360000"/>
          </a:xfrm>
        </p:spPr>
        <p:txBody>
          <a:bodyPr tIns="0"/>
          <a:lstStyle>
            <a:lvl1pPr marL="0" algn="l" defTabSz="914400" rtl="0" eaLnBrk="0" fontAlgn="base" latinLnBrk="0" hangingPunct="0">
              <a:spcBef>
                <a:spcPct val="0"/>
              </a:spcBef>
              <a:spcAft>
                <a:spcPct val="0"/>
              </a:spcAft>
              <a:defRPr lang="en-US" sz="1800" b="1" kern="0" cap="none" baseline="0" dirty="0" smtClean="0">
                <a:solidFill>
                  <a:srgbClr val="1924AB"/>
                </a:solidFill>
                <a:latin typeface="+mj-lt"/>
                <a:ea typeface="+mj-ea"/>
                <a:cs typeface="+mj-cs"/>
              </a:defRPr>
            </a:lvl1pPr>
          </a:lstStyle>
          <a:p>
            <a:pPr lvl="0"/>
            <a:r>
              <a:rPr lang="en-US"/>
              <a:t>Click to edit Master text styles</a:t>
            </a:r>
          </a:p>
        </p:txBody>
      </p:sp>
      <p:sp>
        <p:nvSpPr>
          <p:cNvPr id="9" name="Title 1"/>
          <p:cNvSpPr>
            <a:spLocks noGrp="1"/>
          </p:cNvSpPr>
          <p:nvPr>
            <p:ph type="title"/>
          </p:nvPr>
        </p:nvSpPr>
        <p:spPr>
          <a:xfrm>
            <a:off x="413233" y="421738"/>
            <a:ext cx="11370779" cy="501071"/>
          </a:xfrm>
        </p:spPr>
        <p:txBody>
          <a:bodyPr/>
          <a:lstStyle/>
          <a:p>
            <a:r>
              <a:rPr lang="en-US"/>
              <a:t>Click to edit Master title style</a:t>
            </a:r>
          </a:p>
        </p:txBody>
      </p:sp>
    </p:spTree>
    <p:extLst>
      <p:ext uri="{BB962C8B-B14F-4D97-AF65-F5344CB8AC3E}">
        <p14:creationId xmlns:p14="http://schemas.microsoft.com/office/powerpoint/2010/main" val="98689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0" y="-1"/>
            <a:ext cx="12192000" cy="3820887"/>
          </a:xfrm>
          <a:prstGeom prst="rect">
            <a:avLst/>
          </a:prstGeom>
          <a:gradFill>
            <a:gsLst>
              <a:gs pos="0">
                <a:schemeClr val="accent1">
                  <a:lumMod val="5000"/>
                  <a:lumOff val="95000"/>
                  <a:alpha val="67000"/>
                </a:schemeClr>
              </a:gs>
              <a:gs pos="82000">
                <a:schemeClr val="bg1">
                  <a:alpha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5" name="Rectangle 4"/>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78852"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78853"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9" name="Straight Connector 18"/>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7" name="Graphic 6">
            <a:extLst>
              <a:ext uri="{FF2B5EF4-FFF2-40B4-BE49-F238E27FC236}">
                <a16:creationId xmlns:a16="http://schemas.microsoft.com/office/drawing/2014/main" id="{80A3012D-DE72-5C2C-9E07-2A806DD941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44370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4" name="Rectangle 63"/>
          <p:cNvSpPr/>
          <p:nvPr userDrawn="1"/>
        </p:nvSpPr>
        <p:spPr bwMode="auto">
          <a:xfrm>
            <a:off x="0" y="-1"/>
            <a:ext cx="12192000" cy="1785257"/>
          </a:xfrm>
          <a:prstGeom prst="rect">
            <a:avLst/>
          </a:prstGeom>
          <a:gradFill>
            <a:gsLst>
              <a:gs pos="2000">
                <a:srgbClr val="405A5E">
                  <a:alpha val="54000"/>
                </a:srgbClr>
              </a:gs>
              <a:gs pos="100000">
                <a:srgbClr val="405A5E">
                  <a:alpha val="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72" name="Rectangle 171"/>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73"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174"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75" name="Straight Connector 174"/>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5" name="Graphic 4">
            <a:extLst>
              <a:ext uri="{FF2B5EF4-FFF2-40B4-BE49-F238E27FC236}">
                <a16:creationId xmlns:a16="http://schemas.microsoft.com/office/drawing/2014/main" id="{C907D55B-0C9E-B7BA-55D5-DC95C2D5CF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350976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C">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8" name="Rectangle 57">
            <a:extLst>
              <a:ext uri="{FF2B5EF4-FFF2-40B4-BE49-F238E27FC236}">
                <a16:creationId xmlns:a16="http://schemas.microsoft.com/office/drawing/2014/main" id="{B0B9ACA6-2963-41D5-B836-469B712E5115}"/>
              </a:ext>
            </a:extLst>
          </p:cNvPr>
          <p:cNvSpPr/>
          <p:nvPr userDrawn="1"/>
        </p:nvSpPr>
        <p:spPr bwMode="auto">
          <a:xfrm>
            <a:off x="0" y="-2"/>
            <a:ext cx="12192000" cy="6481987"/>
          </a:xfrm>
          <a:prstGeom prst="rect">
            <a:avLst/>
          </a:prstGeom>
          <a:gradFill>
            <a:gsLst>
              <a:gs pos="0">
                <a:schemeClr val="tx1">
                  <a:alpha val="40000"/>
                </a:schemeClr>
              </a:gs>
              <a:gs pos="100000">
                <a:schemeClr val="tx1">
                  <a:alpha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74" name="Rectangle 173"/>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75"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176"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77" name="Straight Connector 176"/>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5" name="Graphic 4">
            <a:extLst>
              <a:ext uri="{FF2B5EF4-FFF2-40B4-BE49-F238E27FC236}">
                <a16:creationId xmlns:a16="http://schemas.microsoft.com/office/drawing/2014/main" id="{7FB238C0-F89B-EB50-C92E-7EA479B5E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81567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3200400" cy="6858000"/>
          </a:xfrm>
          <a:prstGeom prst="rect">
            <a:avLst/>
          </a:prstGeom>
          <a:solidFill>
            <a:srgbClr val="00B1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035300" y="0"/>
            <a:ext cx="9156700" cy="6858000"/>
          </a:xfrm>
          <a:prstGeom prst="rect">
            <a:avLst/>
          </a:prstGeom>
        </p:spPr>
      </p:pic>
      <p:sp>
        <p:nvSpPr>
          <p:cNvPr id="174" name="Rectangle 173"/>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75"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176"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77" name="Straight Connector 176"/>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7" name="Graphic 6">
            <a:extLst>
              <a:ext uri="{FF2B5EF4-FFF2-40B4-BE49-F238E27FC236}">
                <a16:creationId xmlns:a16="http://schemas.microsoft.com/office/drawing/2014/main" id="{7A7A1358-EA75-76E1-C4FF-DD0D1371C0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411994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623"/>
            <a:ext cx="12192000" cy="6858000"/>
          </a:xfrm>
          <a:prstGeom prst="rect">
            <a:avLst/>
          </a:prstGeom>
        </p:spPr>
      </p:pic>
      <p:sp>
        <p:nvSpPr>
          <p:cNvPr id="2" name="Rectangle 1"/>
          <p:cNvSpPr/>
          <p:nvPr userDrawn="1"/>
        </p:nvSpPr>
        <p:spPr bwMode="auto">
          <a:xfrm>
            <a:off x="0" y="0"/>
            <a:ext cx="12192000" cy="4103914"/>
          </a:xfrm>
          <a:prstGeom prst="rect">
            <a:avLst/>
          </a:prstGeom>
          <a:gradFill>
            <a:gsLst>
              <a:gs pos="0">
                <a:schemeClr val="accent1">
                  <a:lumMod val="5000"/>
                  <a:lumOff val="95000"/>
                  <a:alpha val="60000"/>
                </a:schemeClr>
              </a:gs>
              <a:gs pos="82000">
                <a:schemeClr val="bg1">
                  <a:alpha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5" name="Rectangle 4"/>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78852"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78853"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9" name="Straight Connector 18"/>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3" name="Graphic 2">
            <a:extLst>
              <a:ext uri="{FF2B5EF4-FFF2-40B4-BE49-F238E27FC236}">
                <a16:creationId xmlns:a16="http://schemas.microsoft.com/office/drawing/2014/main" id="{2E84666E-1143-BA8D-B5B0-F699121D40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394932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F">
    <p:bg>
      <p:bgPr>
        <a:solidFill>
          <a:schemeClr val="bg1"/>
        </a:solidFill>
        <a:effectLst/>
      </p:bgPr>
    </p:bg>
    <p:spTree>
      <p:nvGrpSpPr>
        <p:cNvPr id="1" name=""/>
        <p:cNvGrpSpPr/>
        <p:nvPr/>
      </p:nvGrpSpPr>
      <p:grpSpPr>
        <a:xfrm>
          <a:off x="0" y="0"/>
          <a:ext cx="0" cy="0"/>
          <a:chOff x="0" y="0"/>
          <a:chExt cx="0" cy="0"/>
        </a:xfrm>
      </p:grpSpPr>
      <p:pic>
        <p:nvPicPr>
          <p:cNvPr id="4" name="Picture 3" descr="A body of water with trees&#10;&#10;AI-generated content may be incorrect.">
            <a:extLst>
              <a:ext uri="{FF2B5EF4-FFF2-40B4-BE49-F238E27FC236}">
                <a16:creationId xmlns:a16="http://schemas.microsoft.com/office/drawing/2014/main" id="{7013A6BC-C5E8-39F7-302D-32282B17EC8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2E26A52F-764A-9C8F-E24D-707DD7815E73}"/>
              </a:ext>
            </a:extLst>
          </p:cNvPr>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2" name="Rectangle 1"/>
          <p:cNvSpPr/>
          <p:nvPr userDrawn="1"/>
        </p:nvSpPr>
        <p:spPr bwMode="auto">
          <a:xfrm>
            <a:off x="0" y="0"/>
            <a:ext cx="12192000" cy="1654200"/>
          </a:xfrm>
          <a:prstGeom prst="rect">
            <a:avLst/>
          </a:prstGeom>
          <a:gradFill>
            <a:gsLst>
              <a:gs pos="0">
                <a:srgbClr val="000000">
                  <a:alpha val="86000"/>
                </a:srgbClr>
              </a:gs>
              <a:gs pos="82000">
                <a:srgbClr val="000000">
                  <a:alpha val="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78852"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78853"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9" name="Straight Connector 18"/>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6" name="Graphic 5">
            <a:extLst>
              <a:ext uri="{FF2B5EF4-FFF2-40B4-BE49-F238E27FC236}">
                <a16:creationId xmlns:a16="http://schemas.microsoft.com/office/drawing/2014/main" id="{498E6E78-75E1-2848-7F43-822D844156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326818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G">
    <p:bg>
      <p:bgPr>
        <a:solidFill>
          <a:schemeClr val="bg1"/>
        </a:solidFill>
        <a:effectLst/>
      </p:bgPr>
    </p:bg>
    <p:spTree>
      <p:nvGrpSpPr>
        <p:cNvPr id="1" name=""/>
        <p:cNvGrpSpPr/>
        <p:nvPr/>
      </p:nvGrpSpPr>
      <p:grpSpPr>
        <a:xfrm>
          <a:off x="0" y="0"/>
          <a:ext cx="0" cy="0"/>
          <a:chOff x="0" y="0"/>
          <a:chExt cx="0" cy="0"/>
        </a:xfrm>
      </p:grpSpPr>
      <p:pic>
        <p:nvPicPr>
          <p:cNvPr id="5" name="Picture 4" descr="An aerial view of a beach with trees and blue water&#10;&#10;AI-generated content may be incorrect.">
            <a:extLst>
              <a:ext uri="{FF2B5EF4-FFF2-40B4-BE49-F238E27FC236}">
                <a16:creationId xmlns:a16="http://schemas.microsoft.com/office/drawing/2014/main" id="{33B705ED-E87E-FEE1-CF7F-72DCEEDB3B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8" name="Rectangle 7">
            <a:extLst>
              <a:ext uri="{FF2B5EF4-FFF2-40B4-BE49-F238E27FC236}">
                <a16:creationId xmlns:a16="http://schemas.microsoft.com/office/drawing/2014/main" id="{C6A00E4F-074A-CC02-113E-0AF70AEE1DF3}"/>
              </a:ext>
            </a:extLst>
          </p:cNvPr>
          <p:cNvSpPr/>
          <p:nvPr userDrawn="1"/>
        </p:nvSpPr>
        <p:spPr bwMode="auto">
          <a:xfrm>
            <a:off x="-1" y="0"/>
            <a:ext cx="12192000" cy="2610854"/>
          </a:xfrm>
          <a:prstGeom prst="rect">
            <a:avLst/>
          </a:prstGeom>
          <a:gradFill>
            <a:gsLst>
              <a:gs pos="0">
                <a:srgbClr val="016191"/>
              </a:gs>
              <a:gs pos="84483">
                <a:srgbClr val="017EB1">
                  <a:alpha val="0"/>
                </a:srgbClr>
              </a:gs>
              <a:gs pos="61000">
                <a:srgbClr val="017EB1">
                  <a:alpha val="2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5" name="Rectangle 14">
            <a:extLst>
              <a:ext uri="{FF2B5EF4-FFF2-40B4-BE49-F238E27FC236}">
                <a16:creationId xmlns:a16="http://schemas.microsoft.com/office/drawing/2014/main" id="{2E26A52F-764A-9C8F-E24D-707DD7815E73}"/>
              </a:ext>
            </a:extLst>
          </p:cNvPr>
          <p:cNvSpPr/>
          <p:nvPr userDrawn="1"/>
        </p:nvSpPr>
        <p:spPr bwMode="auto">
          <a:xfrm>
            <a:off x="1" y="4571120"/>
            <a:ext cx="8124824" cy="228688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78852"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78853"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9" name="Straight Connector 18"/>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6" name="Graphic 5">
            <a:extLst>
              <a:ext uri="{FF2B5EF4-FFF2-40B4-BE49-F238E27FC236}">
                <a16:creationId xmlns:a16="http://schemas.microsoft.com/office/drawing/2014/main" id="{498E6E78-75E1-2848-7F43-822D844156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325034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1654200"/>
          </a:xfrm>
          <a:prstGeom prst="rect">
            <a:avLst/>
          </a:prstGeom>
          <a:gradFill>
            <a:gsLst>
              <a:gs pos="0">
                <a:schemeClr val="accent1">
                  <a:lumMod val="5000"/>
                  <a:lumOff val="95000"/>
                  <a:alpha val="67000"/>
                </a:schemeClr>
              </a:gs>
              <a:gs pos="82000">
                <a:schemeClr val="bg1">
                  <a:alpha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5" name="Rectangle 4"/>
          <p:cNvSpPr/>
          <p:nvPr userDrawn="1"/>
        </p:nvSpPr>
        <p:spPr bwMode="auto">
          <a:xfrm>
            <a:off x="0" y="0"/>
            <a:ext cx="12191999" cy="6858001"/>
          </a:xfrm>
          <a:prstGeom prst="rect">
            <a:avLst/>
          </a:prstGeom>
          <a:solidFill>
            <a:srgbClr val="192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78852" name="Rectangle 4"/>
          <p:cNvSpPr>
            <a:spLocks noGrp="1" noChangeArrowheads="1"/>
          </p:cNvSpPr>
          <p:nvPr>
            <p:ph type="ctrTitle" sz="quarter"/>
          </p:nvPr>
        </p:nvSpPr>
        <p:spPr>
          <a:xfrm>
            <a:off x="407192" y="4663440"/>
            <a:ext cx="7309645" cy="1077018"/>
          </a:xfrm>
        </p:spPr>
        <p:txBody>
          <a:bodyPr anchor="b"/>
          <a:lstStyle>
            <a:lvl1pPr>
              <a:lnSpc>
                <a:spcPct val="110000"/>
              </a:lnSpc>
              <a:defRPr>
                <a:solidFill>
                  <a:schemeClr val="bg1"/>
                </a:solidFill>
              </a:defRPr>
            </a:lvl1pPr>
          </a:lstStyle>
          <a:p>
            <a:r>
              <a:rPr lang="en-US"/>
              <a:t>Click to edit Master title style</a:t>
            </a:r>
            <a:endParaRPr lang="en-GB"/>
          </a:p>
        </p:txBody>
      </p:sp>
      <p:sp>
        <p:nvSpPr>
          <p:cNvPr id="78853" name="Rectangle 5"/>
          <p:cNvSpPr>
            <a:spLocks noGrp="1" noChangeArrowheads="1"/>
          </p:cNvSpPr>
          <p:nvPr>
            <p:ph type="subTitle" sz="quarter" idx="1"/>
          </p:nvPr>
        </p:nvSpPr>
        <p:spPr>
          <a:xfrm>
            <a:off x="407193" y="5983526"/>
            <a:ext cx="7309645" cy="696674"/>
          </a:xfrm>
        </p:spPr>
        <p:txBody>
          <a:bodyPr/>
          <a:lstStyle>
            <a:lvl1pPr marL="0" indent="0">
              <a:buFontTx/>
              <a:buNone/>
              <a:defRPr sz="1662">
                <a:solidFill>
                  <a:schemeClr val="bg1"/>
                </a:solidFill>
              </a:defRPr>
            </a:lvl1pPr>
          </a:lstStyle>
          <a:p>
            <a:r>
              <a:rPr lang="en-US"/>
              <a:t>Click to edit Master subtitle style</a:t>
            </a:r>
            <a:endParaRPr lang="en-GB"/>
          </a:p>
        </p:txBody>
      </p:sp>
      <p:cxnSp>
        <p:nvCxnSpPr>
          <p:cNvPr id="19" name="Straight Connector 18"/>
          <p:cNvCxnSpPr/>
          <p:nvPr userDrawn="1"/>
        </p:nvCxnSpPr>
        <p:spPr bwMode="auto">
          <a:xfrm>
            <a:off x="411270" y="5830214"/>
            <a:ext cx="7305568" cy="0"/>
          </a:xfrm>
          <a:prstGeom prst="line">
            <a:avLst/>
          </a:prstGeom>
          <a:solidFill>
            <a:srgbClr val="E57FCC"/>
          </a:solidFill>
          <a:ln w="9525" cap="flat" cmpd="sng" algn="ctr">
            <a:solidFill>
              <a:schemeClr val="bg1"/>
            </a:solidFill>
            <a:prstDash val="solid"/>
            <a:round/>
            <a:headEnd type="none" w="med" len="med"/>
            <a:tailEnd type="none" w="med" len="med"/>
          </a:ln>
          <a:effectLst/>
        </p:spPr>
      </p:cxnSp>
      <p:pic>
        <p:nvPicPr>
          <p:cNvPr id="6" name="Graphic 5">
            <a:extLst>
              <a:ext uri="{FF2B5EF4-FFF2-40B4-BE49-F238E27FC236}">
                <a16:creationId xmlns:a16="http://schemas.microsoft.com/office/drawing/2014/main" id="{498E6E78-75E1-2848-7F43-822D84415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0171" y="376015"/>
            <a:ext cx="4368807" cy="1050013"/>
          </a:xfrm>
          <a:prstGeom prst="rect">
            <a:avLst/>
          </a:prstGeom>
        </p:spPr>
      </p:pic>
    </p:spTree>
    <p:extLst>
      <p:ext uri="{BB962C8B-B14F-4D97-AF65-F5344CB8AC3E}">
        <p14:creationId xmlns:p14="http://schemas.microsoft.com/office/powerpoint/2010/main" val="121481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slide (one image)">
    <p:bg>
      <p:bgPr>
        <a:solidFill>
          <a:schemeClr val="bg1"/>
        </a:solidFill>
        <a:effectLst/>
      </p:bgPr>
    </p:bg>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8124825 w 12192000"/>
              <a:gd name="connsiteY3" fmla="*/ 6858000 h 6858000"/>
              <a:gd name="connsiteX4" fmla="*/ 8124825 w 12192000"/>
              <a:gd name="connsiteY4" fmla="*/ 4551099 h 6858000"/>
              <a:gd name="connsiteX5" fmla="*/ 1 w 12192000"/>
              <a:gd name="connsiteY5" fmla="*/ 4551099 h 6858000"/>
              <a:gd name="connsiteX6" fmla="*/ 1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8124825" y="6858000"/>
                </a:lnTo>
                <a:lnTo>
                  <a:pt x="8124825" y="4551099"/>
                </a:lnTo>
                <a:lnTo>
                  <a:pt x="1" y="4551099"/>
                </a:lnTo>
                <a:lnTo>
                  <a:pt x="1" y="6858000"/>
                </a:lnTo>
                <a:lnTo>
                  <a:pt x="0" y="6858000"/>
                </a:lnTo>
                <a:close/>
              </a:path>
            </a:pathLst>
          </a:cu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t>Click icon to add picture</a:t>
            </a:r>
            <a:endParaRPr lang="en-GB"/>
          </a:p>
        </p:txBody>
      </p:sp>
      <p:sp>
        <p:nvSpPr>
          <p:cNvPr id="8" name="Rectangle 7"/>
          <p:cNvSpPr/>
          <p:nvPr userDrawn="1"/>
        </p:nvSpPr>
        <p:spPr bwMode="auto">
          <a:xfrm>
            <a:off x="1" y="4551099"/>
            <a:ext cx="8124824" cy="2306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cxnSp>
        <p:nvCxnSpPr>
          <p:cNvPr id="10" name="Straight Connector 9"/>
          <p:cNvCxnSpPr/>
          <p:nvPr userDrawn="1"/>
        </p:nvCxnSpPr>
        <p:spPr bwMode="auto">
          <a:xfrm>
            <a:off x="558800" y="4861747"/>
            <a:ext cx="7044267" cy="0"/>
          </a:xfrm>
          <a:prstGeom prst="line">
            <a:avLst/>
          </a:prstGeom>
          <a:solidFill>
            <a:srgbClr val="E57FCC"/>
          </a:solidFill>
          <a:ln w="9525" cap="flat" cmpd="sng" algn="ctr">
            <a:solidFill>
              <a:schemeClr val="bg1"/>
            </a:solidFill>
            <a:prstDash val="solid"/>
            <a:round/>
            <a:headEnd type="none" w="med" len="med"/>
            <a:tailEnd type="none" w="med" len="med"/>
          </a:ln>
          <a:effectLst/>
        </p:spPr>
      </p:cxnSp>
      <p:sp>
        <p:nvSpPr>
          <p:cNvPr id="11" name="Rectangle 4"/>
          <p:cNvSpPr>
            <a:spLocks noGrp="1" noChangeArrowheads="1"/>
          </p:cNvSpPr>
          <p:nvPr>
            <p:ph type="ctrTitle" sz="quarter"/>
          </p:nvPr>
        </p:nvSpPr>
        <p:spPr>
          <a:xfrm>
            <a:off x="419491" y="4698609"/>
            <a:ext cx="7179151" cy="1534430"/>
          </a:xfrm>
        </p:spPr>
        <p:txBody>
          <a:bodyPr anchor="ctr"/>
          <a:lstStyle>
            <a:lvl1pPr>
              <a:lnSpc>
                <a:spcPct val="110000"/>
              </a:lnSpc>
              <a:defRPr>
                <a:solidFill>
                  <a:srgbClr val="1924AB"/>
                </a:solidFill>
              </a:defRPr>
            </a:lvl1pPr>
          </a:lstStyle>
          <a:p>
            <a:r>
              <a:rPr lang="en-US"/>
              <a:t>Click to edit Master title style</a:t>
            </a:r>
            <a:endParaRPr lang="en-GB"/>
          </a:p>
        </p:txBody>
      </p:sp>
      <p:sp>
        <p:nvSpPr>
          <p:cNvPr id="13" name="Freeform 5"/>
          <p:cNvSpPr>
            <a:spLocks noEditPoints="1"/>
          </p:cNvSpPr>
          <p:nvPr userDrawn="1"/>
        </p:nvSpPr>
        <p:spPr bwMode="auto">
          <a:xfrm>
            <a:off x="409741" y="6430994"/>
            <a:ext cx="530852" cy="239265"/>
          </a:xfrm>
          <a:custGeom>
            <a:avLst/>
            <a:gdLst>
              <a:gd name="T0" fmla="*/ 685 w 2351"/>
              <a:gd name="T1" fmla="*/ 0 h 1058"/>
              <a:gd name="T2" fmla="*/ 864 w 2351"/>
              <a:gd name="T3" fmla="*/ 0 h 1058"/>
              <a:gd name="T4" fmla="*/ 864 w 2351"/>
              <a:gd name="T5" fmla="*/ 617 h 1058"/>
              <a:gd name="T6" fmla="*/ 423 w 2351"/>
              <a:gd name="T7" fmla="*/ 1058 h 1058"/>
              <a:gd name="T8" fmla="*/ 127 w 2351"/>
              <a:gd name="T9" fmla="*/ 944 h 1058"/>
              <a:gd name="T10" fmla="*/ 0 w 2351"/>
              <a:gd name="T11" fmla="*/ 741 h 1058"/>
              <a:gd name="T12" fmla="*/ 172 w 2351"/>
              <a:gd name="T13" fmla="*/ 691 h 1058"/>
              <a:gd name="T14" fmla="*/ 423 w 2351"/>
              <a:gd name="T15" fmla="*/ 879 h 1058"/>
              <a:gd name="T16" fmla="*/ 685 w 2351"/>
              <a:gd name="T17" fmla="*/ 617 h 1058"/>
              <a:gd name="T18" fmla="*/ 685 w 2351"/>
              <a:gd name="T19" fmla="*/ 0 h 1058"/>
              <a:gd name="T20" fmla="*/ 1697 w 2351"/>
              <a:gd name="T21" fmla="*/ 853 h 1058"/>
              <a:gd name="T22" fmla="*/ 1223 w 2351"/>
              <a:gd name="T23" fmla="*/ 0 h 1058"/>
              <a:gd name="T24" fmla="*/ 1043 w 2351"/>
              <a:gd name="T25" fmla="*/ 0 h 1058"/>
              <a:gd name="T26" fmla="*/ 1043 w 2351"/>
              <a:gd name="T27" fmla="*/ 1041 h 1058"/>
              <a:gd name="T28" fmla="*/ 1223 w 2351"/>
              <a:gd name="T29" fmla="*/ 1041 h 1058"/>
              <a:gd name="T30" fmla="*/ 1223 w 2351"/>
              <a:gd name="T31" fmla="*/ 368 h 1058"/>
              <a:gd name="T32" fmla="*/ 1597 w 2351"/>
              <a:gd name="T33" fmla="*/ 1041 h 1058"/>
              <a:gd name="T34" fmla="*/ 1798 w 2351"/>
              <a:gd name="T35" fmla="*/ 1041 h 1058"/>
              <a:gd name="T36" fmla="*/ 2171 w 2351"/>
              <a:gd name="T37" fmla="*/ 368 h 1058"/>
              <a:gd name="T38" fmla="*/ 2171 w 2351"/>
              <a:gd name="T39" fmla="*/ 1041 h 1058"/>
              <a:gd name="T40" fmla="*/ 2351 w 2351"/>
              <a:gd name="T41" fmla="*/ 1041 h 1058"/>
              <a:gd name="T42" fmla="*/ 2351 w 2351"/>
              <a:gd name="T43" fmla="*/ 0 h 1058"/>
              <a:gd name="T44" fmla="*/ 2171 w 2351"/>
              <a:gd name="T45" fmla="*/ 0 h 1058"/>
              <a:gd name="T46" fmla="*/ 1697 w 2351"/>
              <a:gd name="T47" fmla="*/ 85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1" h="1058">
                <a:moveTo>
                  <a:pt x="685" y="0"/>
                </a:moveTo>
                <a:cubicBezTo>
                  <a:pt x="864" y="0"/>
                  <a:pt x="864" y="0"/>
                  <a:pt x="864" y="0"/>
                </a:cubicBezTo>
                <a:cubicBezTo>
                  <a:pt x="864" y="617"/>
                  <a:pt x="864" y="617"/>
                  <a:pt x="864" y="617"/>
                </a:cubicBezTo>
                <a:cubicBezTo>
                  <a:pt x="860" y="860"/>
                  <a:pt x="666" y="1058"/>
                  <a:pt x="423" y="1058"/>
                </a:cubicBezTo>
                <a:cubicBezTo>
                  <a:pt x="313" y="1058"/>
                  <a:pt x="208" y="1017"/>
                  <a:pt x="127" y="944"/>
                </a:cubicBezTo>
                <a:cubicBezTo>
                  <a:pt x="66" y="889"/>
                  <a:pt x="22" y="818"/>
                  <a:pt x="0" y="741"/>
                </a:cubicBezTo>
                <a:cubicBezTo>
                  <a:pt x="172" y="691"/>
                  <a:pt x="172" y="691"/>
                  <a:pt x="172" y="691"/>
                </a:cubicBezTo>
                <a:cubicBezTo>
                  <a:pt x="204" y="801"/>
                  <a:pt x="305" y="879"/>
                  <a:pt x="423" y="879"/>
                </a:cubicBezTo>
                <a:cubicBezTo>
                  <a:pt x="567" y="879"/>
                  <a:pt x="685" y="761"/>
                  <a:pt x="685" y="617"/>
                </a:cubicBezTo>
                <a:lnTo>
                  <a:pt x="685" y="0"/>
                </a:lnTo>
                <a:close/>
                <a:moveTo>
                  <a:pt x="1697" y="853"/>
                </a:moveTo>
                <a:cubicBezTo>
                  <a:pt x="1223" y="0"/>
                  <a:pt x="1223" y="0"/>
                  <a:pt x="1223" y="0"/>
                </a:cubicBezTo>
                <a:cubicBezTo>
                  <a:pt x="1043" y="0"/>
                  <a:pt x="1043" y="0"/>
                  <a:pt x="1043" y="0"/>
                </a:cubicBezTo>
                <a:cubicBezTo>
                  <a:pt x="1043" y="1041"/>
                  <a:pt x="1043" y="1041"/>
                  <a:pt x="1043" y="1041"/>
                </a:cubicBezTo>
                <a:cubicBezTo>
                  <a:pt x="1223" y="1041"/>
                  <a:pt x="1223" y="1041"/>
                  <a:pt x="1223" y="1041"/>
                </a:cubicBezTo>
                <a:cubicBezTo>
                  <a:pt x="1223" y="368"/>
                  <a:pt x="1223" y="368"/>
                  <a:pt x="1223" y="368"/>
                </a:cubicBezTo>
                <a:cubicBezTo>
                  <a:pt x="1597" y="1041"/>
                  <a:pt x="1597" y="1041"/>
                  <a:pt x="1597" y="1041"/>
                </a:cubicBezTo>
                <a:cubicBezTo>
                  <a:pt x="1798" y="1041"/>
                  <a:pt x="1798" y="1041"/>
                  <a:pt x="1798" y="1041"/>
                </a:cubicBezTo>
                <a:cubicBezTo>
                  <a:pt x="2171" y="368"/>
                  <a:pt x="2171" y="368"/>
                  <a:pt x="2171" y="368"/>
                </a:cubicBezTo>
                <a:cubicBezTo>
                  <a:pt x="2171" y="1041"/>
                  <a:pt x="2171" y="1041"/>
                  <a:pt x="2171" y="1041"/>
                </a:cubicBezTo>
                <a:cubicBezTo>
                  <a:pt x="2351" y="1041"/>
                  <a:pt x="2351" y="1041"/>
                  <a:pt x="2351" y="1041"/>
                </a:cubicBezTo>
                <a:cubicBezTo>
                  <a:pt x="2351" y="0"/>
                  <a:pt x="2351" y="0"/>
                  <a:pt x="2351" y="0"/>
                </a:cubicBezTo>
                <a:cubicBezTo>
                  <a:pt x="2171" y="0"/>
                  <a:pt x="2171" y="0"/>
                  <a:pt x="2171" y="0"/>
                </a:cubicBezTo>
                <a:lnTo>
                  <a:pt x="1697" y="853"/>
                </a:lnTo>
                <a:close/>
              </a:path>
            </a:pathLst>
          </a:custGeom>
          <a:solidFill>
            <a:srgbClr val="1924AB"/>
          </a:solidFill>
          <a:ln>
            <a:noFill/>
          </a:ln>
        </p:spPr>
        <p:txBody>
          <a:bodyPr vert="horz" wrap="square" lIns="91440" tIns="45720" rIns="91440" bIns="45720" numCol="1" anchor="t" anchorCtr="0" compatLnSpc="1">
            <a:prstTxWarp prst="textNoShape">
              <a:avLst/>
            </a:prstTxWarp>
          </a:bodyPr>
          <a:lstStyle/>
          <a:p>
            <a:endParaRPr lang="en-GB"/>
          </a:p>
        </p:txBody>
      </p:sp>
      <p:sp>
        <p:nvSpPr>
          <p:cNvPr id="5" name="Footer Placeholder 4"/>
          <p:cNvSpPr>
            <a:spLocks noGrp="1"/>
          </p:cNvSpPr>
          <p:nvPr>
            <p:ph type="ftr" sz="quarter" idx="10"/>
          </p:nvPr>
        </p:nvSpPr>
        <p:spPr/>
        <p:txBody>
          <a:bodyPr/>
          <a:lstStyle/>
          <a:p>
            <a:r>
              <a:rPr lang="en-GB"/>
              <a:t>Insert footer here</a:t>
            </a:r>
          </a:p>
        </p:txBody>
      </p:sp>
      <p:sp>
        <p:nvSpPr>
          <p:cNvPr id="6" name="Slide Number Placeholder 5"/>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6865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slide (two images)">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2"/>
          </p:nvPr>
        </p:nvSpPr>
        <p:spPr>
          <a:xfrm>
            <a:off x="1" y="-1"/>
            <a:ext cx="8124824" cy="4565261"/>
          </a:xfrm>
          <a:solidFill>
            <a:schemeClr val="accent6"/>
          </a:solidFill>
        </p:spPr>
        <p:txBody>
          <a:bodyPr/>
          <a:lstStyle/>
          <a:p>
            <a:r>
              <a:rPr lang="en-US"/>
              <a:t>Click icon to add picture</a:t>
            </a:r>
            <a:endParaRPr lang="en-GB"/>
          </a:p>
        </p:txBody>
      </p:sp>
      <p:cxnSp>
        <p:nvCxnSpPr>
          <p:cNvPr id="10" name="Straight Connector 9"/>
          <p:cNvCxnSpPr/>
          <p:nvPr userDrawn="1"/>
        </p:nvCxnSpPr>
        <p:spPr bwMode="auto">
          <a:xfrm>
            <a:off x="558800" y="4861747"/>
            <a:ext cx="7044267" cy="0"/>
          </a:xfrm>
          <a:prstGeom prst="line">
            <a:avLst/>
          </a:prstGeom>
          <a:solidFill>
            <a:srgbClr val="E57FCC"/>
          </a:solidFill>
          <a:ln w="9525" cap="flat" cmpd="sng" algn="ctr">
            <a:solidFill>
              <a:schemeClr val="bg1"/>
            </a:solidFill>
            <a:prstDash val="solid"/>
            <a:round/>
            <a:headEnd type="none" w="med" len="med"/>
            <a:tailEnd type="none" w="med" len="med"/>
          </a:ln>
          <a:effectLst/>
        </p:spPr>
      </p:cxnSp>
      <p:sp>
        <p:nvSpPr>
          <p:cNvPr id="18" name="Picture Placeholder 3"/>
          <p:cNvSpPr>
            <a:spLocks noGrp="1"/>
          </p:cNvSpPr>
          <p:nvPr>
            <p:ph type="pic" sz="quarter" idx="14"/>
          </p:nvPr>
        </p:nvSpPr>
        <p:spPr>
          <a:xfrm>
            <a:off x="8124825" y="0"/>
            <a:ext cx="4067175" cy="6857999"/>
          </a:xfrm>
          <a:solidFill>
            <a:schemeClr val="accent6"/>
          </a:solidFill>
        </p:spPr>
        <p:txBody>
          <a:bodyPr/>
          <a:lstStyle/>
          <a:p>
            <a:r>
              <a:rPr lang="en-US"/>
              <a:t>Click icon to add picture</a:t>
            </a:r>
            <a:endParaRPr lang="en-GB"/>
          </a:p>
        </p:txBody>
      </p:sp>
      <p:sp>
        <p:nvSpPr>
          <p:cNvPr id="19" name="Rectangle 18"/>
          <p:cNvSpPr/>
          <p:nvPr userDrawn="1"/>
        </p:nvSpPr>
        <p:spPr bwMode="auto">
          <a:xfrm>
            <a:off x="1" y="4551099"/>
            <a:ext cx="8124824" cy="2306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3" name="Rectangle 4"/>
          <p:cNvSpPr>
            <a:spLocks noGrp="1" noChangeArrowheads="1"/>
          </p:cNvSpPr>
          <p:nvPr>
            <p:ph type="ctrTitle" sz="quarter"/>
          </p:nvPr>
        </p:nvSpPr>
        <p:spPr>
          <a:xfrm>
            <a:off x="419491" y="4698609"/>
            <a:ext cx="7179151" cy="1534430"/>
          </a:xfrm>
        </p:spPr>
        <p:txBody>
          <a:bodyPr anchor="ctr"/>
          <a:lstStyle>
            <a:lvl1pPr>
              <a:lnSpc>
                <a:spcPct val="110000"/>
              </a:lnSpc>
              <a:defRPr>
                <a:solidFill>
                  <a:srgbClr val="1924AB"/>
                </a:solidFill>
              </a:defRPr>
            </a:lvl1pPr>
          </a:lstStyle>
          <a:p>
            <a:r>
              <a:rPr lang="en-US"/>
              <a:t>Click to edit Master title style</a:t>
            </a:r>
            <a:endParaRPr lang="en-GB"/>
          </a:p>
        </p:txBody>
      </p:sp>
      <p:sp>
        <p:nvSpPr>
          <p:cNvPr id="14" name="Freeform 5"/>
          <p:cNvSpPr>
            <a:spLocks noEditPoints="1"/>
          </p:cNvSpPr>
          <p:nvPr userDrawn="1"/>
        </p:nvSpPr>
        <p:spPr bwMode="auto">
          <a:xfrm>
            <a:off x="409741" y="6430994"/>
            <a:ext cx="530852" cy="239265"/>
          </a:xfrm>
          <a:custGeom>
            <a:avLst/>
            <a:gdLst>
              <a:gd name="T0" fmla="*/ 685 w 2351"/>
              <a:gd name="T1" fmla="*/ 0 h 1058"/>
              <a:gd name="T2" fmla="*/ 864 w 2351"/>
              <a:gd name="T3" fmla="*/ 0 h 1058"/>
              <a:gd name="T4" fmla="*/ 864 w 2351"/>
              <a:gd name="T5" fmla="*/ 617 h 1058"/>
              <a:gd name="T6" fmla="*/ 423 w 2351"/>
              <a:gd name="T7" fmla="*/ 1058 h 1058"/>
              <a:gd name="T8" fmla="*/ 127 w 2351"/>
              <a:gd name="T9" fmla="*/ 944 h 1058"/>
              <a:gd name="T10" fmla="*/ 0 w 2351"/>
              <a:gd name="T11" fmla="*/ 741 h 1058"/>
              <a:gd name="T12" fmla="*/ 172 w 2351"/>
              <a:gd name="T13" fmla="*/ 691 h 1058"/>
              <a:gd name="T14" fmla="*/ 423 w 2351"/>
              <a:gd name="T15" fmla="*/ 879 h 1058"/>
              <a:gd name="T16" fmla="*/ 685 w 2351"/>
              <a:gd name="T17" fmla="*/ 617 h 1058"/>
              <a:gd name="T18" fmla="*/ 685 w 2351"/>
              <a:gd name="T19" fmla="*/ 0 h 1058"/>
              <a:gd name="T20" fmla="*/ 1697 w 2351"/>
              <a:gd name="T21" fmla="*/ 853 h 1058"/>
              <a:gd name="T22" fmla="*/ 1223 w 2351"/>
              <a:gd name="T23" fmla="*/ 0 h 1058"/>
              <a:gd name="T24" fmla="*/ 1043 w 2351"/>
              <a:gd name="T25" fmla="*/ 0 h 1058"/>
              <a:gd name="T26" fmla="*/ 1043 w 2351"/>
              <a:gd name="T27" fmla="*/ 1041 h 1058"/>
              <a:gd name="T28" fmla="*/ 1223 w 2351"/>
              <a:gd name="T29" fmla="*/ 1041 h 1058"/>
              <a:gd name="T30" fmla="*/ 1223 w 2351"/>
              <a:gd name="T31" fmla="*/ 368 h 1058"/>
              <a:gd name="T32" fmla="*/ 1597 w 2351"/>
              <a:gd name="T33" fmla="*/ 1041 h 1058"/>
              <a:gd name="T34" fmla="*/ 1798 w 2351"/>
              <a:gd name="T35" fmla="*/ 1041 h 1058"/>
              <a:gd name="T36" fmla="*/ 2171 w 2351"/>
              <a:gd name="T37" fmla="*/ 368 h 1058"/>
              <a:gd name="T38" fmla="*/ 2171 w 2351"/>
              <a:gd name="T39" fmla="*/ 1041 h 1058"/>
              <a:gd name="T40" fmla="*/ 2351 w 2351"/>
              <a:gd name="T41" fmla="*/ 1041 h 1058"/>
              <a:gd name="T42" fmla="*/ 2351 w 2351"/>
              <a:gd name="T43" fmla="*/ 0 h 1058"/>
              <a:gd name="T44" fmla="*/ 2171 w 2351"/>
              <a:gd name="T45" fmla="*/ 0 h 1058"/>
              <a:gd name="T46" fmla="*/ 1697 w 2351"/>
              <a:gd name="T47" fmla="*/ 85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1" h="1058">
                <a:moveTo>
                  <a:pt x="685" y="0"/>
                </a:moveTo>
                <a:cubicBezTo>
                  <a:pt x="864" y="0"/>
                  <a:pt x="864" y="0"/>
                  <a:pt x="864" y="0"/>
                </a:cubicBezTo>
                <a:cubicBezTo>
                  <a:pt x="864" y="617"/>
                  <a:pt x="864" y="617"/>
                  <a:pt x="864" y="617"/>
                </a:cubicBezTo>
                <a:cubicBezTo>
                  <a:pt x="860" y="860"/>
                  <a:pt x="666" y="1058"/>
                  <a:pt x="423" y="1058"/>
                </a:cubicBezTo>
                <a:cubicBezTo>
                  <a:pt x="313" y="1058"/>
                  <a:pt x="208" y="1017"/>
                  <a:pt x="127" y="944"/>
                </a:cubicBezTo>
                <a:cubicBezTo>
                  <a:pt x="66" y="889"/>
                  <a:pt x="22" y="818"/>
                  <a:pt x="0" y="741"/>
                </a:cubicBezTo>
                <a:cubicBezTo>
                  <a:pt x="172" y="691"/>
                  <a:pt x="172" y="691"/>
                  <a:pt x="172" y="691"/>
                </a:cubicBezTo>
                <a:cubicBezTo>
                  <a:pt x="204" y="801"/>
                  <a:pt x="305" y="879"/>
                  <a:pt x="423" y="879"/>
                </a:cubicBezTo>
                <a:cubicBezTo>
                  <a:pt x="567" y="879"/>
                  <a:pt x="685" y="761"/>
                  <a:pt x="685" y="617"/>
                </a:cubicBezTo>
                <a:lnTo>
                  <a:pt x="685" y="0"/>
                </a:lnTo>
                <a:close/>
                <a:moveTo>
                  <a:pt x="1697" y="853"/>
                </a:moveTo>
                <a:cubicBezTo>
                  <a:pt x="1223" y="0"/>
                  <a:pt x="1223" y="0"/>
                  <a:pt x="1223" y="0"/>
                </a:cubicBezTo>
                <a:cubicBezTo>
                  <a:pt x="1043" y="0"/>
                  <a:pt x="1043" y="0"/>
                  <a:pt x="1043" y="0"/>
                </a:cubicBezTo>
                <a:cubicBezTo>
                  <a:pt x="1043" y="1041"/>
                  <a:pt x="1043" y="1041"/>
                  <a:pt x="1043" y="1041"/>
                </a:cubicBezTo>
                <a:cubicBezTo>
                  <a:pt x="1223" y="1041"/>
                  <a:pt x="1223" y="1041"/>
                  <a:pt x="1223" y="1041"/>
                </a:cubicBezTo>
                <a:cubicBezTo>
                  <a:pt x="1223" y="368"/>
                  <a:pt x="1223" y="368"/>
                  <a:pt x="1223" y="368"/>
                </a:cubicBezTo>
                <a:cubicBezTo>
                  <a:pt x="1597" y="1041"/>
                  <a:pt x="1597" y="1041"/>
                  <a:pt x="1597" y="1041"/>
                </a:cubicBezTo>
                <a:cubicBezTo>
                  <a:pt x="1798" y="1041"/>
                  <a:pt x="1798" y="1041"/>
                  <a:pt x="1798" y="1041"/>
                </a:cubicBezTo>
                <a:cubicBezTo>
                  <a:pt x="2171" y="368"/>
                  <a:pt x="2171" y="368"/>
                  <a:pt x="2171" y="368"/>
                </a:cubicBezTo>
                <a:cubicBezTo>
                  <a:pt x="2171" y="1041"/>
                  <a:pt x="2171" y="1041"/>
                  <a:pt x="2171" y="1041"/>
                </a:cubicBezTo>
                <a:cubicBezTo>
                  <a:pt x="2351" y="1041"/>
                  <a:pt x="2351" y="1041"/>
                  <a:pt x="2351" y="1041"/>
                </a:cubicBezTo>
                <a:cubicBezTo>
                  <a:pt x="2351" y="0"/>
                  <a:pt x="2351" y="0"/>
                  <a:pt x="2351" y="0"/>
                </a:cubicBezTo>
                <a:cubicBezTo>
                  <a:pt x="2171" y="0"/>
                  <a:pt x="2171" y="0"/>
                  <a:pt x="2171" y="0"/>
                </a:cubicBezTo>
                <a:lnTo>
                  <a:pt x="1697" y="853"/>
                </a:lnTo>
                <a:close/>
              </a:path>
            </a:pathLst>
          </a:custGeom>
          <a:solidFill>
            <a:srgbClr val="1924AB"/>
          </a:solidFill>
          <a:ln>
            <a:noFill/>
          </a:ln>
        </p:spPr>
        <p:txBody>
          <a:bodyPr vert="horz" wrap="square" lIns="91440" tIns="45720" rIns="91440" bIns="45720" numCol="1" anchor="t" anchorCtr="0" compatLnSpc="1">
            <a:prstTxWarp prst="textNoShape">
              <a:avLst/>
            </a:prstTxWarp>
          </a:bodyPr>
          <a:lstStyle/>
          <a:p>
            <a:endParaRPr lang="en-GB"/>
          </a:p>
        </p:txBody>
      </p:sp>
      <p:sp>
        <p:nvSpPr>
          <p:cNvPr id="5" name="Footer Placeholder 4"/>
          <p:cNvSpPr>
            <a:spLocks noGrp="1"/>
          </p:cNvSpPr>
          <p:nvPr>
            <p:ph type="ftr" sz="quarter" idx="10"/>
          </p:nvPr>
        </p:nvSpPr>
        <p:spPr/>
        <p:txBody>
          <a:bodyPr/>
          <a:lstStyle/>
          <a:p>
            <a:r>
              <a:rPr lang="en-GB"/>
              <a:t>Insert footer here</a:t>
            </a:r>
          </a:p>
        </p:txBody>
      </p:sp>
      <p:sp>
        <p:nvSpPr>
          <p:cNvPr id="6" name="Slide Number Placeholder 5"/>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250414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slide A">
    <p:bg>
      <p:bgPr>
        <a:solidFill>
          <a:schemeClr val="bg1"/>
        </a:solidFill>
        <a:effectLst/>
      </p:bgPr>
    </p:bg>
    <p:spTree>
      <p:nvGrpSpPr>
        <p:cNvPr id="1" name=""/>
        <p:cNvGrpSpPr/>
        <p:nvPr/>
      </p:nvGrpSpPr>
      <p:grpSpPr>
        <a:xfrm>
          <a:off x="0" y="0"/>
          <a:ext cx="0" cy="0"/>
          <a:chOff x="0" y="0"/>
          <a:chExt cx="0" cy="0"/>
        </a:xfrm>
      </p:grpSpPr>
      <p:pic>
        <p:nvPicPr>
          <p:cNvPr id="3" name="Picture 2" descr="A blue and red liquid&#10;&#10;AI-generated content may be incorrect.">
            <a:extLst>
              <a:ext uri="{FF2B5EF4-FFF2-40B4-BE49-F238E27FC236}">
                <a16:creationId xmlns:a16="http://schemas.microsoft.com/office/drawing/2014/main" id="{BEAE453C-C9A0-F59D-3AEE-9268AB40853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1"/>
            <a:ext cx="12191999" cy="6858000"/>
          </a:xfrm>
          <a:prstGeom prst="rect">
            <a:avLst/>
          </a:prstGeom>
        </p:spPr>
      </p:pic>
      <p:sp>
        <p:nvSpPr>
          <p:cNvPr id="8" name="Rectangle 7"/>
          <p:cNvSpPr/>
          <p:nvPr userDrawn="1"/>
        </p:nvSpPr>
        <p:spPr bwMode="auto">
          <a:xfrm>
            <a:off x="1" y="4551099"/>
            <a:ext cx="8124824" cy="2306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cxnSp>
        <p:nvCxnSpPr>
          <p:cNvPr id="10" name="Straight Connector 9"/>
          <p:cNvCxnSpPr/>
          <p:nvPr userDrawn="1"/>
        </p:nvCxnSpPr>
        <p:spPr bwMode="auto">
          <a:xfrm>
            <a:off x="558800" y="4861747"/>
            <a:ext cx="7044267" cy="0"/>
          </a:xfrm>
          <a:prstGeom prst="line">
            <a:avLst/>
          </a:prstGeom>
          <a:solidFill>
            <a:srgbClr val="E57FCC"/>
          </a:solidFill>
          <a:ln w="9525" cap="flat" cmpd="sng" algn="ctr">
            <a:solidFill>
              <a:schemeClr val="bg1"/>
            </a:solidFill>
            <a:prstDash val="solid"/>
            <a:round/>
            <a:headEnd type="none" w="med" len="med"/>
            <a:tailEnd type="none" w="med" len="med"/>
          </a:ln>
          <a:effectLst/>
        </p:spPr>
      </p:cxnSp>
      <p:sp>
        <p:nvSpPr>
          <p:cNvPr id="11" name="Rectangle 4"/>
          <p:cNvSpPr>
            <a:spLocks noGrp="1" noChangeArrowheads="1"/>
          </p:cNvSpPr>
          <p:nvPr>
            <p:ph type="ctrTitle" sz="quarter"/>
          </p:nvPr>
        </p:nvSpPr>
        <p:spPr>
          <a:xfrm>
            <a:off x="419491" y="4698609"/>
            <a:ext cx="7179151" cy="1534430"/>
          </a:xfrm>
        </p:spPr>
        <p:txBody>
          <a:bodyPr anchor="ctr"/>
          <a:lstStyle>
            <a:lvl1pPr>
              <a:lnSpc>
                <a:spcPct val="110000"/>
              </a:lnSpc>
              <a:defRPr>
                <a:solidFill>
                  <a:srgbClr val="1924AB"/>
                </a:solidFill>
              </a:defRPr>
            </a:lvl1pPr>
          </a:lstStyle>
          <a:p>
            <a:r>
              <a:rPr lang="en-US"/>
              <a:t>Click to edit Master title style</a:t>
            </a:r>
            <a:endParaRPr lang="en-GB"/>
          </a:p>
        </p:txBody>
      </p:sp>
      <p:sp>
        <p:nvSpPr>
          <p:cNvPr id="13" name="Freeform 5"/>
          <p:cNvSpPr>
            <a:spLocks noEditPoints="1"/>
          </p:cNvSpPr>
          <p:nvPr userDrawn="1"/>
        </p:nvSpPr>
        <p:spPr bwMode="auto">
          <a:xfrm>
            <a:off x="409741" y="6430994"/>
            <a:ext cx="530852" cy="239265"/>
          </a:xfrm>
          <a:custGeom>
            <a:avLst/>
            <a:gdLst>
              <a:gd name="T0" fmla="*/ 685 w 2351"/>
              <a:gd name="T1" fmla="*/ 0 h 1058"/>
              <a:gd name="T2" fmla="*/ 864 w 2351"/>
              <a:gd name="T3" fmla="*/ 0 h 1058"/>
              <a:gd name="T4" fmla="*/ 864 w 2351"/>
              <a:gd name="T5" fmla="*/ 617 h 1058"/>
              <a:gd name="T6" fmla="*/ 423 w 2351"/>
              <a:gd name="T7" fmla="*/ 1058 h 1058"/>
              <a:gd name="T8" fmla="*/ 127 w 2351"/>
              <a:gd name="T9" fmla="*/ 944 h 1058"/>
              <a:gd name="T10" fmla="*/ 0 w 2351"/>
              <a:gd name="T11" fmla="*/ 741 h 1058"/>
              <a:gd name="T12" fmla="*/ 172 w 2351"/>
              <a:gd name="T13" fmla="*/ 691 h 1058"/>
              <a:gd name="T14" fmla="*/ 423 w 2351"/>
              <a:gd name="T15" fmla="*/ 879 h 1058"/>
              <a:gd name="T16" fmla="*/ 685 w 2351"/>
              <a:gd name="T17" fmla="*/ 617 h 1058"/>
              <a:gd name="T18" fmla="*/ 685 w 2351"/>
              <a:gd name="T19" fmla="*/ 0 h 1058"/>
              <a:gd name="T20" fmla="*/ 1697 w 2351"/>
              <a:gd name="T21" fmla="*/ 853 h 1058"/>
              <a:gd name="T22" fmla="*/ 1223 w 2351"/>
              <a:gd name="T23" fmla="*/ 0 h 1058"/>
              <a:gd name="T24" fmla="*/ 1043 w 2351"/>
              <a:gd name="T25" fmla="*/ 0 h 1058"/>
              <a:gd name="T26" fmla="*/ 1043 w 2351"/>
              <a:gd name="T27" fmla="*/ 1041 h 1058"/>
              <a:gd name="T28" fmla="*/ 1223 w 2351"/>
              <a:gd name="T29" fmla="*/ 1041 h 1058"/>
              <a:gd name="T30" fmla="*/ 1223 w 2351"/>
              <a:gd name="T31" fmla="*/ 368 h 1058"/>
              <a:gd name="T32" fmla="*/ 1597 w 2351"/>
              <a:gd name="T33" fmla="*/ 1041 h 1058"/>
              <a:gd name="T34" fmla="*/ 1798 w 2351"/>
              <a:gd name="T35" fmla="*/ 1041 h 1058"/>
              <a:gd name="T36" fmla="*/ 2171 w 2351"/>
              <a:gd name="T37" fmla="*/ 368 h 1058"/>
              <a:gd name="T38" fmla="*/ 2171 w 2351"/>
              <a:gd name="T39" fmla="*/ 1041 h 1058"/>
              <a:gd name="T40" fmla="*/ 2351 w 2351"/>
              <a:gd name="T41" fmla="*/ 1041 h 1058"/>
              <a:gd name="T42" fmla="*/ 2351 w 2351"/>
              <a:gd name="T43" fmla="*/ 0 h 1058"/>
              <a:gd name="T44" fmla="*/ 2171 w 2351"/>
              <a:gd name="T45" fmla="*/ 0 h 1058"/>
              <a:gd name="T46" fmla="*/ 1697 w 2351"/>
              <a:gd name="T47" fmla="*/ 85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1" h="1058">
                <a:moveTo>
                  <a:pt x="685" y="0"/>
                </a:moveTo>
                <a:cubicBezTo>
                  <a:pt x="864" y="0"/>
                  <a:pt x="864" y="0"/>
                  <a:pt x="864" y="0"/>
                </a:cubicBezTo>
                <a:cubicBezTo>
                  <a:pt x="864" y="617"/>
                  <a:pt x="864" y="617"/>
                  <a:pt x="864" y="617"/>
                </a:cubicBezTo>
                <a:cubicBezTo>
                  <a:pt x="860" y="860"/>
                  <a:pt x="666" y="1058"/>
                  <a:pt x="423" y="1058"/>
                </a:cubicBezTo>
                <a:cubicBezTo>
                  <a:pt x="313" y="1058"/>
                  <a:pt x="208" y="1017"/>
                  <a:pt x="127" y="944"/>
                </a:cubicBezTo>
                <a:cubicBezTo>
                  <a:pt x="66" y="889"/>
                  <a:pt x="22" y="818"/>
                  <a:pt x="0" y="741"/>
                </a:cubicBezTo>
                <a:cubicBezTo>
                  <a:pt x="172" y="691"/>
                  <a:pt x="172" y="691"/>
                  <a:pt x="172" y="691"/>
                </a:cubicBezTo>
                <a:cubicBezTo>
                  <a:pt x="204" y="801"/>
                  <a:pt x="305" y="879"/>
                  <a:pt x="423" y="879"/>
                </a:cubicBezTo>
                <a:cubicBezTo>
                  <a:pt x="567" y="879"/>
                  <a:pt x="685" y="761"/>
                  <a:pt x="685" y="617"/>
                </a:cubicBezTo>
                <a:lnTo>
                  <a:pt x="685" y="0"/>
                </a:lnTo>
                <a:close/>
                <a:moveTo>
                  <a:pt x="1697" y="853"/>
                </a:moveTo>
                <a:cubicBezTo>
                  <a:pt x="1223" y="0"/>
                  <a:pt x="1223" y="0"/>
                  <a:pt x="1223" y="0"/>
                </a:cubicBezTo>
                <a:cubicBezTo>
                  <a:pt x="1043" y="0"/>
                  <a:pt x="1043" y="0"/>
                  <a:pt x="1043" y="0"/>
                </a:cubicBezTo>
                <a:cubicBezTo>
                  <a:pt x="1043" y="1041"/>
                  <a:pt x="1043" y="1041"/>
                  <a:pt x="1043" y="1041"/>
                </a:cubicBezTo>
                <a:cubicBezTo>
                  <a:pt x="1223" y="1041"/>
                  <a:pt x="1223" y="1041"/>
                  <a:pt x="1223" y="1041"/>
                </a:cubicBezTo>
                <a:cubicBezTo>
                  <a:pt x="1223" y="368"/>
                  <a:pt x="1223" y="368"/>
                  <a:pt x="1223" y="368"/>
                </a:cubicBezTo>
                <a:cubicBezTo>
                  <a:pt x="1597" y="1041"/>
                  <a:pt x="1597" y="1041"/>
                  <a:pt x="1597" y="1041"/>
                </a:cubicBezTo>
                <a:cubicBezTo>
                  <a:pt x="1798" y="1041"/>
                  <a:pt x="1798" y="1041"/>
                  <a:pt x="1798" y="1041"/>
                </a:cubicBezTo>
                <a:cubicBezTo>
                  <a:pt x="2171" y="368"/>
                  <a:pt x="2171" y="368"/>
                  <a:pt x="2171" y="368"/>
                </a:cubicBezTo>
                <a:cubicBezTo>
                  <a:pt x="2171" y="1041"/>
                  <a:pt x="2171" y="1041"/>
                  <a:pt x="2171" y="1041"/>
                </a:cubicBezTo>
                <a:cubicBezTo>
                  <a:pt x="2351" y="1041"/>
                  <a:pt x="2351" y="1041"/>
                  <a:pt x="2351" y="1041"/>
                </a:cubicBezTo>
                <a:cubicBezTo>
                  <a:pt x="2351" y="0"/>
                  <a:pt x="2351" y="0"/>
                  <a:pt x="2351" y="0"/>
                </a:cubicBezTo>
                <a:cubicBezTo>
                  <a:pt x="2171" y="0"/>
                  <a:pt x="2171" y="0"/>
                  <a:pt x="2171" y="0"/>
                </a:cubicBezTo>
                <a:lnTo>
                  <a:pt x="1697" y="853"/>
                </a:lnTo>
                <a:close/>
              </a:path>
            </a:pathLst>
          </a:custGeom>
          <a:solidFill>
            <a:srgbClr val="1924AB"/>
          </a:solidFill>
          <a:ln>
            <a:noFill/>
          </a:ln>
        </p:spPr>
        <p:txBody>
          <a:bodyPr vert="horz" wrap="square" lIns="91440" tIns="45720" rIns="91440" bIns="45720" numCol="1" anchor="t" anchorCtr="0" compatLnSpc="1">
            <a:prstTxWarp prst="textNoShape">
              <a:avLst/>
            </a:prstTxWarp>
          </a:bodyPr>
          <a:lstStyle/>
          <a:p>
            <a:endParaRPr lang="en-GB"/>
          </a:p>
        </p:txBody>
      </p:sp>
      <p:sp>
        <p:nvSpPr>
          <p:cNvPr id="5" name="Footer Placeholder 4"/>
          <p:cNvSpPr>
            <a:spLocks noGrp="1"/>
          </p:cNvSpPr>
          <p:nvPr>
            <p:ph type="ftr" sz="quarter" idx="10"/>
          </p:nvPr>
        </p:nvSpPr>
        <p:spPr/>
        <p:txBody>
          <a:bodyPr/>
          <a:lstStyle/>
          <a:p>
            <a:r>
              <a:rPr lang="en-GB"/>
              <a:t>Insert footer here</a:t>
            </a:r>
          </a:p>
        </p:txBody>
      </p:sp>
      <p:sp>
        <p:nvSpPr>
          <p:cNvPr id="6" name="Slide Number Placeholder 5"/>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417553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 B">
    <p:bg>
      <p:bgPr>
        <a:solidFill>
          <a:schemeClr val="bg1"/>
        </a:solidFill>
        <a:effectLst/>
      </p:bgPr>
    </p:bg>
    <p:spTree>
      <p:nvGrpSpPr>
        <p:cNvPr id="1" name=""/>
        <p:cNvGrpSpPr/>
        <p:nvPr/>
      </p:nvGrpSpPr>
      <p:grpSpPr>
        <a:xfrm>
          <a:off x="0" y="0"/>
          <a:ext cx="0" cy="0"/>
          <a:chOff x="0" y="0"/>
          <a:chExt cx="0" cy="0"/>
        </a:xfrm>
      </p:grpSpPr>
      <p:pic>
        <p:nvPicPr>
          <p:cNvPr id="3" name="Picture 2" descr="A liquid pouring from a machine&#10;&#10;AI-generated content may be incorrect.">
            <a:extLst>
              <a:ext uri="{FF2B5EF4-FFF2-40B4-BE49-F238E27FC236}">
                <a16:creationId xmlns:a16="http://schemas.microsoft.com/office/drawing/2014/main" id="{BAA9D314-5DE6-FF7A-2B38-2295FCCB2C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Rectangle 7"/>
          <p:cNvSpPr/>
          <p:nvPr userDrawn="1"/>
        </p:nvSpPr>
        <p:spPr bwMode="auto">
          <a:xfrm>
            <a:off x="1" y="4551099"/>
            <a:ext cx="8124824" cy="2306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cxnSp>
        <p:nvCxnSpPr>
          <p:cNvPr id="10" name="Straight Connector 9"/>
          <p:cNvCxnSpPr/>
          <p:nvPr userDrawn="1"/>
        </p:nvCxnSpPr>
        <p:spPr bwMode="auto">
          <a:xfrm>
            <a:off x="558800" y="4861747"/>
            <a:ext cx="7044267" cy="0"/>
          </a:xfrm>
          <a:prstGeom prst="line">
            <a:avLst/>
          </a:prstGeom>
          <a:solidFill>
            <a:srgbClr val="E57FCC"/>
          </a:solidFill>
          <a:ln w="9525" cap="flat" cmpd="sng" algn="ctr">
            <a:solidFill>
              <a:schemeClr val="bg1"/>
            </a:solidFill>
            <a:prstDash val="solid"/>
            <a:round/>
            <a:headEnd type="none" w="med" len="med"/>
            <a:tailEnd type="none" w="med" len="med"/>
          </a:ln>
          <a:effectLst/>
        </p:spPr>
      </p:cxnSp>
      <p:sp>
        <p:nvSpPr>
          <p:cNvPr id="11" name="Rectangle 4"/>
          <p:cNvSpPr>
            <a:spLocks noGrp="1" noChangeArrowheads="1"/>
          </p:cNvSpPr>
          <p:nvPr>
            <p:ph type="ctrTitle" sz="quarter"/>
          </p:nvPr>
        </p:nvSpPr>
        <p:spPr>
          <a:xfrm>
            <a:off x="419491" y="4698609"/>
            <a:ext cx="7179151" cy="1534430"/>
          </a:xfrm>
        </p:spPr>
        <p:txBody>
          <a:bodyPr anchor="ctr"/>
          <a:lstStyle>
            <a:lvl1pPr>
              <a:lnSpc>
                <a:spcPct val="110000"/>
              </a:lnSpc>
              <a:defRPr>
                <a:solidFill>
                  <a:srgbClr val="1924AB"/>
                </a:solidFill>
              </a:defRPr>
            </a:lvl1pPr>
          </a:lstStyle>
          <a:p>
            <a:r>
              <a:rPr lang="en-US"/>
              <a:t>Click to edit Master title style</a:t>
            </a:r>
            <a:endParaRPr lang="en-GB"/>
          </a:p>
        </p:txBody>
      </p:sp>
      <p:sp>
        <p:nvSpPr>
          <p:cNvPr id="13" name="Freeform 5"/>
          <p:cNvSpPr>
            <a:spLocks noEditPoints="1"/>
          </p:cNvSpPr>
          <p:nvPr userDrawn="1"/>
        </p:nvSpPr>
        <p:spPr bwMode="auto">
          <a:xfrm>
            <a:off x="409741" y="6430994"/>
            <a:ext cx="530852" cy="239265"/>
          </a:xfrm>
          <a:custGeom>
            <a:avLst/>
            <a:gdLst>
              <a:gd name="T0" fmla="*/ 685 w 2351"/>
              <a:gd name="T1" fmla="*/ 0 h 1058"/>
              <a:gd name="T2" fmla="*/ 864 w 2351"/>
              <a:gd name="T3" fmla="*/ 0 h 1058"/>
              <a:gd name="T4" fmla="*/ 864 w 2351"/>
              <a:gd name="T5" fmla="*/ 617 h 1058"/>
              <a:gd name="T6" fmla="*/ 423 w 2351"/>
              <a:gd name="T7" fmla="*/ 1058 h 1058"/>
              <a:gd name="T8" fmla="*/ 127 w 2351"/>
              <a:gd name="T9" fmla="*/ 944 h 1058"/>
              <a:gd name="T10" fmla="*/ 0 w 2351"/>
              <a:gd name="T11" fmla="*/ 741 h 1058"/>
              <a:gd name="T12" fmla="*/ 172 w 2351"/>
              <a:gd name="T13" fmla="*/ 691 h 1058"/>
              <a:gd name="T14" fmla="*/ 423 w 2351"/>
              <a:gd name="T15" fmla="*/ 879 h 1058"/>
              <a:gd name="T16" fmla="*/ 685 w 2351"/>
              <a:gd name="T17" fmla="*/ 617 h 1058"/>
              <a:gd name="T18" fmla="*/ 685 w 2351"/>
              <a:gd name="T19" fmla="*/ 0 h 1058"/>
              <a:gd name="T20" fmla="*/ 1697 w 2351"/>
              <a:gd name="T21" fmla="*/ 853 h 1058"/>
              <a:gd name="T22" fmla="*/ 1223 w 2351"/>
              <a:gd name="T23" fmla="*/ 0 h 1058"/>
              <a:gd name="T24" fmla="*/ 1043 w 2351"/>
              <a:gd name="T25" fmla="*/ 0 h 1058"/>
              <a:gd name="T26" fmla="*/ 1043 w 2351"/>
              <a:gd name="T27" fmla="*/ 1041 h 1058"/>
              <a:gd name="T28" fmla="*/ 1223 w 2351"/>
              <a:gd name="T29" fmla="*/ 1041 h 1058"/>
              <a:gd name="T30" fmla="*/ 1223 w 2351"/>
              <a:gd name="T31" fmla="*/ 368 h 1058"/>
              <a:gd name="T32" fmla="*/ 1597 w 2351"/>
              <a:gd name="T33" fmla="*/ 1041 h 1058"/>
              <a:gd name="T34" fmla="*/ 1798 w 2351"/>
              <a:gd name="T35" fmla="*/ 1041 h 1058"/>
              <a:gd name="T36" fmla="*/ 2171 w 2351"/>
              <a:gd name="T37" fmla="*/ 368 h 1058"/>
              <a:gd name="T38" fmla="*/ 2171 w 2351"/>
              <a:gd name="T39" fmla="*/ 1041 h 1058"/>
              <a:gd name="T40" fmla="*/ 2351 w 2351"/>
              <a:gd name="T41" fmla="*/ 1041 h 1058"/>
              <a:gd name="T42" fmla="*/ 2351 w 2351"/>
              <a:gd name="T43" fmla="*/ 0 h 1058"/>
              <a:gd name="T44" fmla="*/ 2171 w 2351"/>
              <a:gd name="T45" fmla="*/ 0 h 1058"/>
              <a:gd name="T46" fmla="*/ 1697 w 2351"/>
              <a:gd name="T47" fmla="*/ 85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1" h="1058">
                <a:moveTo>
                  <a:pt x="685" y="0"/>
                </a:moveTo>
                <a:cubicBezTo>
                  <a:pt x="864" y="0"/>
                  <a:pt x="864" y="0"/>
                  <a:pt x="864" y="0"/>
                </a:cubicBezTo>
                <a:cubicBezTo>
                  <a:pt x="864" y="617"/>
                  <a:pt x="864" y="617"/>
                  <a:pt x="864" y="617"/>
                </a:cubicBezTo>
                <a:cubicBezTo>
                  <a:pt x="860" y="860"/>
                  <a:pt x="666" y="1058"/>
                  <a:pt x="423" y="1058"/>
                </a:cubicBezTo>
                <a:cubicBezTo>
                  <a:pt x="313" y="1058"/>
                  <a:pt x="208" y="1017"/>
                  <a:pt x="127" y="944"/>
                </a:cubicBezTo>
                <a:cubicBezTo>
                  <a:pt x="66" y="889"/>
                  <a:pt x="22" y="818"/>
                  <a:pt x="0" y="741"/>
                </a:cubicBezTo>
                <a:cubicBezTo>
                  <a:pt x="172" y="691"/>
                  <a:pt x="172" y="691"/>
                  <a:pt x="172" y="691"/>
                </a:cubicBezTo>
                <a:cubicBezTo>
                  <a:pt x="204" y="801"/>
                  <a:pt x="305" y="879"/>
                  <a:pt x="423" y="879"/>
                </a:cubicBezTo>
                <a:cubicBezTo>
                  <a:pt x="567" y="879"/>
                  <a:pt x="685" y="761"/>
                  <a:pt x="685" y="617"/>
                </a:cubicBezTo>
                <a:lnTo>
                  <a:pt x="685" y="0"/>
                </a:lnTo>
                <a:close/>
                <a:moveTo>
                  <a:pt x="1697" y="853"/>
                </a:moveTo>
                <a:cubicBezTo>
                  <a:pt x="1223" y="0"/>
                  <a:pt x="1223" y="0"/>
                  <a:pt x="1223" y="0"/>
                </a:cubicBezTo>
                <a:cubicBezTo>
                  <a:pt x="1043" y="0"/>
                  <a:pt x="1043" y="0"/>
                  <a:pt x="1043" y="0"/>
                </a:cubicBezTo>
                <a:cubicBezTo>
                  <a:pt x="1043" y="1041"/>
                  <a:pt x="1043" y="1041"/>
                  <a:pt x="1043" y="1041"/>
                </a:cubicBezTo>
                <a:cubicBezTo>
                  <a:pt x="1223" y="1041"/>
                  <a:pt x="1223" y="1041"/>
                  <a:pt x="1223" y="1041"/>
                </a:cubicBezTo>
                <a:cubicBezTo>
                  <a:pt x="1223" y="368"/>
                  <a:pt x="1223" y="368"/>
                  <a:pt x="1223" y="368"/>
                </a:cubicBezTo>
                <a:cubicBezTo>
                  <a:pt x="1597" y="1041"/>
                  <a:pt x="1597" y="1041"/>
                  <a:pt x="1597" y="1041"/>
                </a:cubicBezTo>
                <a:cubicBezTo>
                  <a:pt x="1798" y="1041"/>
                  <a:pt x="1798" y="1041"/>
                  <a:pt x="1798" y="1041"/>
                </a:cubicBezTo>
                <a:cubicBezTo>
                  <a:pt x="2171" y="368"/>
                  <a:pt x="2171" y="368"/>
                  <a:pt x="2171" y="368"/>
                </a:cubicBezTo>
                <a:cubicBezTo>
                  <a:pt x="2171" y="1041"/>
                  <a:pt x="2171" y="1041"/>
                  <a:pt x="2171" y="1041"/>
                </a:cubicBezTo>
                <a:cubicBezTo>
                  <a:pt x="2351" y="1041"/>
                  <a:pt x="2351" y="1041"/>
                  <a:pt x="2351" y="1041"/>
                </a:cubicBezTo>
                <a:cubicBezTo>
                  <a:pt x="2351" y="0"/>
                  <a:pt x="2351" y="0"/>
                  <a:pt x="2351" y="0"/>
                </a:cubicBezTo>
                <a:cubicBezTo>
                  <a:pt x="2171" y="0"/>
                  <a:pt x="2171" y="0"/>
                  <a:pt x="2171" y="0"/>
                </a:cubicBezTo>
                <a:lnTo>
                  <a:pt x="1697" y="853"/>
                </a:lnTo>
                <a:close/>
              </a:path>
            </a:pathLst>
          </a:custGeom>
          <a:solidFill>
            <a:srgbClr val="1924AB"/>
          </a:solidFill>
          <a:ln>
            <a:noFill/>
          </a:ln>
        </p:spPr>
        <p:txBody>
          <a:bodyPr vert="horz" wrap="square" lIns="91440" tIns="45720" rIns="91440" bIns="45720" numCol="1" anchor="t" anchorCtr="0" compatLnSpc="1">
            <a:prstTxWarp prst="textNoShape">
              <a:avLst/>
            </a:prstTxWarp>
          </a:bodyPr>
          <a:lstStyle/>
          <a:p>
            <a:endParaRPr lang="en-GB"/>
          </a:p>
        </p:txBody>
      </p:sp>
      <p:sp>
        <p:nvSpPr>
          <p:cNvPr id="5" name="Footer Placeholder 4"/>
          <p:cNvSpPr>
            <a:spLocks noGrp="1"/>
          </p:cNvSpPr>
          <p:nvPr>
            <p:ph type="ftr" sz="quarter" idx="10"/>
          </p:nvPr>
        </p:nvSpPr>
        <p:spPr/>
        <p:txBody>
          <a:bodyPr/>
          <a:lstStyle/>
          <a:p>
            <a:r>
              <a:rPr lang="en-GB"/>
              <a:t>Insert footer here</a:t>
            </a:r>
          </a:p>
        </p:txBody>
      </p:sp>
      <p:sp>
        <p:nvSpPr>
          <p:cNvPr id="6" name="Slide Number Placeholder 5"/>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42404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2"/>
          </p:nvPr>
        </p:nvSpPr>
        <p:spPr/>
        <p:txBody>
          <a:bodyPr/>
          <a:lstStyle/>
          <a:p>
            <a:r>
              <a:rPr lang="en-GB"/>
              <a:t>Insert footer here</a:t>
            </a:r>
          </a:p>
        </p:txBody>
      </p:sp>
      <p:sp>
        <p:nvSpPr>
          <p:cNvPr id="3" name="Slide Number Placeholder 2"/>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7225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p:txBody>
          <a:bodyPr/>
          <a:lstStyle/>
          <a:p>
            <a:r>
              <a:rPr lang="en-GB"/>
              <a:t>Insert footer here</a:t>
            </a:r>
          </a:p>
        </p:txBody>
      </p:sp>
      <p:sp>
        <p:nvSpPr>
          <p:cNvPr id="3" name="Slide Number Placeholder 2"/>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ext Placeholder 6"/>
          <p:cNvSpPr>
            <a:spLocks noGrp="1"/>
          </p:cNvSpPr>
          <p:nvPr>
            <p:ph type="body" sz="quarter" idx="14"/>
          </p:nvPr>
        </p:nvSpPr>
        <p:spPr>
          <a:xfrm>
            <a:off x="413233" y="922809"/>
            <a:ext cx="11376025" cy="360000"/>
          </a:xfrm>
        </p:spPr>
        <p:txBody>
          <a:bodyPr tIns="0"/>
          <a:lstStyle>
            <a:lvl1pPr marL="0" algn="l" defTabSz="914400" rtl="0" eaLnBrk="0" fontAlgn="base" latinLnBrk="0" hangingPunct="0">
              <a:spcBef>
                <a:spcPct val="0"/>
              </a:spcBef>
              <a:spcAft>
                <a:spcPct val="0"/>
              </a:spcAft>
              <a:defRPr lang="en-US" sz="1800" b="1" kern="0" cap="none" baseline="0" dirty="0" smtClean="0">
                <a:solidFill>
                  <a:srgbClr val="1924AB"/>
                </a:solidFill>
                <a:latin typeface="+mj-lt"/>
                <a:ea typeface="+mj-ea"/>
                <a:cs typeface="+mj-cs"/>
              </a:defRPr>
            </a:lvl1pPr>
          </a:lstStyle>
          <a:p>
            <a:pPr lvl="0"/>
            <a:r>
              <a:rPr lang="en-US"/>
              <a:t>Click to edit Master text styles</a:t>
            </a:r>
          </a:p>
        </p:txBody>
      </p:sp>
      <p:sp>
        <p:nvSpPr>
          <p:cNvPr id="9" name="Title 1"/>
          <p:cNvSpPr>
            <a:spLocks noGrp="1"/>
          </p:cNvSpPr>
          <p:nvPr>
            <p:ph type="title"/>
          </p:nvPr>
        </p:nvSpPr>
        <p:spPr>
          <a:xfrm>
            <a:off x="413233" y="421738"/>
            <a:ext cx="11370779" cy="501071"/>
          </a:xfrm>
        </p:spPr>
        <p:txBody>
          <a:bodyPr/>
          <a:lstStyle/>
          <a:p>
            <a:r>
              <a:rPr lang="en-US"/>
              <a:t>Click to edit Master title style</a:t>
            </a:r>
          </a:p>
        </p:txBody>
      </p:sp>
    </p:spTree>
    <p:extLst>
      <p:ext uri="{BB962C8B-B14F-4D97-AF65-F5344CB8AC3E}">
        <p14:creationId xmlns:p14="http://schemas.microsoft.com/office/powerpoint/2010/main" val="29985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GB"/>
              <a:t>Insert footer here</a:t>
            </a:r>
          </a:p>
        </p:txBody>
      </p:sp>
      <p:sp>
        <p:nvSpPr>
          <p:cNvPr id="5" name="Slide Number Placeholder 4"/>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Tree>
    <p:extLst>
      <p:ext uri="{BB962C8B-B14F-4D97-AF65-F5344CB8AC3E}">
        <p14:creationId xmlns:p14="http://schemas.microsoft.com/office/powerpoint/2010/main" val="345307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GB"/>
              <a:t>Insert footer here</a:t>
            </a:r>
          </a:p>
        </p:txBody>
      </p:sp>
      <p:sp>
        <p:nvSpPr>
          <p:cNvPr id="5" name="Slide Number Placeholder 4"/>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ext Placeholder 6"/>
          <p:cNvSpPr>
            <a:spLocks noGrp="1"/>
          </p:cNvSpPr>
          <p:nvPr>
            <p:ph type="body" sz="quarter" idx="14"/>
          </p:nvPr>
        </p:nvSpPr>
        <p:spPr>
          <a:xfrm>
            <a:off x="413233" y="922809"/>
            <a:ext cx="11376025" cy="360000"/>
          </a:xfrm>
        </p:spPr>
        <p:txBody>
          <a:bodyPr tIns="0"/>
          <a:lstStyle>
            <a:lvl1pPr marL="0" algn="l" defTabSz="914400" rtl="0" eaLnBrk="0" fontAlgn="base" latinLnBrk="0" hangingPunct="0">
              <a:spcBef>
                <a:spcPct val="0"/>
              </a:spcBef>
              <a:spcAft>
                <a:spcPct val="0"/>
              </a:spcAft>
              <a:defRPr lang="en-US" sz="1800" b="1" kern="0" cap="none" baseline="0" dirty="0" smtClean="0">
                <a:solidFill>
                  <a:srgbClr val="1924AB"/>
                </a:solidFill>
                <a:latin typeface="+mj-lt"/>
                <a:ea typeface="+mj-ea"/>
                <a:cs typeface="+mj-cs"/>
              </a:defRPr>
            </a:lvl1pPr>
          </a:lstStyle>
          <a:p>
            <a:pPr lvl="0"/>
            <a:r>
              <a:rPr lang="en-US"/>
              <a:t>Click to edit Master text styles</a:t>
            </a:r>
          </a:p>
        </p:txBody>
      </p:sp>
      <p:sp>
        <p:nvSpPr>
          <p:cNvPr id="8" name="Title 1"/>
          <p:cNvSpPr>
            <a:spLocks noGrp="1"/>
          </p:cNvSpPr>
          <p:nvPr>
            <p:ph type="title"/>
          </p:nvPr>
        </p:nvSpPr>
        <p:spPr>
          <a:xfrm>
            <a:off x="413233" y="421738"/>
            <a:ext cx="11370779" cy="501071"/>
          </a:xfrm>
        </p:spPr>
        <p:txBody>
          <a:bodyPr/>
          <a:lstStyle/>
          <a:p>
            <a:r>
              <a:rPr lang="en-US"/>
              <a:t>Click to edit Master title style</a:t>
            </a:r>
          </a:p>
        </p:txBody>
      </p:sp>
    </p:spTree>
    <p:extLst>
      <p:ext uri="{BB962C8B-B14F-4D97-AF65-F5344CB8AC3E}">
        <p14:creationId xmlns:p14="http://schemas.microsoft.com/office/powerpoint/2010/main" val="2987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itle 1"/>
          <p:cNvSpPr>
            <a:spLocks noGrp="1"/>
          </p:cNvSpPr>
          <p:nvPr>
            <p:ph type="title"/>
          </p:nvPr>
        </p:nvSpPr>
        <p:spPr>
          <a:xfrm>
            <a:off x="413233" y="421738"/>
            <a:ext cx="11370779" cy="911762"/>
          </a:xfrm>
        </p:spPr>
        <p:txBody>
          <a:bodyPr/>
          <a:lstStyle/>
          <a:p>
            <a:r>
              <a:rPr lang="en-US"/>
              <a:t>Click to edit Master title style</a:t>
            </a:r>
          </a:p>
        </p:txBody>
      </p:sp>
      <p:sp>
        <p:nvSpPr>
          <p:cNvPr id="10" name="Content Placeholder 2"/>
          <p:cNvSpPr>
            <a:spLocks noGrp="1"/>
          </p:cNvSpPr>
          <p:nvPr>
            <p:ph idx="1"/>
          </p:nvPr>
        </p:nvSpPr>
        <p:spPr>
          <a:xfrm>
            <a:off x="413234"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4"/>
          </p:nvPr>
        </p:nvSpPr>
        <p:spPr>
          <a:xfrm>
            <a:off x="6305240"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2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4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blocks with subtitle">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10" name="Content Placeholder 2"/>
          <p:cNvSpPr>
            <a:spLocks noGrp="1"/>
          </p:cNvSpPr>
          <p:nvPr>
            <p:ph idx="1"/>
          </p:nvPr>
        </p:nvSpPr>
        <p:spPr>
          <a:xfrm>
            <a:off x="413234"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4"/>
          </p:nvPr>
        </p:nvSpPr>
        <p:spPr>
          <a:xfrm>
            <a:off x="6305240"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413233" y="922809"/>
            <a:ext cx="11376025" cy="360000"/>
          </a:xfrm>
        </p:spPr>
        <p:txBody>
          <a:bodyPr tIns="0"/>
          <a:lstStyle>
            <a:lvl1pPr marL="0" algn="l" defTabSz="914400" rtl="0" eaLnBrk="0" fontAlgn="base" latinLnBrk="0" hangingPunct="0">
              <a:spcBef>
                <a:spcPct val="0"/>
              </a:spcBef>
              <a:spcAft>
                <a:spcPct val="0"/>
              </a:spcAft>
              <a:defRPr lang="en-US" sz="1800" b="1" kern="0" cap="none" baseline="0" dirty="0" smtClean="0">
                <a:solidFill>
                  <a:srgbClr val="1924AB"/>
                </a:solidFill>
                <a:latin typeface="+mj-lt"/>
                <a:ea typeface="+mj-ea"/>
                <a:cs typeface="+mj-cs"/>
              </a:defRPr>
            </a:lvl1pPr>
          </a:lstStyle>
          <a:p>
            <a:pPr lvl="0"/>
            <a:r>
              <a:rPr lang="en-US"/>
              <a:t>Click to edit Master text styles</a:t>
            </a:r>
          </a:p>
        </p:txBody>
      </p:sp>
      <p:sp>
        <p:nvSpPr>
          <p:cNvPr id="13" name="Title 1"/>
          <p:cNvSpPr>
            <a:spLocks noGrp="1"/>
          </p:cNvSpPr>
          <p:nvPr>
            <p:ph type="title"/>
          </p:nvPr>
        </p:nvSpPr>
        <p:spPr>
          <a:xfrm>
            <a:off x="413233" y="421738"/>
            <a:ext cx="11370779" cy="501071"/>
          </a:xfrm>
        </p:spPr>
        <p:txBody>
          <a:bodyPr/>
          <a:lstStyle/>
          <a:p>
            <a:r>
              <a:rPr lang="en-US"/>
              <a:t>Click to edit Master title style</a:t>
            </a:r>
          </a:p>
        </p:txBody>
      </p:sp>
    </p:spTree>
    <p:extLst>
      <p:ext uri="{BB962C8B-B14F-4D97-AF65-F5344CB8AC3E}">
        <p14:creationId xmlns:p14="http://schemas.microsoft.com/office/powerpoint/2010/main" val="7493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4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key message">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10" name="Rectangle 9"/>
          <p:cNvSpPr/>
          <p:nvPr userDrawn="1"/>
        </p:nvSpPr>
        <p:spPr bwMode="auto">
          <a:xfrm>
            <a:off x="8124824" y="1511301"/>
            <a:ext cx="4067175" cy="4797425"/>
          </a:xfrm>
          <a:prstGeom prst="rect">
            <a:avLst/>
          </a:prstGeom>
          <a:solidFill>
            <a:srgbClr val="00B3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12" name="Content Placeholder 11"/>
          <p:cNvSpPr>
            <a:spLocks noGrp="1"/>
          </p:cNvSpPr>
          <p:nvPr>
            <p:ph sz="quarter" idx="14"/>
          </p:nvPr>
        </p:nvSpPr>
        <p:spPr>
          <a:xfrm>
            <a:off x="8318656" y="1581922"/>
            <a:ext cx="3486994" cy="451137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13233" y="421738"/>
            <a:ext cx="11370779" cy="911762"/>
          </a:xfrm>
        </p:spPr>
        <p:txBody>
          <a:bodyPr/>
          <a:lstStyle/>
          <a:p>
            <a:r>
              <a:rPr lang="en-US"/>
              <a:t>Click to edit Master title style</a:t>
            </a:r>
          </a:p>
        </p:txBody>
      </p:sp>
      <p:sp>
        <p:nvSpPr>
          <p:cNvPr id="13" name="Content Placeholder 2"/>
          <p:cNvSpPr>
            <a:spLocks noGrp="1"/>
          </p:cNvSpPr>
          <p:nvPr>
            <p:ph idx="1"/>
          </p:nvPr>
        </p:nvSpPr>
        <p:spPr>
          <a:xfrm>
            <a:off x="413233" y="1412875"/>
            <a:ext cx="7349641"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8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0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vertical image">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6" name="Picture Placeholder 5"/>
          <p:cNvSpPr>
            <a:spLocks noGrp="1"/>
          </p:cNvSpPr>
          <p:nvPr>
            <p:ph type="pic" sz="quarter" idx="14"/>
          </p:nvPr>
        </p:nvSpPr>
        <p:spPr>
          <a:xfrm>
            <a:off x="8124825" y="1511301"/>
            <a:ext cx="4067176" cy="4797425"/>
          </a:xfrm>
          <a:solidFill>
            <a:schemeClr val="accent6"/>
          </a:solidFill>
        </p:spPr>
        <p:txBody>
          <a:bodyPr/>
          <a:lstStyle/>
          <a:p>
            <a:r>
              <a:rPr lang="en-US"/>
              <a:t>Click icon to add picture</a:t>
            </a:r>
            <a:endParaRPr lang="en-GB"/>
          </a:p>
        </p:txBody>
      </p:sp>
      <p:sp>
        <p:nvSpPr>
          <p:cNvPr id="11" name="Title 1"/>
          <p:cNvSpPr>
            <a:spLocks noGrp="1"/>
          </p:cNvSpPr>
          <p:nvPr>
            <p:ph type="title"/>
          </p:nvPr>
        </p:nvSpPr>
        <p:spPr>
          <a:xfrm>
            <a:off x="413233" y="421738"/>
            <a:ext cx="11370779" cy="911762"/>
          </a:xfrm>
        </p:spPr>
        <p:txBody>
          <a:bodyPr/>
          <a:lstStyle/>
          <a:p>
            <a:r>
              <a:rPr lang="en-US"/>
              <a:t>Click to edit Master title style</a:t>
            </a:r>
          </a:p>
        </p:txBody>
      </p:sp>
      <p:sp>
        <p:nvSpPr>
          <p:cNvPr id="12" name="Content Placeholder 2"/>
          <p:cNvSpPr>
            <a:spLocks noGrp="1"/>
          </p:cNvSpPr>
          <p:nvPr>
            <p:ph idx="1"/>
          </p:nvPr>
        </p:nvSpPr>
        <p:spPr>
          <a:xfrm>
            <a:off x="413233" y="1412875"/>
            <a:ext cx="7349641"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3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horizontal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13232" y="1412876"/>
            <a:ext cx="11370779" cy="1872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GB"/>
              <a:t>Insert footer here</a:t>
            </a:r>
          </a:p>
        </p:txBody>
      </p:sp>
      <p:sp>
        <p:nvSpPr>
          <p:cNvPr id="5" name="Slide Number Placeholder 4"/>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Picture Placeholder 6"/>
          <p:cNvSpPr>
            <a:spLocks noGrp="1"/>
          </p:cNvSpPr>
          <p:nvPr>
            <p:ph type="pic" sz="quarter" idx="12"/>
          </p:nvPr>
        </p:nvSpPr>
        <p:spPr>
          <a:xfrm>
            <a:off x="0" y="3429001"/>
            <a:ext cx="12192000" cy="2879725"/>
          </a:xfrm>
          <a:solidFill>
            <a:schemeClr val="accent6"/>
          </a:solidFill>
        </p:spPr>
        <p:txBody>
          <a:bodyPr/>
          <a:lstStyle/>
          <a:p>
            <a:r>
              <a:rPr lang="en-US"/>
              <a:t>Click icon to add picture</a:t>
            </a:r>
            <a:endParaRPr lang="en-GB"/>
          </a:p>
        </p:txBody>
      </p:sp>
    </p:spTree>
    <p:extLst>
      <p:ext uri="{BB962C8B-B14F-4D97-AF65-F5344CB8AC3E}">
        <p14:creationId xmlns:p14="http://schemas.microsoft.com/office/powerpoint/2010/main" val="313793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3 horizontal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GB"/>
              <a:t>Insert footer here</a:t>
            </a:r>
          </a:p>
        </p:txBody>
      </p:sp>
      <p:sp>
        <p:nvSpPr>
          <p:cNvPr id="5" name="Slide Number Placeholder 4"/>
          <p:cNvSpPr>
            <a:spLocks noGrp="1"/>
          </p:cNvSpPr>
          <p:nvPr>
            <p:ph type="sldNum" sz="quarter" idx="11"/>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Picture Placeholder 6"/>
          <p:cNvSpPr>
            <a:spLocks noGrp="1"/>
          </p:cNvSpPr>
          <p:nvPr>
            <p:ph type="pic" sz="quarter" idx="12"/>
          </p:nvPr>
        </p:nvSpPr>
        <p:spPr>
          <a:xfrm>
            <a:off x="0" y="3429001"/>
            <a:ext cx="4064000" cy="2879725"/>
          </a:xfrm>
          <a:solidFill>
            <a:schemeClr val="accent6"/>
          </a:solidFill>
        </p:spPr>
        <p:txBody>
          <a:bodyPr/>
          <a:lstStyle/>
          <a:p>
            <a:r>
              <a:rPr lang="en-US"/>
              <a:t>Click icon to add picture</a:t>
            </a:r>
            <a:endParaRPr lang="en-GB"/>
          </a:p>
        </p:txBody>
      </p:sp>
      <p:sp>
        <p:nvSpPr>
          <p:cNvPr id="8" name="Picture Placeholder 6"/>
          <p:cNvSpPr>
            <a:spLocks noGrp="1"/>
          </p:cNvSpPr>
          <p:nvPr>
            <p:ph type="pic" sz="quarter" idx="13"/>
          </p:nvPr>
        </p:nvSpPr>
        <p:spPr>
          <a:xfrm>
            <a:off x="4064000" y="3429001"/>
            <a:ext cx="4064000" cy="2879725"/>
          </a:xfrm>
          <a:solidFill>
            <a:schemeClr val="accent6"/>
          </a:solidFill>
        </p:spPr>
        <p:txBody>
          <a:bodyPr/>
          <a:lstStyle/>
          <a:p>
            <a:r>
              <a:rPr lang="en-US"/>
              <a:t>Click icon to add picture</a:t>
            </a:r>
            <a:endParaRPr lang="en-GB"/>
          </a:p>
        </p:txBody>
      </p:sp>
      <p:sp>
        <p:nvSpPr>
          <p:cNvPr id="9" name="Picture Placeholder 6"/>
          <p:cNvSpPr>
            <a:spLocks noGrp="1"/>
          </p:cNvSpPr>
          <p:nvPr>
            <p:ph type="pic" sz="quarter" idx="14"/>
          </p:nvPr>
        </p:nvSpPr>
        <p:spPr>
          <a:xfrm>
            <a:off x="8128000" y="3429001"/>
            <a:ext cx="4064000" cy="2879725"/>
          </a:xfrm>
          <a:solidFill>
            <a:schemeClr val="accent6"/>
          </a:solidFill>
        </p:spPr>
        <p:txBody>
          <a:bodyPr/>
          <a:lstStyle/>
          <a:p>
            <a:r>
              <a:rPr lang="en-US"/>
              <a:t>Click icon to add picture</a:t>
            </a:r>
            <a:endParaRPr lang="en-GB"/>
          </a:p>
        </p:txBody>
      </p:sp>
      <p:sp>
        <p:nvSpPr>
          <p:cNvPr id="10" name="Content Placeholder 2"/>
          <p:cNvSpPr>
            <a:spLocks noGrp="1"/>
          </p:cNvSpPr>
          <p:nvPr>
            <p:ph idx="1"/>
          </p:nvPr>
        </p:nvSpPr>
        <p:spPr>
          <a:xfrm>
            <a:off x="413232" y="1412876"/>
            <a:ext cx="11370779" cy="1872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6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2"/>
          </p:nvPr>
        </p:nvSpPr>
        <p:spPr/>
        <p:txBody>
          <a:bodyPr/>
          <a:lstStyle/>
          <a:p>
            <a:r>
              <a:rPr lang="en-GB"/>
              <a:t>Insert footer here</a:t>
            </a:r>
          </a:p>
        </p:txBody>
      </p:sp>
      <p:sp>
        <p:nvSpPr>
          <p:cNvPr id="3" name="Slide Number Placeholder 2"/>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5" name="Picture Placeholder 4"/>
          <p:cNvSpPr>
            <a:spLocks noGrp="1"/>
          </p:cNvSpPr>
          <p:nvPr>
            <p:ph type="pic" sz="quarter" idx="14"/>
          </p:nvPr>
        </p:nvSpPr>
        <p:spPr>
          <a:xfrm>
            <a:off x="0" y="1511301"/>
            <a:ext cx="12192000" cy="4797425"/>
          </a:xfrm>
          <a:solidFill>
            <a:schemeClr val="accent6"/>
          </a:solidFill>
        </p:spPr>
        <p:txBody>
          <a:bodyPr/>
          <a:lstStyle/>
          <a:p>
            <a:r>
              <a:rPr lang="en-US"/>
              <a:t>Click icon to add picture</a:t>
            </a:r>
            <a:endParaRPr lang="en-GB"/>
          </a:p>
        </p:txBody>
      </p:sp>
    </p:spTree>
    <p:extLst>
      <p:ext uri="{BB962C8B-B14F-4D97-AF65-F5344CB8AC3E}">
        <p14:creationId xmlns:p14="http://schemas.microsoft.com/office/powerpoint/2010/main" val="11438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E09B7B3C-D768-42B4-A92D-9777A282A47E}" type="slidenum">
              <a:rPr lang="en-GB">
                <a:solidFill>
                  <a:srgbClr val="414B56"/>
                </a:solidFill>
              </a:rPr>
              <a:pPr>
                <a:defRPr/>
              </a:pPr>
              <a:t>‹#›</a:t>
            </a:fld>
            <a:endParaRPr lang="en-GB">
              <a:solidFill>
                <a:srgbClr val="414B56"/>
              </a:solidFill>
            </a:endParaRPr>
          </a:p>
        </p:txBody>
      </p:sp>
      <p:sp>
        <p:nvSpPr>
          <p:cNvPr id="5" name="Footer Placeholder 4"/>
          <p:cNvSpPr>
            <a:spLocks noGrp="1"/>
          </p:cNvSpPr>
          <p:nvPr>
            <p:ph type="ftr" sz="quarter" idx="12"/>
          </p:nvPr>
        </p:nvSpPr>
        <p:spPr/>
        <p:txBody>
          <a:bodyPr/>
          <a:lstStyle/>
          <a:p>
            <a:r>
              <a:rPr lang="en-GB"/>
              <a:t>Insert footer here</a:t>
            </a:r>
          </a:p>
        </p:txBody>
      </p:sp>
    </p:spTree>
    <p:extLst>
      <p:ext uri="{BB962C8B-B14F-4D97-AF65-F5344CB8AC3E}">
        <p14:creationId xmlns:p14="http://schemas.microsoft.com/office/powerpoint/2010/main" val="145697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cor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5A8968-EF33-4D93-B39F-AD64DD099D93}"/>
              </a:ext>
            </a:extLst>
          </p:cNvPr>
          <p:cNvSpPr/>
          <p:nvPr userDrawn="1"/>
        </p:nvSpPr>
        <p:spPr bwMode="auto">
          <a:xfrm>
            <a:off x="0" y="0"/>
            <a:ext cx="12192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4" name="Graphic 3">
            <a:extLst>
              <a:ext uri="{FF2B5EF4-FFF2-40B4-BE49-F238E27FC236}">
                <a16:creationId xmlns:a16="http://schemas.microsoft.com/office/drawing/2014/main" id="{B95CC22E-E1E8-3AC1-05BD-8C1A16C286B5}"/>
              </a:ext>
            </a:extLst>
          </p:cNvPr>
          <p:cNvPicPr>
            <a:picLocks noChangeAspect="1"/>
          </p:cNvPicPr>
          <p:nvPr userDrawn="1"/>
        </p:nvPicPr>
        <p:blipFill>
          <a:blip r:embed="rId2">
            <a:extLst>
              <a:ext uri="{96DAC541-7B7A-43D3-8B79-37D633B846F1}">
                <asvg:svgBlip xmlns:asvg="http://schemas.microsoft.com/office/drawing/2016/SVG/main" r:embed="rId3"/>
              </a:ext>
            </a:extLst>
          </a:blip>
          <a:srcRect r="914"/>
          <a:stretch/>
        </p:blipFill>
        <p:spPr>
          <a:xfrm>
            <a:off x="2976513" y="2672340"/>
            <a:ext cx="6238974" cy="1513319"/>
          </a:xfrm>
          <a:prstGeom prst="rect">
            <a:avLst/>
          </a:prstGeom>
        </p:spPr>
      </p:pic>
    </p:spTree>
    <p:extLst>
      <p:ext uri="{BB962C8B-B14F-4D97-AF65-F5344CB8AC3E}">
        <p14:creationId xmlns:p14="http://schemas.microsoft.com/office/powerpoint/2010/main" val="376271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in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5A8968-EF33-4D93-B39F-AD64DD099D93}"/>
              </a:ext>
            </a:extLst>
          </p:cNvPr>
          <p:cNvSpPr/>
          <p:nvPr userDrawn="1"/>
        </p:nvSpPr>
        <p:spPr bwMode="auto">
          <a:xfrm>
            <a:off x="0" y="0"/>
            <a:ext cx="12192000"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2" name="Graphic 1">
            <a:extLst>
              <a:ext uri="{FF2B5EF4-FFF2-40B4-BE49-F238E27FC236}">
                <a16:creationId xmlns:a16="http://schemas.microsoft.com/office/drawing/2014/main" id="{3F3E352D-A6BD-246C-E78E-845CA6F4EEC4}"/>
              </a:ext>
            </a:extLst>
          </p:cNvPr>
          <p:cNvPicPr>
            <a:picLocks noChangeAspect="1"/>
          </p:cNvPicPr>
          <p:nvPr userDrawn="1"/>
        </p:nvPicPr>
        <p:blipFill>
          <a:blip r:embed="rId2">
            <a:extLst>
              <a:ext uri="{96DAC541-7B7A-43D3-8B79-37D633B846F1}">
                <asvg:svgBlip xmlns:asvg="http://schemas.microsoft.com/office/drawing/2016/SVG/main" r:embed="rId3"/>
              </a:ext>
            </a:extLst>
          </a:blip>
          <a:srcRect r="914"/>
          <a:stretch/>
        </p:blipFill>
        <p:spPr>
          <a:xfrm>
            <a:off x="2976513" y="2672340"/>
            <a:ext cx="6238974" cy="1513319"/>
          </a:xfrm>
          <a:prstGeom prst="rect">
            <a:avLst/>
          </a:prstGeom>
        </p:spPr>
      </p:pic>
    </p:spTree>
    <p:extLst>
      <p:ext uri="{BB962C8B-B14F-4D97-AF65-F5344CB8AC3E}">
        <p14:creationId xmlns:p14="http://schemas.microsoft.com/office/powerpoint/2010/main" val="25435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 (gre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5A8968-EF33-4D93-B39F-AD64DD099D93}"/>
              </a:ext>
            </a:extLst>
          </p:cNvPr>
          <p:cNvSpPr/>
          <p:nvPr userDrawn="1"/>
        </p:nvSpPr>
        <p:spPr bwMode="auto">
          <a:xfrm>
            <a:off x="0" y="0"/>
            <a:ext cx="12192000" cy="6858000"/>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2" name="Graphic 1">
            <a:extLst>
              <a:ext uri="{FF2B5EF4-FFF2-40B4-BE49-F238E27FC236}">
                <a16:creationId xmlns:a16="http://schemas.microsoft.com/office/drawing/2014/main" id="{31233D5D-0A42-7A2D-B367-A659FD4740D1}"/>
              </a:ext>
            </a:extLst>
          </p:cNvPr>
          <p:cNvPicPr>
            <a:picLocks noChangeAspect="1"/>
          </p:cNvPicPr>
          <p:nvPr userDrawn="1"/>
        </p:nvPicPr>
        <p:blipFill>
          <a:blip r:embed="rId2">
            <a:extLst>
              <a:ext uri="{96DAC541-7B7A-43D3-8B79-37D633B846F1}">
                <asvg:svgBlip xmlns:asvg="http://schemas.microsoft.com/office/drawing/2016/SVG/main" r:embed="rId3"/>
              </a:ext>
            </a:extLst>
          </a:blip>
          <a:srcRect r="914"/>
          <a:stretch/>
        </p:blipFill>
        <p:spPr>
          <a:xfrm>
            <a:off x="2976513" y="2672340"/>
            <a:ext cx="6238974" cy="1513319"/>
          </a:xfrm>
          <a:prstGeom prst="rect">
            <a:avLst/>
          </a:prstGeom>
        </p:spPr>
      </p:pic>
    </p:spTree>
    <p:extLst>
      <p:ext uri="{BB962C8B-B14F-4D97-AF65-F5344CB8AC3E}">
        <p14:creationId xmlns:p14="http://schemas.microsoft.com/office/powerpoint/2010/main" val="180057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light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5A8968-EF33-4D93-B39F-AD64DD099D93}"/>
              </a:ext>
            </a:extLst>
          </p:cNvPr>
          <p:cNvSpPr/>
          <p:nvPr userDrawn="1"/>
        </p:nvSpPr>
        <p:spPr bwMode="auto">
          <a:xfrm>
            <a:off x="0" y="0"/>
            <a:ext cx="12192000" cy="68580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2" name="Graphic 1">
            <a:extLst>
              <a:ext uri="{FF2B5EF4-FFF2-40B4-BE49-F238E27FC236}">
                <a16:creationId xmlns:a16="http://schemas.microsoft.com/office/drawing/2014/main" id="{1ECD2A65-6929-9022-8D47-C8BBD8D5F0DC}"/>
              </a:ext>
            </a:extLst>
          </p:cNvPr>
          <p:cNvPicPr>
            <a:picLocks noChangeAspect="1"/>
          </p:cNvPicPr>
          <p:nvPr userDrawn="1"/>
        </p:nvPicPr>
        <p:blipFill>
          <a:blip r:embed="rId2">
            <a:extLst>
              <a:ext uri="{96DAC541-7B7A-43D3-8B79-37D633B846F1}">
                <asvg:svgBlip xmlns:asvg="http://schemas.microsoft.com/office/drawing/2016/SVG/main" r:embed="rId3"/>
              </a:ext>
            </a:extLst>
          </a:blip>
          <a:srcRect r="914"/>
          <a:stretch/>
        </p:blipFill>
        <p:spPr>
          <a:xfrm>
            <a:off x="2976513" y="2672340"/>
            <a:ext cx="6238974" cy="1513319"/>
          </a:xfrm>
          <a:prstGeom prst="rect">
            <a:avLst/>
          </a:prstGeom>
        </p:spPr>
      </p:pic>
    </p:spTree>
    <p:extLst>
      <p:ext uri="{BB962C8B-B14F-4D97-AF65-F5344CB8AC3E}">
        <p14:creationId xmlns:p14="http://schemas.microsoft.com/office/powerpoint/2010/main" val="110089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purp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5A8968-EF33-4D93-B39F-AD64DD099D93}"/>
              </a:ext>
            </a:extLst>
          </p:cNvPr>
          <p:cNvSpPr/>
          <p:nvPr userDrawn="1"/>
        </p:nvSpPr>
        <p:spPr bwMode="auto">
          <a:xfrm>
            <a:off x="0" y="0"/>
            <a:ext cx="12192000" cy="6858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2" name="Graphic 1">
            <a:extLst>
              <a:ext uri="{FF2B5EF4-FFF2-40B4-BE49-F238E27FC236}">
                <a16:creationId xmlns:a16="http://schemas.microsoft.com/office/drawing/2014/main" id="{15F44C2A-B912-3CFE-494F-5931EFF689F2}"/>
              </a:ext>
            </a:extLst>
          </p:cNvPr>
          <p:cNvPicPr>
            <a:picLocks noChangeAspect="1"/>
          </p:cNvPicPr>
          <p:nvPr userDrawn="1"/>
        </p:nvPicPr>
        <p:blipFill>
          <a:blip r:embed="rId2">
            <a:extLst>
              <a:ext uri="{96DAC541-7B7A-43D3-8B79-37D633B846F1}">
                <asvg:svgBlip xmlns:asvg="http://schemas.microsoft.com/office/drawing/2016/SVG/main" r:embed="rId3"/>
              </a:ext>
            </a:extLst>
          </a:blip>
          <a:srcRect r="914"/>
          <a:stretch/>
        </p:blipFill>
        <p:spPr>
          <a:xfrm>
            <a:off x="2976513" y="2672340"/>
            <a:ext cx="6238974" cy="1513319"/>
          </a:xfrm>
          <a:prstGeom prst="rect">
            <a:avLst/>
          </a:prstGeom>
        </p:spPr>
      </p:pic>
    </p:spTree>
    <p:extLst>
      <p:ext uri="{BB962C8B-B14F-4D97-AF65-F5344CB8AC3E}">
        <p14:creationId xmlns:p14="http://schemas.microsoft.com/office/powerpoint/2010/main" val="174219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p:txBody>
          <a:bodyPr/>
          <a:lstStyle/>
          <a:p>
            <a:r>
              <a:rPr lang="en-GB"/>
              <a:t>Insert footer here</a:t>
            </a:r>
          </a:p>
        </p:txBody>
      </p:sp>
      <p:sp>
        <p:nvSpPr>
          <p:cNvPr id="9" name="Slide Number Placeholder 8"/>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7" name="Title 1"/>
          <p:cNvSpPr>
            <a:spLocks noGrp="1"/>
          </p:cNvSpPr>
          <p:nvPr>
            <p:ph type="title"/>
          </p:nvPr>
        </p:nvSpPr>
        <p:spPr>
          <a:xfrm>
            <a:off x="413233" y="421738"/>
            <a:ext cx="11370779" cy="911762"/>
          </a:xfrm>
        </p:spPr>
        <p:txBody>
          <a:bodyPr/>
          <a:lstStyle/>
          <a:p>
            <a:r>
              <a:rPr lang="en-US"/>
              <a:t>Click to edit Master title style</a:t>
            </a:r>
          </a:p>
        </p:txBody>
      </p:sp>
      <p:sp>
        <p:nvSpPr>
          <p:cNvPr id="10" name="Content Placeholder 2"/>
          <p:cNvSpPr>
            <a:spLocks noGrp="1"/>
          </p:cNvSpPr>
          <p:nvPr>
            <p:ph idx="1"/>
          </p:nvPr>
        </p:nvSpPr>
        <p:spPr>
          <a:xfrm>
            <a:off x="413234"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4"/>
          </p:nvPr>
        </p:nvSpPr>
        <p:spPr>
          <a:xfrm>
            <a:off x="6305240" y="1412875"/>
            <a:ext cx="547877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54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srcRect/>
          <a:stretch/>
        </p:blipFill>
        <p:spPr>
          <a:xfrm>
            <a:off x="1" y="-794"/>
            <a:ext cx="12191998"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92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6"/>
          <a:srcRect/>
          <a:stretch/>
        </p:blipFill>
        <p:spPr>
          <a:xfrm>
            <a:off x="1" y="-794"/>
            <a:ext cx="12191998" cy="685799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13233" y="421738"/>
            <a:ext cx="11370779" cy="9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p>
            <a:pPr lvl="0"/>
            <a:r>
              <a:rPr lang="en-US"/>
              <a:t>Click to edit Master title style</a:t>
            </a:r>
            <a:endParaRPr lang="en-GB"/>
          </a:p>
        </p:txBody>
      </p:sp>
      <p:sp>
        <p:nvSpPr>
          <p:cNvPr id="1028" name="Rectangle 4"/>
          <p:cNvSpPr>
            <a:spLocks noGrp="1" noChangeArrowheads="1"/>
          </p:cNvSpPr>
          <p:nvPr>
            <p:ph type="body" idx="1"/>
          </p:nvPr>
        </p:nvSpPr>
        <p:spPr bwMode="auto">
          <a:xfrm>
            <a:off x="413233" y="1412875"/>
            <a:ext cx="11370779"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7831" name="Rectangle 7"/>
          <p:cNvSpPr>
            <a:spLocks noGrp="1" noChangeArrowheads="1"/>
          </p:cNvSpPr>
          <p:nvPr>
            <p:ph type="sldNum" sz="quarter" idx="4"/>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0"/>
              </a:spcBef>
              <a:defRPr sz="800">
                <a:solidFill>
                  <a:srgbClr val="535658"/>
                </a:solidFill>
                <a:latin typeface="+mn-lt"/>
                <a:cs typeface="+mn-cs"/>
              </a:defRPr>
            </a:lvl1pPr>
          </a:lstStyle>
          <a:p>
            <a:pPr fontAlgn="base">
              <a:spcAft>
                <a:spcPct val="0"/>
              </a:spcAft>
              <a:defRPr/>
            </a:pPr>
            <a:fld id="{7F579488-64CC-414E-9849-01D10FE0EDE0}" type="slidenum">
              <a:rPr lang="en-GB" smtClean="0"/>
              <a:pPr fontAlgn="base">
                <a:spcAft>
                  <a:spcPct val="0"/>
                </a:spcAft>
                <a:defRPr/>
              </a:pPr>
              <a:t>‹#›</a:t>
            </a:fld>
            <a:endParaRPr lang="en-GB"/>
          </a:p>
        </p:txBody>
      </p:sp>
      <p:sp>
        <p:nvSpPr>
          <p:cNvPr id="8" name="Footer Placeholder 4"/>
          <p:cNvSpPr>
            <a:spLocks noGrp="1"/>
          </p:cNvSpPr>
          <p:nvPr>
            <p:ph type="ftr" sz="quarter" idx="3"/>
          </p:nvPr>
        </p:nvSpPr>
        <p:spPr>
          <a:xfrm>
            <a:off x="1948424" y="6539890"/>
            <a:ext cx="9323619" cy="180000"/>
          </a:xfrm>
          <a:prstGeom prst="rect">
            <a:avLst/>
          </a:prstGeom>
        </p:spPr>
        <p:txBody>
          <a:bodyPr vert="horz" lIns="90000" tIns="45720" rIns="91440" bIns="45720" rtlCol="0" anchor="ctr"/>
          <a:lstStyle>
            <a:lvl1pPr algn="r">
              <a:defRPr sz="800">
                <a:solidFill>
                  <a:srgbClr val="535658"/>
                </a:solidFill>
              </a:defRPr>
            </a:lvl1pPr>
          </a:lstStyle>
          <a:p>
            <a:r>
              <a:rPr lang="en-GB"/>
              <a:t>Insert footer here</a:t>
            </a:r>
          </a:p>
        </p:txBody>
      </p:sp>
      <p:sp>
        <p:nvSpPr>
          <p:cNvPr id="12" name="Freeform 5"/>
          <p:cNvSpPr>
            <a:spLocks noEditPoints="1"/>
          </p:cNvSpPr>
          <p:nvPr userDrawn="1"/>
        </p:nvSpPr>
        <p:spPr bwMode="auto">
          <a:xfrm>
            <a:off x="409741" y="6430994"/>
            <a:ext cx="530852" cy="239265"/>
          </a:xfrm>
          <a:custGeom>
            <a:avLst/>
            <a:gdLst>
              <a:gd name="T0" fmla="*/ 685 w 2351"/>
              <a:gd name="T1" fmla="*/ 0 h 1058"/>
              <a:gd name="T2" fmla="*/ 864 w 2351"/>
              <a:gd name="T3" fmla="*/ 0 h 1058"/>
              <a:gd name="T4" fmla="*/ 864 w 2351"/>
              <a:gd name="T5" fmla="*/ 617 h 1058"/>
              <a:gd name="T6" fmla="*/ 423 w 2351"/>
              <a:gd name="T7" fmla="*/ 1058 h 1058"/>
              <a:gd name="T8" fmla="*/ 127 w 2351"/>
              <a:gd name="T9" fmla="*/ 944 h 1058"/>
              <a:gd name="T10" fmla="*/ 0 w 2351"/>
              <a:gd name="T11" fmla="*/ 741 h 1058"/>
              <a:gd name="T12" fmla="*/ 172 w 2351"/>
              <a:gd name="T13" fmla="*/ 691 h 1058"/>
              <a:gd name="T14" fmla="*/ 423 w 2351"/>
              <a:gd name="T15" fmla="*/ 879 h 1058"/>
              <a:gd name="T16" fmla="*/ 685 w 2351"/>
              <a:gd name="T17" fmla="*/ 617 h 1058"/>
              <a:gd name="T18" fmla="*/ 685 w 2351"/>
              <a:gd name="T19" fmla="*/ 0 h 1058"/>
              <a:gd name="T20" fmla="*/ 1697 w 2351"/>
              <a:gd name="T21" fmla="*/ 853 h 1058"/>
              <a:gd name="T22" fmla="*/ 1223 w 2351"/>
              <a:gd name="T23" fmla="*/ 0 h 1058"/>
              <a:gd name="T24" fmla="*/ 1043 w 2351"/>
              <a:gd name="T25" fmla="*/ 0 h 1058"/>
              <a:gd name="T26" fmla="*/ 1043 w 2351"/>
              <a:gd name="T27" fmla="*/ 1041 h 1058"/>
              <a:gd name="T28" fmla="*/ 1223 w 2351"/>
              <a:gd name="T29" fmla="*/ 1041 h 1058"/>
              <a:gd name="T30" fmla="*/ 1223 w 2351"/>
              <a:gd name="T31" fmla="*/ 368 h 1058"/>
              <a:gd name="T32" fmla="*/ 1597 w 2351"/>
              <a:gd name="T33" fmla="*/ 1041 h 1058"/>
              <a:gd name="T34" fmla="*/ 1798 w 2351"/>
              <a:gd name="T35" fmla="*/ 1041 h 1058"/>
              <a:gd name="T36" fmla="*/ 2171 w 2351"/>
              <a:gd name="T37" fmla="*/ 368 h 1058"/>
              <a:gd name="T38" fmla="*/ 2171 w 2351"/>
              <a:gd name="T39" fmla="*/ 1041 h 1058"/>
              <a:gd name="T40" fmla="*/ 2351 w 2351"/>
              <a:gd name="T41" fmla="*/ 1041 h 1058"/>
              <a:gd name="T42" fmla="*/ 2351 w 2351"/>
              <a:gd name="T43" fmla="*/ 0 h 1058"/>
              <a:gd name="T44" fmla="*/ 2171 w 2351"/>
              <a:gd name="T45" fmla="*/ 0 h 1058"/>
              <a:gd name="T46" fmla="*/ 1697 w 2351"/>
              <a:gd name="T47" fmla="*/ 85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1" h="1058">
                <a:moveTo>
                  <a:pt x="685" y="0"/>
                </a:moveTo>
                <a:cubicBezTo>
                  <a:pt x="864" y="0"/>
                  <a:pt x="864" y="0"/>
                  <a:pt x="864" y="0"/>
                </a:cubicBezTo>
                <a:cubicBezTo>
                  <a:pt x="864" y="617"/>
                  <a:pt x="864" y="617"/>
                  <a:pt x="864" y="617"/>
                </a:cubicBezTo>
                <a:cubicBezTo>
                  <a:pt x="860" y="860"/>
                  <a:pt x="666" y="1058"/>
                  <a:pt x="423" y="1058"/>
                </a:cubicBezTo>
                <a:cubicBezTo>
                  <a:pt x="313" y="1058"/>
                  <a:pt x="208" y="1017"/>
                  <a:pt x="127" y="944"/>
                </a:cubicBezTo>
                <a:cubicBezTo>
                  <a:pt x="66" y="889"/>
                  <a:pt x="22" y="818"/>
                  <a:pt x="0" y="741"/>
                </a:cubicBezTo>
                <a:cubicBezTo>
                  <a:pt x="172" y="691"/>
                  <a:pt x="172" y="691"/>
                  <a:pt x="172" y="691"/>
                </a:cubicBezTo>
                <a:cubicBezTo>
                  <a:pt x="204" y="801"/>
                  <a:pt x="305" y="879"/>
                  <a:pt x="423" y="879"/>
                </a:cubicBezTo>
                <a:cubicBezTo>
                  <a:pt x="567" y="879"/>
                  <a:pt x="685" y="761"/>
                  <a:pt x="685" y="617"/>
                </a:cubicBezTo>
                <a:lnTo>
                  <a:pt x="685" y="0"/>
                </a:lnTo>
                <a:close/>
                <a:moveTo>
                  <a:pt x="1697" y="853"/>
                </a:moveTo>
                <a:cubicBezTo>
                  <a:pt x="1223" y="0"/>
                  <a:pt x="1223" y="0"/>
                  <a:pt x="1223" y="0"/>
                </a:cubicBezTo>
                <a:cubicBezTo>
                  <a:pt x="1043" y="0"/>
                  <a:pt x="1043" y="0"/>
                  <a:pt x="1043" y="0"/>
                </a:cubicBezTo>
                <a:cubicBezTo>
                  <a:pt x="1043" y="1041"/>
                  <a:pt x="1043" y="1041"/>
                  <a:pt x="1043" y="1041"/>
                </a:cubicBezTo>
                <a:cubicBezTo>
                  <a:pt x="1223" y="1041"/>
                  <a:pt x="1223" y="1041"/>
                  <a:pt x="1223" y="1041"/>
                </a:cubicBezTo>
                <a:cubicBezTo>
                  <a:pt x="1223" y="368"/>
                  <a:pt x="1223" y="368"/>
                  <a:pt x="1223" y="368"/>
                </a:cubicBezTo>
                <a:cubicBezTo>
                  <a:pt x="1597" y="1041"/>
                  <a:pt x="1597" y="1041"/>
                  <a:pt x="1597" y="1041"/>
                </a:cubicBezTo>
                <a:cubicBezTo>
                  <a:pt x="1798" y="1041"/>
                  <a:pt x="1798" y="1041"/>
                  <a:pt x="1798" y="1041"/>
                </a:cubicBezTo>
                <a:cubicBezTo>
                  <a:pt x="2171" y="368"/>
                  <a:pt x="2171" y="368"/>
                  <a:pt x="2171" y="368"/>
                </a:cubicBezTo>
                <a:cubicBezTo>
                  <a:pt x="2171" y="1041"/>
                  <a:pt x="2171" y="1041"/>
                  <a:pt x="2171" y="1041"/>
                </a:cubicBezTo>
                <a:cubicBezTo>
                  <a:pt x="2351" y="1041"/>
                  <a:pt x="2351" y="1041"/>
                  <a:pt x="2351" y="1041"/>
                </a:cubicBezTo>
                <a:cubicBezTo>
                  <a:pt x="2351" y="0"/>
                  <a:pt x="2351" y="0"/>
                  <a:pt x="2351" y="0"/>
                </a:cubicBezTo>
                <a:cubicBezTo>
                  <a:pt x="2171" y="0"/>
                  <a:pt x="2171" y="0"/>
                  <a:pt x="2171" y="0"/>
                </a:cubicBezTo>
                <a:lnTo>
                  <a:pt x="1697" y="853"/>
                </a:lnTo>
                <a:close/>
              </a:path>
            </a:pathLst>
          </a:custGeom>
          <a:solidFill>
            <a:srgbClr val="1924AB"/>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5021583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spcBef>
          <a:spcPct val="0"/>
        </a:spcBef>
        <a:spcAft>
          <a:spcPct val="0"/>
        </a:spcAft>
        <a:defRPr sz="2600" cap="none" baseline="0">
          <a:solidFill>
            <a:srgbClr val="1924AB"/>
          </a:solidFill>
          <a:latin typeface="+mj-lt"/>
          <a:ea typeface="+mj-ea"/>
          <a:cs typeface="+mj-cs"/>
        </a:defRPr>
      </a:lvl1pPr>
      <a:lvl2pPr algn="l" rtl="0" eaLnBrk="1" fontAlgn="base" hangingPunct="1">
        <a:spcBef>
          <a:spcPct val="0"/>
        </a:spcBef>
        <a:spcAft>
          <a:spcPct val="0"/>
        </a:spcAft>
        <a:defRPr sz="2585">
          <a:solidFill>
            <a:srgbClr val="414B56"/>
          </a:solidFill>
          <a:latin typeface="Calibri" pitchFamily="34" charset="0"/>
          <a:cs typeface="Arial" charset="0"/>
        </a:defRPr>
      </a:lvl2pPr>
      <a:lvl3pPr algn="l" rtl="0" eaLnBrk="1" fontAlgn="base" hangingPunct="1">
        <a:spcBef>
          <a:spcPct val="0"/>
        </a:spcBef>
        <a:spcAft>
          <a:spcPct val="0"/>
        </a:spcAft>
        <a:defRPr sz="2585">
          <a:solidFill>
            <a:srgbClr val="414B56"/>
          </a:solidFill>
          <a:latin typeface="Calibri" pitchFamily="34" charset="0"/>
          <a:cs typeface="Arial" charset="0"/>
        </a:defRPr>
      </a:lvl3pPr>
      <a:lvl4pPr algn="l" rtl="0" eaLnBrk="1" fontAlgn="base" hangingPunct="1">
        <a:spcBef>
          <a:spcPct val="0"/>
        </a:spcBef>
        <a:spcAft>
          <a:spcPct val="0"/>
        </a:spcAft>
        <a:defRPr sz="2585">
          <a:solidFill>
            <a:srgbClr val="414B56"/>
          </a:solidFill>
          <a:latin typeface="Calibri" pitchFamily="34" charset="0"/>
          <a:cs typeface="Arial" charset="0"/>
        </a:defRPr>
      </a:lvl4pPr>
      <a:lvl5pPr algn="l" rtl="0" eaLnBrk="1" fontAlgn="base" hangingPunct="1">
        <a:spcBef>
          <a:spcPct val="0"/>
        </a:spcBef>
        <a:spcAft>
          <a:spcPct val="0"/>
        </a:spcAft>
        <a:defRPr sz="2585">
          <a:solidFill>
            <a:srgbClr val="414B56"/>
          </a:solidFill>
          <a:latin typeface="Calibri" pitchFamily="34" charset="0"/>
          <a:cs typeface="Arial" charset="0"/>
        </a:defRPr>
      </a:lvl5pPr>
      <a:lvl6pPr marL="422041" algn="l" rtl="0" eaLnBrk="1" fontAlgn="base" hangingPunct="1">
        <a:spcBef>
          <a:spcPct val="0"/>
        </a:spcBef>
        <a:spcAft>
          <a:spcPct val="0"/>
        </a:spcAft>
        <a:defRPr sz="2585">
          <a:solidFill>
            <a:srgbClr val="414B56"/>
          </a:solidFill>
          <a:latin typeface="Calibri" pitchFamily="34" charset="0"/>
          <a:cs typeface="Arial" charset="0"/>
        </a:defRPr>
      </a:lvl6pPr>
      <a:lvl7pPr marL="844083" algn="l" rtl="0" eaLnBrk="1" fontAlgn="base" hangingPunct="1">
        <a:spcBef>
          <a:spcPct val="0"/>
        </a:spcBef>
        <a:spcAft>
          <a:spcPct val="0"/>
        </a:spcAft>
        <a:defRPr sz="2585">
          <a:solidFill>
            <a:srgbClr val="414B56"/>
          </a:solidFill>
          <a:latin typeface="Calibri" pitchFamily="34" charset="0"/>
          <a:cs typeface="Arial" charset="0"/>
        </a:defRPr>
      </a:lvl7pPr>
      <a:lvl8pPr marL="1266124" algn="l" rtl="0" eaLnBrk="1" fontAlgn="base" hangingPunct="1">
        <a:spcBef>
          <a:spcPct val="0"/>
        </a:spcBef>
        <a:spcAft>
          <a:spcPct val="0"/>
        </a:spcAft>
        <a:defRPr sz="2585">
          <a:solidFill>
            <a:srgbClr val="414B56"/>
          </a:solidFill>
          <a:latin typeface="Calibri" pitchFamily="34" charset="0"/>
          <a:cs typeface="Arial" charset="0"/>
        </a:defRPr>
      </a:lvl8pPr>
      <a:lvl9pPr marL="1688165" algn="l" rtl="0" eaLnBrk="1" fontAlgn="base" hangingPunct="1">
        <a:spcBef>
          <a:spcPct val="0"/>
        </a:spcBef>
        <a:spcAft>
          <a:spcPct val="0"/>
        </a:spcAft>
        <a:defRPr sz="2585">
          <a:solidFill>
            <a:srgbClr val="414B56"/>
          </a:solidFill>
          <a:latin typeface="Calibri" pitchFamily="34" charset="0"/>
          <a:cs typeface="Arial" charset="0"/>
        </a:defRPr>
      </a:lvl9pPr>
    </p:titleStyle>
    <p:bodyStyle>
      <a:lvl1pPr marL="0" indent="0" algn="l" rtl="0" eaLnBrk="1" fontAlgn="base" hangingPunct="1">
        <a:lnSpc>
          <a:spcPct val="110000"/>
        </a:lnSpc>
        <a:spcBef>
          <a:spcPts val="0"/>
        </a:spcBef>
        <a:spcAft>
          <a:spcPts val="1000"/>
        </a:spcAft>
        <a:buNone/>
        <a:defRPr sz="1800">
          <a:solidFill>
            <a:schemeClr val="tx1"/>
          </a:solidFill>
          <a:latin typeface="+mn-lt"/>
          <a:ea typeface="+mn-ea"/>
          <a:cs typeface="+mn-cs"/>
        </a:defRPr>
      </a:lvl1pPr>
      <a:lvl2pPr marL="2667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800">
          <a:solidFill>
            <a:schemeClr val="tx1"/>
          </a:solidFill>
          <a:latin typeface="+mn-lt"/>
          <a:cs typeface="+mn-cs"/>
        </a:defRPr>
      </a:lvl2pPr>
      <a:lvl3pPr marL="5334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3pPr>
      <a:lvl4pPr marL="812800" indent="-2794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4pPr>
      <a:lvl5pPr marL="10795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5pPr>
      <a:lvl6pPr marL="2321227" indent="-211021" algn="l" rtl="0" eaLnBrk="1" fontAlgn="base" hangingPunct="1">
        <a:spcBef>
          <a:spcPct val="20000"/>
        </a:spcBef>
        <a:spcAft>
          <a:spcPct val="0"/>
        </a:spcAft>
        <a:buChar char="•"/>
        <a:defRPr>
          <a:solidFill>
            <a:srgbClr val="414B56"/>
          </a:solidFill>
          <a:latin typeface="+mn-lt"/>
          <a:cs typeface="+mn-cs"/>
        </a:defRPr>
      </a:lvl6pPr>
      <a:lvl7pPr marL="2743269" indent="-211021" algn="l" rtl="0" eaLnBrk="1" fontAlgn="base" hangingPunct="1">
        <a:spcBef>
          <a:spcPct val="20000"/>
        </a:spcBef>
        <a:spcAft>
          <a:spcPct val="0"/>
        </a:spcAft>
        <a:buChar char="•"/>
        <a:defRPr>
          <a:solidFill>
            <a:srgbClr val="414B56"/>
          </a:solidFill>
          <a:latin typeface="+mn-lt"/>
          <a:cs typeface="+mn-cs"/>
        </a:defRPr>
      </a:lvl7pPr>
      <a:lvl8pPr marL="3165310" indent="-211021" algn="l" rtl="0" eaLnBrk="1" fontAlgn="base" hangingPunct="1">
        <a:spcBef>
          <a:spcPct val="20000"/>
        </a:spcBef>
        <a:spcAft>
          <a:spcPct val="0"/>
        </a:spcAft>
        <a:buChar char="•"/>
        <a:defRPr>
          <a:solidFill>
            <a:srgbClr val="414B56"/>
          </a:solidFill>
          <a:latin typeface="+mn-lt"/>
          <a:cs typeface="+mn-cs"/>
        </a:defRPr>
      </a:lvl8pPr>
      <a:lvl9pPr marL="3587351" indent="-211021" algn="l" rtl="0" eaLnBrk="1" fontAlgn="base" hangingPunct="1">
        <a:spcBef>
          <a:spcPct val="20000"/>
        </a:spcBef>
        <a:spcAft>
          <a:spcPct val="0"/>
        </a:spcAft>
        <a:buChar char="•"/>
        <a:defRPr>
          <a:solidFill>
            <a:srgbClr val="414B56"/>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55">
          <p15:clr>
            <a:srgbClr val="F26B43"/>
          </p15:clr>
        </p15:guide>
        <p15:guide id="5" pos="257">
          <p15:clr>
            <a:srgbClr val="F26B43"/>
          </p15:clr>
        </p15:guide>
        <p15:guide id="6" pos="5118">
          <p15:clr>
            <a:srgbClr val="F26B43"/>
          </p15:clr>
        </p15:guide>
        <p15:guide id="8" pos="2559">
          <p15:clr>
            <a:srgbClr val="F26B43"/>
          </p15:clr>
        </p15:guide>
        <p15:guide id="9" pos="3840">
          <p15:clr>
            <a:srgbClr val="F26B43"/>
          </p15:clr>
        </p15:guide>
        <p15:guide id="12" orient="horz" pos="952">
          <p15:clr>
            <a:srgbClr val="F26B43"/>
          </p15:clr>
        </p15:guide>
        <p15:guide id="13" orient="horz" pos="4201">
          <p15:clr>
            <a:srgbClr val="F26B43"/>
          </p15:clr>
        </p15:guide>
        <p15:guide id="14" orient="horz" pos="3974">
          <p15:clr>
            <a:srgbClr val="F26B43"/>
          </p15:clr>
        </p15:guide>
        <p15:guide id="15" pos="74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4.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8.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6D564B9-331E-F5B9-BE98-A32671429771}"/>
              </a:ext>
            </a:extLst>
          </p:cNvPr>
          <p:cNvSpPr txBox="1">
            <a:spLocks/>
          </p:cNvSpPr>
          <p:nvPr/>
        </p:nvSpPr>
        <p:spPr>
          <a:xfrm>
            <a:off x="407192" y="1863986"/>
            <a:ext cx="11149268" cy="18130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B31C82"/>
                </a:solidFill>
              </a:rPr>
              <a:t>Machine Learning and Hybrid Modelling of Particle Breakage in a Jet Mill</a:t>
            </a:r>
          </a:p>
        </p:txBody>
      </p:sp>
      <p:pic>
        <p:nvPicPr>
          <p:cNvPr id="4" name="Picture 3" descr="Blue letters on a black background&#10;&#10;AI-generated content may be incorrect.">
            <a:extLst>
              <a:ext uri="{FF2B5EF4-FFF2-40B4-BE49-F238E27FC236}">
                <a16:creationId xmlns:a16="http://schemas.microsoft.com/office/drawing/2014/main" id="{F20AE117-8DE6-1EDE-CF83-A8166ECA3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 y="5397815"/>
            <a:ext cx="2928025" cy="703354"/>
          </a:xfrm>
          <a:prstGeom prst="rect">
            <a:avLst/>
          </a:prstGeom>
        </p:spPr>
      </p:pic>
      <p:sp>
        <p:nvSpPr>
          <p:cNvPr id="5" name="TextBox 4">
            <a:extLst>
              <a:ext uri="{FF2B5EF4-FFF2-40B4-BE49-F238E27FC236}">
                <a16:creationId xmlns:a16="http://schemas.microsoft.com/office/drawing/2014/main" id="{E260219F-4826-9CDD-AF15-E0CDDB2CCCB4}"/>
              </a:ext>
            </a:extLst>
          </p:cNvPr>
          <p:cNvSpPr txBox="1"/>
          <p:nvPr/>
        </p:nvSpPr>
        <p:spPr>
          <a:xfrm>
            <a:off x="407193" y="4874595"/>
            <a:ext cx="2821021" cy="523220"/>
          </a:xfrm>
          <a:prstGeom prst="rect">
            <a:avLst/>
          </a:prstGeom>
          <a:noFill/>
        </p:spPr>
        <p:txBody>
          <a:bodyPr wrap="square" rtlCol="0">
            <a:spAutoFit/>
          </a:bodyPr>
          <a:lstStyle/>
          <a:p>
            <a:r>
              <a:rPr lang="en-GB" sz="2800">
                <a:solidFill>
                  <a:srgbClr val="50534A"/>
                </a:solidFill>
              </a:rPr>
              <a:t>Carl Jackson</a:t>
            </a:r>
          </a:p>
        </p:txBody>
      </p:sp>
    </p:spTree>
    <p:extLst>
      <p:ext uri="{BB962C8B-B14F-4D97-AF65-F5344CB8AC3E}">
        <p14:creationId xmlns:p14="http://schemas.microsoft.com/office/powerpoint/2010/main" val="19672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BDDDF-E1BB-C2AE-8033-1FF96AEA792A}"/>
              </a:ext>
            </a:extLst>
          </p:cNvPr>
          <p:cNvSpPr>
            <a:spLocks noGrp="1"/>
          </p:cNvSpPr>
          <p:nvPr>
            <p:ph type="title"/>
          </p:nvPr>
        </p:nvSpPr>
        <p:spPr/>
        <p:txBody>
          <a:bodyPr>
            <a:normAutofit/>
          </a:bodyPr>
          <a:lstStyle/>
          <a:p>
            <a:r>
              <a:rPr lang="en-GB"/>
              <a:t>Population Balance Model (PBM)</a:t>
            </a:r>
          </a:p>
        </p:txBody>
      </p:sp>
      <p:sp>
        <p:nvSpPr>
          <p:cNvPr id="3" name="Slide Number Placeholder 2">
            <a:extLst>
              <a:ext uri="{FF2B5EF4-FFF2-40B4-BE49-F238E27FC236}">
                <a16:creationId xmlns:a16="http://schemas.microsoft.com/office/drawing/2014/main" id="{654290DE-CBAB-9A1F-0739-23680C019569}"/>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10</a:t>
            </a:fld>
            <a:endParaRPr lang="en-GB"/>
          </a:p>
        </p:txBody>
      </p:sp>
      <p:sp>
        <p:nvSpPr>
          <p:cNvPr id="14" name="TextBox 13">
            <a:extLst>
              <a:ext uri="{FF2B5EF4-FFF2-40B4-BE49-F238E27FC236}">
                <a16:creationId xmlns:a16="http://schemas.microsoft.com/office/drawing/2014/main" id="{1C4786F3-BB1D-B2CF-5BB0-70E51DF067C6}"/>
              </a:ext>
            </a:extLst>
          </p:cNvPr>
          <p:cNvSpPr txBox="1"/>
          <p:nvPr/>
        </p:nvSpPr>
        <p:spPr>
          <a:xfrm>
            <a:off x="0" y="2811655"/>
            <a:ext cx="12192000" cy="3319333"/>
          </a:xfrm>
          <a:prstGeom prst="rect">
            <a:avLst/>
          </a:prstGeom>
          <a:solidFill>
            <a:schemeClr val="bg2"/>
          </a:solidFill>
        </p:spPr>
        <p:txBody>
          <a:bodyPr wrap="square" lIns="468000" tIns="180000" numCol="2" rtlCol="0">
            <a:noAutofit/>
          </a:bodyPr>
          <a:lstStyle/>
          <a:p>
            <a:r>
              <a:rPr lang="en-GB" sz="2000" dirty="0">
                <a:latin typeface="+mn-lt"/>
              </a:rPr>
              <a:t>Breakage rate</a:t>
            </a:r>
            <a:endParaRPr lang="en-GB" sz="2400" dirty="0">
              <a:latin typeface="+mn-lt"/>
            </a:endParaRPr>
          </a:p>
          <a:p>
            <a:endParaRPr lang="en-GB" sz="2000" dirty="0">
              <a:solidFill>
                <a:schemeClr val="accent1"/>
              </a:solidFill>
            </a:endParaRPr>
          </a:p>
          <a:p>
            <a:endParaRPr lang="en-GB" sz="2000" dirty="0">
              <a:solidFill>
                <a:schemeClr val="accent1"/>
              </a:solidFill>
              <a:latin typeface="+mn-lt"/>
            </a:endParaRPr>
          </a:p>
          <a:p>
            <a:endParaRPr lang="en-GB" sz="2000" dirty="0">
              <a:solidFill>
                <a:schemeClr val="accent1"/>
              </a:solidFill>
            </a:endParaRPr>
          </a:p>
          <a:p>
            <a:endParaRPr lang="en-GB" sz="2000" dirty="0">
              <a:solidFill>
                <a:schemeClr val="accent1"/>
              </a:solidFill>
              <a:latin typeface="+mn-lt"/>
            </a:endParaRPr>
          </a:p>
          <a:p>
            <a:endParaRPr lang="en-GB" sz="2000" dirty="0">
              <a:solidFill>
                <a:schemeClr val="accent1"/>
              </a:solidFill>
            </a:endParaRPr>
          </a:p>
          <a:p>
            <a:endParaRPr lang="en-GB" sz="2000" dirty="0">
              <a:solidFill>
                <a:schemeClr val="accent1"/>
              </a:solidFill>
              <a:latin typeface="+mn-lt"/>
            </a:endParaRPr>
          </a:p>
          <a:p>
            <a:endParaRPr lang="en-GB" sz="2000" dirty="0">
              <a:solidFill>
                <a:schemeClr val="accent1"/>
              </a:solidFill>
            </a:endParaRPr>
          </a:p>
          <a:p>
            <a:endParaRPr lang="en-GB" sz="2000" dirty="0">
              <a:solidFill>
                <a:schemeClr val="accent1"/>
              </a:solidFill>
              <a:latin typeface="+mn-lt"/>
            </a:endParaRPr>
          </a:p>
          <a:p>
            <a:endParaRPr lang="en-GB" sz="2000" dirty="0">
              <a:solidFill>
                <a:schemeClr val="accent1"/>
              </a:solidFill>
            </a:endParaRPr>
          </a:p>
          <a:p>
            <a:r>
              <a:rPr lang="en-GB" sz="2000" dirty="0"/>
              <a:t>Classification function</a:t>
            </a:r>
            <a:endParaRPr lang="en-GB" sz="2000" dirty="0">
              <a:latin typeface="+mn-lt"/>
            </a:endParaRPr>
          </a:p>
        </p:txBody>
      </p:sp>
      <p:pic>
        <p:nvPicPr>
          <p:cNvPr id="38" name="Picture 37">
            <a:extLst>
              <a:ext uri="{FF2B5EF4-FFF2-40B4-BE49-F238E27FC236}">
                <a16:creationId xmlns:a16="http://schemas.microsoft.com/office/drawing/2014/main" id="{0D4C5589-ED85-2C5E-D787-3CB0A9EB342B}"/>
              </a:ext>
            </a:extLst>
          </p:cNvPr>
          <p:cNvPicPr>
            <a:picLocks noChangeAspect="1"/>
          </p:cNvPicPr>
          <p:nvPr/>
        </p:nvPicPr>
        <p:blipFill>
          <a:blip r:embed="rId3"/>
          <a:stretch>
            <a:fillRect/>
          </a:stretch>
        </p:blipFill>
        <p:spPr>
          <a:xfrm>
            <a:off x="7693734" y="1345622"/>
            <a:ext cx="3903263" cy="1417903"/>
          </a:xfrm>
          <a:prstGeom prst="rect">
            <a:avLst/>
          </a:prstGeom>
        </p:spPr>
      </p:pic>
      <p:pic>
        <p:nvPicPr>
          <p:cNvPr id="10" name="Picture 9" descr="A graph of a function&#10;&#10;AI-generated content may be incorrect.">
            <a:extLst>
              <a:ext uri="{FF2B5EF4-FFF2-40B4-BE49-F238E27FC236}">
                <a16:creationId xmlns:a16="http://schemas.microsoft.com/office/drawing/2014/main" id="{A233C986-FE02-AA4E-6A57-8CB9CFFDE8D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669" y="3303115"/>
            <a:ext cx="4128570" cy="2700000"/>
          </a:xfrm>
          <a:prstGeom prst="rect">
            <a:avLst/>
          </a:prstGeom>
        </p:spPr>
      </p:pic>
      <p:pic>
        <p:nvPicPr>
          <p:cNvPr id="15" name="Picture 14" descr="A graph of a tromp curve&#10;&#10;AI-generated content may be incorrect.">
            <a:extLst>
              <a:ext uri="{FF2B5EF4-FFF2-40B4-BE49-F238E27FC236}">
                <a16:creationId xmlns:a16="http://schemas.microsoft.com/office/drawing/2014/main" id="{A4D3517F-A274-688D-27EC-BA0E5821A8D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4471" y="3303115"/>
            <a:ext cx="4128571" cy="2700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97A3E5F-D5C3-F4BC-64B5-ABA83B6A1F93}"/>
                  </a:ext>
                </a:extLst>
              </p:cNvPr>
              <p:cNvSpPr txBox="1"/>
              <p:nvPr/>
            </p:nvSpPr>
            <p:spPr>
              <a:xfrm>
                <a:off x="1575660" y="3519499"/>
                <a:ext cx="1356333" cy="6544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𝑘</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𝛼</m:t>
                      </m:r>
                      <m:sSup>
                        <m:sSupPr>
                          <m:ctrlPr>
                            <a:rPr lang="en-GB" b="0" i="1" smtClean="0">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𝑖</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1</m:t>
                                      </m:r>
                                    </m:sub>
                                  </m:sSub>
                                </m:den>
                              </m:f>
                            </m:e>
                          </m:d>
                        </m:e>
                        <m:sup>
                          <m:r>
                            <a:rPr lang="en-GB" b="0" i="1" smtClean="0">
                              <a:latin typeface="Cambria Math" panose="02040503050406030204" pitchFamily="18" charset="0"/>
                              <a:ea typeface="Cambria Math" panose="02040503050406030204" pitchFamily="18" charset="0"/>
                            </a:rPr>
                            <m:t>𝛾</m:t>
                          </m:r>
                        </m:sup>
                      </m:sSup>
                    </m:oMath>
                  </m:oMathPara>
                </a14:m>
                <a:endParaRPr lang="en-GB">
                  <a:latin typeface="+mn-lt"/>
                </a:endParaRPr>
              </a:p>
            </p:txBody>
          </p:sp>
        </mc:Choice>
        <mc:Fallback xmlns="">
          <p:sp>
            <p:nvSpPr>
              <p:cNvPr id="18" name="TextBox 17">
                <a:extLst>
                  <a:ext uri="{FF2B5EF4-FFF2-40B4-BE49-F238E27FC236}">
                    <a16:creationId xmlns:a16="http://schemas.microsoft.com/office/drawing/2014/main" id="{F97A3E5F-D5C3-F4BC-64B5-ABA83B6A1F93}"/>
                  </a:ext>
                </a:extLst>
              </p:cNvPr>
              <p:cNvSpPr txBox="1">
                <a:spLocks noRot="1" noChangeAspect="1" noMove="1" noResize="1" noEditPoints="1" noAdjustHandles="1" noChangeArrowheads="1" noChangeShapeType="1" noTextEdit="1"/>
              </p:cNvSpPr>
              <p:nvPr/>
            </p:nvSpPr>
            <p:spPr>
              <a:xfrm>
                <a:off x="1575660" y="3519499"/>
                <a:ext cx="1356333" cy="6544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E0F751-21FF-E556-3064-D579F5382937}"/>
                  </a:ext>
                </a:extLst>
              </p:cNvPr>
              <p:cNvSpPr txBox="1"/>
              <p:nvPr/>
            </p:nvSpPr>
            <p:spPr>
              <a:xfrm>
                <a:off x="7009867" y="3912915"/>
                <a:ext cx="1699055" cy="873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𝑖</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sSup>
                            <m:sSupPr>
                              <m:ctrlPr>
                                <a:rPr lang="en-GB" i="1">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𝑖</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b="0" i="1" smtClean="0">
                                              <a:latin typeface="Cambria Math" panose="02040503050406030204" pitchFamily="18" charset="0"/>
                                              <a:ea typeface="Cambria Math" panose="02040503050406030204" pitchFamily="18" charset="0"/>
                                            </a:rPr>
                                            <m:t>50</m:t>
                                          </m:r>
                                        </m:sub>
                                      </m:sSub>
                                    </m:den>
                                  </m:f>
                                </m:e>
                              </m:d>
                            </m:e>
                            <m:sup>
                              <m:r>
                                <a:rPr lang="en-GB" b="0" i="1" smtClean="0">
                                  <a:latin typeface="Cambria Math" panose="02040503050406030204" pitchFamily="18" charset="0"/>
                                  <a:ea typeface="Cambria Math" panose="02040503050406030204" pitchFamily="18" charset="0"/>
                                </a:rPr>
                                <m:t>𝐾</m:t>
                              </m:r>
                            </m:sup>
                          </m:sSup>
                        </m:den>
                      </m:f>
                    </m:oMath>
                  </m:oMathPara>
                </a14:m>
                <a:endParaRPr lang="en-GB">
                  <a:latin typeface="+mn-lt"/>
                </a:endParaRPr>
              </a:p>
            </p:txBody>
          </p:sp>
        </mc:Choice>
        <mc:Fallback xmlns="">
          <p:sp>
            <p:nvSpPr>
              <p:cNvPr id="19" name="TextBox 18">
                <a:extLst>
                  <a:ext uri="{FF2B5EF4-FFF2-40B4-BE49-F238E27FC236}">
                    <a16:creationId xmlns:a16="http://schemas.microsoft.com/office/drawing/2014/main" id="{72E0F751-21FF-E556-3064-D579F5382937}"/>
                  </a:ext>
                </a:extLst>
              </p:cNvPr>
              <p:cNvSpPr txBox="1">
                <a:spLocks noRot="1" noChangeAspect="1" noMove="1" noResize="1" noEditPoints="1" noAdjustHandles="1" noChangeArrowheads="1" noChangeShapeType="1" noTextEdit="1"/>
              </p:cNvSpPr>
              <p:nvPr/>
            </p:nvSpPr>
            <p:spPr>
              <a:xfrm>
                <a:off x="7009867" y="3912915"/>
                <a:ext cx="1699055" cy="873188"/>
              </a:xfrm>
              <a:prstGeom prst="rect">
                <a:avLst/>
              </a:prstGeom>
              <a:blipFill>
                <a:blip r:embed="rId7"/>
                <a:stretch>
                  <a:fillRect/>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477E522-0529-2B2E-DF7C-DD3738F49856}"/>
              </a:ext>
            </a:extLst>
          </p:cNvPr>
          <p:cNvPicPr>
            <a:picLocks noChangeAspect="1"/>
          </p:cNvPicPr>
          <p:nvPr/>
        </p:nvPicPr>
        <p:blipFill>
          <a:blip r:embed="rId8"/>
          <a:stretch>
            <a:fillRect/>
          </a:stretch>
        </p:blipFill>
        <p:spPr>
          <a:xfrm>
            <a:off x="404325" y="1408341"/>
            <a:ext cx="6480610" cy="1292464"/>
          </a:xfrm>
          <a:prstGeom prst="rect">
            <a:avLst/>
          </a:prstGeom>
        </p:spPr>
      </p:pic>
    </p:spTree>
    <p:extLst>
      <p:ext uri="{BB962C8B-B14F-4D97-AF65-F5344CB8AC3E}">
        <p14:creationId xmlns:p14="http://schemas.microsoft.com/office/powerpoint/2010/main" val="30049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10" end="10"/>
                                            </p:txEl>
                                          </p:spTgt>
                                        </p:tgtEl>
                                        <p:attrNameLst>
                                          <p:attrName>style.visibility</p:attrName>
                                        </p:attrNameLst>
                                      </p:cBhvr>
                                      <p:to>
                                        <p:strVal val="visible"/>
                                      </p:to>
                                    </p:set>
                                    <p:animEffect transition="in" filter="fade">
                                      <p:cBhvr>
                                        <p:cTn id="23" dur="500"/>
                                        <p:tgtEl>
                                          <p:spTgt spid="14">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3F52-039C-B1E2-2929-2CE1A48B7B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AD7A77-5A79-764F-0BD5-754B252E0846}"/>
              </a:ext>
            </a:extLst>
          </p:cNvPr>
          <p:cNvSpPr>
            <a:spLocks noGrp="1"/>
          </p:cNvSpPr>
          <p:nvPr>
            <p:ph type="title"/>
          </p:nvPr>
        </p:nvSpPr>
        <p:spPr/>
        <p:txBody>
          <a:bodyPr>
            <a:normAutofit/>
          </a:bodyPr>
          <a:lstStyle/>
          <a:p>
            <a:r>
              <a:rPr lang="en-GB"/>
              <a:t>Population Balance Model (PBM)</a:t>
            </a:r>
          </a:p>
        </p:txBody>
      </p:sp>
      <p:sp>
        <p:nvSpPr>
          <p:cNvPr id="3" name="Slide Number Placeholder 2">
            <a:extLst>
              <a:ext uri="{FF2B5EF4-FFF2-40B4-BE49-F238E27FC236}">
                <a16:creationId xmlns:a16="http://schemas.microsoft.com/office/drawing/2014/main" id="{3C72996B-6FD0-305A-BC8B-135071648D6C}"/>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11</a:t>
            </a:fld>
            <a:endParaRPr lang="en-GB"/>
          </a:p>
        </p:txBody>
      </p:sp>
      <p:sp>
        <p:nvSpPr>
          <p:cNvPr id="14" name="TextBox 13">
            <a:extLst>
              <a:ext uri="{FF2B5EF4-FFF2-40B4-BE49-F238E27FC236}">
                <a16:creationId xmlns:a16="http://schemas.microsoft.com/office/drawing/2014/main" id="{4D1C3868-21BF-F91F-C233-0F0BCD3360CE}"/>
              </a:ext>
            </a:extLst>
          </p:cNvPr>
          <p:cNvSpPr txBox="1"/>
          <p:nvPr/>
        </p:nvSpPr>
        <p:spPr>
          <a:xfrm>
            <a:off x="0" y="2811655"/>
            <a:ext cx="12192000" cy="3319333"/>
          </a:xfrm>
          <a:prstGeom prst="rect">
            <a:avLst/>
          </a:prstGeom>
          <a:solidFill>
            <a:srgbClr val="E7E6E6"/>
          </a:solidFill>
        </p:spPr>
        <p:txBody>
          <a:bodyPr wrap="square" lIns="468000" tIns="180000" numCol="2" rtlCol="0">
            <a:noAutofit/>
          </a:bodyPr>
          <a:lstStyle/>
          <a:p>
            <a:r>
              <a:rPr lang="en-GB" sz="2000">
                <a:latin typeface="+mn-lt"/>
              </a:rPr>
              <a:t>Breakage distribution function</a:t>
            </a:r>
          </a:p>
        </p:txBody>
      </p:sp>
      <p:pic>
        <p:nvPicPr>
          <p:cNvPr id="38" name="Picture 37">
            <a:extLst>
              <a:ext uri="{FF2B5EF4-FFF2-40B4-BE49-F238E27FC236}">
                <a16:creationId xmlns:a16="http://schemas.microsoft.com/office/drawing/2014/main" id="{14BFAC67-1AC6-333F-6D70-CCBE5DBDD07D}"/>
              </a:ext>
            </a:extLst>
          </p:cNvPr>
          <p:cNvPicPr>
            <a:picLocks noChangeAspect="1"/>
          </p:cNvPicPr>
          <p:nvPr/>
        </p:nvPicPr>
        <p:blipFill>
          <a:blip r:embed="rId3"/>
          <a:stretch>
            <a:fillRect/>
          </a:stretch>
        </p:blipFill>
        <p:spPr>
          <a:xfrm>
            <a:off x="7693734" y="1345622"/>
            <a:ext cx="3903263" cy="1417903"/>
          </a:xfrm>
          <a:prstGeom prst="rect">
            <a:avLst/>
          </a:prstGeom>
        </p:spPr>
      </p:pic>
      <p:pic>
        <p:nvPicPr>
          <p:cNvPr id="7" name="Picture 6">
            <a:extLst>
              <a:ext uri="{FF2B5EF4-FFF2-40B4-BE49-F238E27FC236}">
                <a16:creationId xmlns:a16="http://schemas.microsoft.com/office/drawing/2014/main" id="{A45FD261-9D10-D706-85FC-5A08C0DB1ACC}"/>
              </a:ext>
            </a:extLst>
          </p:cNvPr>
          <p:cNvPicPr>
            <a:picLocks noChangeAspect="1"/>
          </p:cNvPicPr>
          <p:nvPr/>
        </p:nvPicPr>
        <p:blipFill>
          <a:blip r:embed="rId4"/>
          <a:stretch>
            <a:fillRect/>
          </a:stretch>
        </p:blipFill>
        <p:spPr>
          <a:xfrm>
            <a:off x="404325" y="1408341"/>
            <a:ext cx="6480610" cy="129246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83D8E7D-9870-2A75-2454-9E9A7126278D}"/>
                  </a:ext>
                </a:extLst>
              </p:cNvPr>
              <p:cNvSpPr txBox="1"/>
              <p:nvPr/>
            </p:nvSpPr>
            <p:spPr>
              <a:xfrm>
                <a:off x="4097512" y="3038860"/>
                <a:ext cx="2312813" cy="70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𝑖</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b="0" i="1" smtClean="0">
                                          <a:latin typeface="Cambria Math" panose="02040503050406030204" pitchFamily="18" charset="0"/>
                                          <a:ea typeface="Cambria Math" panose="02040503050406030204" pitchFamily="18" charset="0"/>
                                        </a:rPr>
                                        <m:t>𝑗</m:t>
                                      </m:r>
                                    </m:sub>
                                  </m:sSub>
                                </m:den>
                              </m:f>
                            </m:e>
                          </m:d>
                        </m:e>
                        <m:sup>
                          <m:r>
                            <a:rPr lang="en-GB" i="1" smtClean="0">
                              <a:latin typeface="Cambria Math" panose="02040503050406030204" pitchFamily="18" charset="0"/>
                              <a:ea typeface="Cambria Math" panose="02040503050406030204" pitchFamily="18" charset="0"/>
                            </a:rPr>
                            <m:t>𝛽</m:t>
                          </m:r>
                        </m:sup>
                      </m:sSup>
                      <m:sSup>
                        <m:sSupPr>
                          <m:ctrlPr>
                            <a:rPr lang="en-GB" i="1">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𝑖</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𝑗</m:t>
                                      </m:r>
                                    </m:sub>
                                  </m:sSub>
                                </m:den>
                              </m:f>
                            </m:e>
                          </m:d>
                        </m:e>
                        <m:sup>
                          <m:r>
                            <a:rPr lang="en-GB" b="0" i="1" smtClean="0">
                              <a:latin typeface="Cambria Math" panose="02040503050406030204" pitchFamily="18" charset="0"/>
                              <a:ea typeface="Cambria Math" panose="02040503050406030204" pitchFamily="18" charset="0"/>
                            </a:rPr>
                            <m:t>𝑞</m:t>
                          </m:r>
                        </m:sup>
                      </m:sSup>
                    </m:oMath>
                  </m:oMathPara>
                </a14:m>
                <a:endParaRPr lang="en-GB">
                  <a:latin typeface="+mn-lt"/>
                </a:endParaRPr>
              </a:p>
            </p:txBody>
          </p:sp>
        </mc:Choice>
        <mc:Fallback xmlns="">
          <p:sp>
            <p:nvSpPr>
              <p:cNvPr id="2" name="TextBox 1">
                <a:extLst>
                  <a:ext uri="{FF2B5EF4-FFF2-40B4-BE49-F238E27FC236}">
                    <a16:creationId xmlns:a16="http://schemas.microsoft.com/office/drawing/2014/main" id="{B83D8E7D-9870-2A75-2454-9E9A7126278D}"/>
                  </a:ext>
                </a:extLst>
              </p:cNvPr>
              <p:cNvSpPr txBox="1">
                <a:spLocks noRot="1" noChangeAspect="1" noMove="1" noResize="1" noEditPoints="1" noAdjustHandles="1" noChangeArrowheads="1" noChangeShapeType="1" noTextEdit="1"/>
              </p:cNvSpPr>
              <p:nvPr/>
            </p:nvSpPr>
            <p:spPr>
              <a:xfrm>
                <a:off x="4097512" y="3038860"/>
                <a:ext cx="2312813" cy="707501"/>
              </a:xfrm>
              <a:prstGeom prst="rect">
                <a:avLst/>
              </a:prstGeom>
              <a:blipFill>
                <a:blip r:embed="rId5"/>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E0A8B7D-7D04-7E50-D697-6DCAC6FF22DC}"/>
              </a:ext>
            </a:extLst>
          </p:cNvPr>
          <p:cNvPicPr>
            <a:picLocks noChangeAspect="1"/>
          </p:cNvPicPr>
          <p:nvPr/>
        </p:nvPicPr>
        <p:blipFill>
          <a:blip r:embed="rId6"/>
          <a:stretch>
            <a:fillRect/>
          </a:stretch>
        </p:blipFill>
        <p:spPr>
          <a:xfrm>
            <a:off x="509581" y="3668539"/>
            <a:ext cx="4967433" cy="1992958"/>
          </a:xfrm>
          <a:prstGeom prst="rect">
            <a:avLst/>
          </a:prstGeom>
        </p:spPr>
      </p:pic>
      <p:pic>
        <p:nvPicPr>
          <p:cNvPr id="4" name="Picture 3">
            <a:extLst>
              <a:ext uri="{FF2B5EF4-FFF2-40B4-BE49-F238E27FC236}">
                <a16:creationId xmlns:a16="http://schemas.microsoft.com/office/drawing/2014/main" id="{90DC7E3F-391E-B9AE-CB3D-2D1BE143A0A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2528" y="2926167"/>
            <a:ext cx="4724469" cy="3092380"/>
          </a:xfrm>
          <a:prstGeom prst="rect">
            <a:avLst/>
          </a:prstGeom>
        </p:spPr>
      </p:pic>
    </p:spTree>
    <p:extLst>
      <p:ext uri="{BB962C8B-B14F-4D97-AF65-F5344CB8AC3E}">
        <p14:creationId xmlns:p14="http://schemas.microsoft.com/office/powerpoint/2010/main" val="241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68728-4922-ECAA-2CBA-EB99C05FC002}"/>
              </a:ext>
            </a:extLst>
          </p:cNvPr>
          <p:cNvSpPr>
            <a:spLocks noGrp="1"/>
          </p:cNvSpPr>
          <p:nvPr>
            <p:ph type="title"/>
          </p:nvPr>
        </p:nvSpPr>
        <p:spPr/>
        <p:txBody>
          <a:bodyPr/>
          <a:lstStyle/>
          <a:p>
            <a:r>
              <a:rPr lang="en-GB"/>
              <a:t>Hybrid models</a:t>
            </a:r>
          </a:p>
        </p:txBody>
      </p:sp>
      <p:sp>
        <p:nvSpPr>
          <p:cNvPr id="2" name="Footer Placeholder 1">
            <a:extLst>
              <a:ext uri="{FF2B5EF4-FFF2-40B4-BE49-F238E27FC236}">
                <a16:creationId xmlns:a16="http://schemas.microsoft.com/office/drawing/2014/main" id="{C3A9D9A6-83B0-3E3D-DA2B-60B9C5C96354}"/>
              </a:ext>
            </a:extLst>
          </p:cNvPr>
          <p:cNvSpPr>
            <a:spLocks noGrp="1"/>
          </p:cNvSpPr>
          <p:nvPr>
            <p:ph type="ftr" sz="quarter" idx="12"/>
          </p:nvPr>
        </p:nvSpPr>
        <p:spPr>
          <a:xfrm>
            <a:off x="1938377" y="6539889"/>
            <a:ext cx="8460492" cy="239349"/>
          </a:xfrm>
        </p:spPr>
        <p:txBody>
          <a:bodyPr/>
          <a:lstStyle/>
          <a:p>
            <a:r>
              <a:rPr lang="en-GB" sz="1200">
                <a:solidFill>
                  <a:srgbClr val="595959"/>
                </a:solidFill>
                <a:highlight>
                  <a:srgbClr val="FFFFFF"/>
                </a:highlight>
              </a:rPr>
              <a:t>M. von Stosch et al. Chem. Eng. Sci. 60, 86-101 (2016)</a:t>
            </a:r>
            <a:endParaRPr lang="en-GB" sz="1200"/>
          </a:p>
        </p:txBody>
      </p:sp>
      <p:sp>
        <p:nvSpPr>
          <p:cNvPr id="6" name="TextBox 5">
            <a:extLst>
              <a:ext uri="{FF2B5EF4-FFF2-40B4-BE49-F238E27FC236}">
                <a16:creationId xmlns:a16="http://schemas.microsoft.com/office/drawing/2014/main" id="{6CC09D3D-BCBA-1CE1-4288-291BCA62BABD}"/>
              </a:ext>
            </a:extLst>
          </p:cNvPr>
          <p:cNvSpPr txBox="1"/>
          <p:nvPr/>
        </p:nvSpPr>
        <p:spPr>
          <a:xfrm>
            <a:off x="849660" y="1471342"/>
            <a:ext cx="7036791" cy="1015663"/>
          </a:xfrm>
          <a:prstGeom prst="rect">
            <a:avLst/>
          </a:prstGeom>
          <a:noFill/>
        </p:spPr>
        <p:txBody>
          <a:bodyPr wrap="square" rtlCol="0">
            <a:spAutoFit/>
          </a:bodyPr>
          <a:lstStyle/>
          <a:p>
            <a:r>
              <a:rPr lang="en-GB" sz="2000" b="1">
                <a:latin typeface="+mn-lt"/>
              </a:rPr>
              <a:t>Consists of 2 parts…</a:t>
            </a:r>
          </a:p>
          <a:p>
            <a:pPr marL="342900" indent="-342900">
              <a:buFont typeface="+mj-lt"/>
              <a:buAutoNum type="arabicPeriod"/>
            </a:pPr>
            <a:r>
              <a:rPr lang="en-GB" sz="2000"/>
              <a:t>First principles model (mechanistic, white-box model)</a:t>
            </a:r>
            <a:endParaRPr lang="en-GB" sz="2000" b="1">
              <a:latin typeface="+mn-lt"/>
            </a:endParaRPr>
          </a:p>
          <a:p>
            <a:pPr marL="342900" indent="-342900">
              <a:buFont typeface="+mj-lt"/>
              <a:buAutoNum type="arabicPeriod"/>
            </a:pPr>
            <a:r>
              <a:rPr lang="en-GB" sz="2000"/>
              <a:t>ML</a:t>
            </a:r>
            <a:r>
              <a:rPr lang="en-GB" sz="2000">
                <a:latin typeface="+mn-lt"/>
              </a:rPr>
              <a:t> model (data-driven, </a:t>
            </a:r>
            <a:r>
              <a:rPr lang="en-GB" sz="2000"/>
              <a:t>black-box model)</a:t>
            </a:r>
          </a:p>
        </p:txBody>
      </p:sp>
      <p:sp>
        <p:nvSpPr>
          <p:cNvPr id="44" name="TextBox 43">
            <a:extLst>
              <a:ext uri="{FF2B5EF4-FFF2-40B4-BE49-F238E27FC236}">
                <a16:creationId xmlns:a16="http://schemas.microsoft.com/office/drawing/2014/main" id="{22EF88E2-B074-D117-A953-F9E0F38A1F22}"/>
              </a:ext>
            </a:extLst>
          </p:cNvPr>
          <p:cNvSpPr txBox="1"/>
          <p:nvPr/>
        </p:nvSpPr>
        <p:spPr>
          <a:xfrm>
            <a:off x="1959681" y="2513568"/>
            <a:ext cx="1800000" cy="1800000"/>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fill="none" extrusionOk="0">
                <a:moveTo>
                  <a:pt x="0" y="900000"/>
                </a:moveTo>
                <a:cubicBezTo>
                  <a:pt x="-5396" y="397868"/>
                  <a:pt x="375144" y="-55119"/>
                  <a:pt x="900000" y="0"/>
                </a:cubicBezTo>
                <a:cubicBezTo>
                  <a:pt x="1448479" y="63083"/>
                  <a:pt x="1821019" y="417463"/>
                  <a:pt x="1800000" y="900000"/>
                </a:cubicBezTo>
                <a:cubicBezTo>
                  <a:pt x="1806635" y="1346585"/>
                  <a:pt x="1352401" y="1762875"/>
                  <a:pt x="900000" y="1800000"/>
                </a:cubicBezTo>
                <a:cubicBezTo>
                  <a:pt x="380117" y="1812944"/>
                  <a:pt x="23572" y="1462033"/>
                  <a:pt x="0" y="900000"/>
                </a:cubicBezTo>
                <a:close/>
              </a:path>
              <a:path w="1800000" h="1800000" stroke="0" extrusionOk="0">
                <a:moveTo>
                  <a:pt x="0" y="900000"/>
                </a:moveTo>
                <a:cubicBezTo>
                  <a:pt x="-44755" y="474007"/>
                  <a:pt x="475230" y="-63125"/>
                  <a:pt x="900000" y="0"/>
                </a:cubicBezTo>
                <a:cubicBezTo>
                  <a:pt x="1420980" y="34070"/>
                  <a:pt x="1815995" y="391113"/>
                  <a:pt x="1800000" y="900000"/>
                </a:cubicBezTo>
                <a:cubicBezTo>
                  <a:pt x="1807209" y="1360970"/>
                  <a:pt x="1448465" y="1844135"/>
                  <a:pt x="900000" y="1800000"/>
                </a:cubicBezTo>
                <a:cubicBezTo>
                  <a:pt x="398597" y="1828668"/>
                  <a:pt x="-45821" y="1352020"/>
                  <a:pt x="0" y="900000"/>
                </a:cubicBezTo>
                <a:close/>
              </a:path>
            </a:pathLst>
          </a:custGeom>
          <a:ln w="57150">
            <a:solidFill>
              <a:schemeClr val="tx1"/>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tx1"/>
                </a:solidFill>
              </a:rPr>
              <a:t>FPM</a:t>
            </a:r>
          </a:p>
        </p:txBody>
      </p:sp>
      <p:sp>
        <p:nvSpPr>
          <p:cNvPr id="46" name="TextBox 45">
            <a:extLst>
              <a:ext uri="{FF2B5EF4-FFF2-40B4-BE49-F238E27FC236}">
                <a16:creationId xmlns:a16="http://schemas.microsoft.com/office/drawing/2014/main" id="{2C0A4BF4-34F1-80E7-EE76-A655AA3C8A23}"/>
              </a:ext>
            </a:extLst>
          </p:cNvPr>
          <p:cNvSpPr txBox="1"/>
          <p:nvPr/>
        </p:nvSpPr>
        <p:spPr>
          <a:xfrm>
            <a:off x="849660" y="4774301"/>
            <a:ext cx="5995030" cy="1323439"/>
          </a:xfrm>
          <a:prstGeom prst="rect">
            <a:avLst/>
          </a:prstGeom>
          <a:noFill/>
        </p:spPr>
        <p:txBody>
          <a:bodyPr wrap="square" rtlCol="0">
            <a:spAutoFit/>
          </a:bodyPr>
          <a:lstStyle/>
          <a:p>
            <a:pPr marL="285750" indent="-285750">
              <a:buFont typeface="Arial" panose="020B0604020202020204" pitchFamily="34" charset="0"/>
              <a:buChar char="•"/>
            </a:pPr>
            <a:r>
              <a:rPr lang="en-GB" sz="2000"/>
              <a:t>Data</a:t>
            </a:r>
          </a:p>
          <a:p>
            <a:pPr marL="285750" indent="-285750">
              <a:buFont typeface="Arial" panose="020B0604020202020204" pitchFamily="34" charset="0"/>
              <a:buChar char="•"/>
            </a:pPr>
            <a:r>
              <a:rPr lang="en-GB" sz="2000"/>
              <a:t>Extrapolation</a:t>
            </a:r>
          </a:p>
          <a:p>
            <a:pPr marL="285750" indent="-285750">
              <a:buFont typeface="Arial" panose="020B0604020202020204" pitchFamily="34" charset="0"/>
              <a:buChar char="•"/>
            </a:pPr>
            <a:r>
              <a:rPr lang="en-GB" sz="2000"/>
              <a:t>General performance</a:t>
            </a:r>
          </a:p>
          <a:p>
            <a:pPr marL="285750" indent="-285750">
              <a:buFont typeface="Arial" panose="020B0604020202020204" pitchFamily="34" charset="0"/>
              <a:buChar char="•"/>
            </a:pPr>
            <a:r>
              <a:rPr lang="en-GB" sz="2000"/>
              <a:t>Time/expertise to develop</a:t>
            </a:r>
          </a:p>
        </p:txBody>
      </p:sp>
      <p:sp>
        <p:nvSpPr>
          <p:cNvPr id="33" name="TextBox 32">
            <a:extLst>
              <a:ext uri="{FF2B5EF4-FFF2-40B4-BE49-F238E27FC236}">
                <a16:creationId xmlns:a16="http://schemas.microsoft.com/office/drawing/2014/main" id="{B4A52542-73A9-3549-FE3F-B90B38764C73}"/>
              </a:ext>
            </a:extLst>
          </p:cNvPr>
          <p:cNvSpPr txBox="1"/>
          <p:nvPr/>
        </p:nvSpPr>
        <p:spPr>
          <a:xfrm>
            <a:off x="4159474" y="2548318"/>
            <a:ext cx="1800000" cy="1800000"/>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fill="none" extrusionOk="0">
                <a:moveTo>
                  <a:pt x="0" y="900000"/>
                </a:moveTo>
                <a:cubicBezTo>
                  <a:pt x="-3642" y="341806"/>
                  <a:pt x="433784" y="-14366"/>
                  <a:pt x="900000" y="0"/>
                </a:cubicBezTo>
                <a:cubicBezTo>
                  <a:pt x="1384120" y="-4208"/>
                  <a:pt x="1780115" y="398362"/>
                  <a:pt x="1800000" y="900000"/>
                </a:cubicBezTo>
                <a:cubicBezTo>
                  <a:pt x="1774867" y="1385992"/>
                  <a:pt x="1362166" y="1789481"/>
                  <a:pt x="900000" y="1800000"/>
                </a:cubicBezTo>
                <a:cubicBezTo>
                  <a:pt x="377618" y="1818646"/>
                  <a:pt x="-11363" y="1417139"/>
                  <a:pt x="0" y="900000"/>
                </a:cubicBezTo>
                <a:close/>
              </a:path>
              <a:path w="1800000" h="1800000" stroke="0" extrusionOk="0">
                <a:moveTo>
                  <a:pt x="0" y="900000"/>
                </a:moveTo>
                <a:cubicBezTo>
                  <a:pt x="-8709" y="408827"/>
                  <a:pt x="418525" y="8353"/>
                  <a:pt x="900000" y="0"/>
                </a:cubicBezTo>
                <a:cubicBezTo>
                  <a:pt x="1405764" y="74162"/>
                  <a:pt x="1781748" y="412362"/>
                  <a:pt x="1800000" y="900000"/>
                </a:cubicBezTo>
                <a:cubicBezTo>
                  <a:pt x="1873888" y="1358842"/>
                  <a:pt x="1386438" y="1748748"/>
                  <a:pt x="900000" y="1800000"/>
                </a:cubicBezTo>
                <a:cubicBezTo>
                  <a:pt x="358219" y="1802716"/>
                  <a:pt x="-53434" y="1334015"/>
                  <a:pt x="0" y="900000"/>
                </a:cubicBezTo>
                <a:close/>
              </a:path>
            </a:pathLst>
          </a:custGeom>
          <a:solidFill>
            <a:schemeClr val="tx1"/>
          </a:solidFill>
          <a:ln w="38100">
            <a:noFill/>
            <a:extLst>
              <a:ext uri="{C807C97D-BFC1-408E-A445-0C87EB9F89A2}">
                <ask:lineSketchStyleProps xmlns:ask="http://schemas.microsoft.com/office/drawing/2018/sketchyshapes" sd="2558881134">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bg1"/>
                </a:solidFill>
              </a:rPr>
              <a:t>ML</a:t>
            </a:r>
          </a:p>
        </p:txBody>
      </p:sp>
      <p:sp>
        <p:nvSpPr>
          <p:cNvPr id="45" name="TextBox 44">
            <a:extLst>
              <a:ext uri="{FF2B5EF4-FFF2-40B4-BE49-F238E27FC236}">
                <a16:creationId xmlns:a16="http://schemas.microsoft.com/office/drawing/2014/main" id="{25E15DAC-ED61-2BB8-40D4-97033998E0D4}"/>
              </a:ext>
            </a:extLst>
          </p:cNvPr>
          <p:cNvSpPr txBox="1"/>
          <p:nvPr/>
        </p:nvSpPr>
        <p:spPr>
          <a:xfrm>
            <a:off x="2928550" y="3348960"/>
            <a:ext cx="1961851" cy="1800000"/>
          </a:xfrm>
          <a:custGeom>
            <a:avLst/>
            <a:gdLst>
              <a:gd name="connsiteX0" fmla="*/ 0 w 1961851"/>
              <a:gd name="connsiteY0" fmla="*/ 900000 h 1800000"/>
              <a:gd name="connsiteX1" fmla="*/ 980926 w 1961851"/>
              <a:gd name="connsiteY1" fmla="*/ 0 h 1800000"/>
              <a:gd name="connsiteX2" fmla="*/ 1961852 w 1961851"/>
              <a:gd name="connsiteY2" fmla="*/ 900000 h 1800000"/>
              <a:gd name="connsiteX3" fmla="*/ 980926 w 1961851"/>
              <a:gd name="connsiteY3" fmla="*/ 1800000 h 1800000"/>
              <a:gd name="connsiteX4" fmla="*/ 0 w 1961851"/>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851" h="1800000" fill="none" extrusionOk="0">
                <a:moveTo>
                  <a:pt x="0" y="900000"/>
                </a:moveTo>
                <a:cubicBezTo>
                  <a:pt x="-25579" y="446570"/>
                  <a:pt x="424228" y="33314"/>
                  <a:pt x="980926" y="0"/>
                </a:cubicBezTo>
                <a:cubicBezTo>
                  <a:pt x="1537284" y="17949"/>
                  <a:pt x="2012952" y="443684"/>
                  <a:pt x="1961852" y="900000"/>
                </a:cubicBezTo>
                <a:cubicBezTo>
                  <a:pt x="2003392" y="1282342"/>
                  <a:pt x="1508933" y="1934327"/>
                  <a:pt x="980926" y="1800000"/>
                </a:cubicBezTo>
                <a:cubicBezTo>
                  <a:pt x="409227" y="1799266"/>
                  <a:pt x="-25530" y="1382082"/>
                  <a:pt x="0" y="900000"/>
                </a:cubicBezTo>
                <a:close/>
              </a:path>
              <a:path w="1961851" h="1800000" stroke="0" extrusionOk="0">
                <a:moveTo>
                  <a:pt x="0" y="900000"/>
                </a:moveTo>
                <a:cubicBezTo>
                  <a:pt x="32750" y="413419"/>
                  <a:pt x="450899" y="15195"/>
                  <a:pt x="980926" y="0"/>
                </a:cubicBezTo>
                <a:cubicBezTo>
                  <a:pt x="1486195" y="34465"/>
                  <a:pt x="2025684" y="370565"/>
                  <a:pt x="1961852" y="900000"/>
                </a:cubicBezTo>
                <a:cubicBezTo>
                  <a:pt x="1912674" y="1309928"/>
                  <a:pt x="1500147" y="1821577"/>
                  <a:pt x="980926" y="1800000"/>
                </a:cubicBezTo>
                <a:cubicBezTo>
                  <a:pt x="434094" y="1711561"/>
                  <a:pt x="31284" y="1417147"/>
                  <a:pt x="0" y="900000"/>
                </a:cubicBezTo>
                <a:close/>
              </a:path>
            </a:pathLst>
          </a:custGeom>
          <a:solidFill>
            <a:schemeClr val="bg1">
              <a:lumMod val="50000"/>
            </a:schemeClr>
          </a:solidFill>
          <a:ln w="38100">
            <a:noFill/>
            <a:extLst>
              <a:ext uri="{C807C97D-BFC1-408E-A445-0C87EB9F89A2}">
                <ask:lineSketchStyleProps xmlns:ask="http://schemas.microsoft.com/office/drawing/2018/sketchyshapes" sd="625625018">
                  <a:prstGeom prst="ellips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tx1"/>
                </a:solidFill>
              </a:rPr>
              <a:t>Hybrid</a:t>
            </a:r>
          </a:p>
        </p:txBody>
      </p:sp>
      <p:sp>
        <p:nvSpPr>
          <p:cNvPr id="56" name="TextBox 55">
            <a:extLst>
              <a:ext uri="{FF2B5EF4-FFF2-40B4-BE49-F238E27FC236}">
                <a16:creationId xmlns:a16="http://schemas.microsoft.com/office/drawing/2014/main" id="{3E6AB0AE-E139-0247-FF88-FFCBAB926AD3}"/>
              </a:ext>
            </a:extLst>
          </p:cNvPr>
          <p:cNvSpPr txBox="1"/>
          <p:nvPr/>
        </p:nvSpPr>
        <p:spPr>
          <a:xfrm>
            <a:off x="7439533" y="1148221"/>
            <a:ext cx="3832510" cy="4894665"/>
          </a:xfrm>
          <a:prstGeom prst="rect">
            <a:avLst/>
          </a:prstGeom>
          <a:solidFill>
            <a:srgbClr val="B31983"/>
          </a:solidFill>
        </p:spPr>
        <p:txBody>
          <a:bodyPr wrap="square">
            <a:noAutofit/>
          </a:bodyPr>
          <a:lstStyle/>
          <a:p>
            <a:r>
              <a:rPr lang="en-GB" sz="2400">
                <a:solidFill>
                  <a:schemeClr val="bg1"/>
                </a:solidFill>
              </a:rPr>
              <a:t>Different structures</a:t>
            </a:r>
            <a:endParaRPr lang="en-GB" sz="2400">
              <a:solidFill>
                <a:schemeClr val="bg1"/>
              </a:solidFill>
              <a:latin typeface="+mn-lt"/>
            </a:endParaRPr>
          </a:p>
        </p:txBody>
      </p:sp>
      <p:grpSp>
        <p:nvGrpSpPr>
          <p:cNvPr id="14" name="Group 13">
            <a:extLst>
              <a:ext uri="{FF2B5EF4-FFF2-40B4-BE49-F238E27FC236}">
                <a16:creationId xmlns:a16="http://schemas.microsoft.com/office/drawing/2014/main" id="{06922B05-8590-8B94-6687-85083349A00B}"/>
              </a:ext>
            </a:extLst>
          </p:cNvPr>
          <p:cNvGrpSpPr/>
          <p:nvPr/>
        </p:nvGrpSpPr>
        <p:grpSpPr>
          <a:xfrm>
            <a:off x="7632682" y="3894047"/>
            <a:ext cx="3413948" cy="2369880"/>
            <a:chOff x="7078697" y="4173027"/>
            <a:chExt cx="3413948" cy="2369880"/>
          </a:xfrm>
        </p:grpSpPr>
        <p:sp>
          <p:nvSpPr>
            <p:cNvPr id="11" name="TextBox 10">
              <a:extLst>
                <a:ext uri="{FF2B5EF4-FFF2-40B4-BE49-F238E27FC236}">
                  <a16:creationId xmlns:a16="http://schemas.microsoft.com/office/drawing/2014/main" id="{34CB796B-9F27-2D53-E56A-E2EBBB7579A2}"/>
                </a:ext>
              </a:extLst>
            </p:cNvPr>
            <p:cNvSpPr txBox="1"/>
            <p:nvPr/>
          </p:nvSpPr>
          <p:spPr>
            <a:xfrm>
              <a:off x="7078697" y="4173027"/>
              <a:ext cx="3413948" cy="2369880"/>
            </a:xfrm>
            <a:prstGeom prst="rect">
              <a:avLst/>
            </a:prstGeom>
            <a:noFill/>
            <a:ln>
              <a:noFill/>
            </a:ln>
          </p:spPr>
          <p:txBody>
            <a:bodyPr wrap="square" rtlCol="0">
              <a:spAutoFit/>
            </a:bodyPr>
            <a:lstStyle/>
            <a:p>
              <a:r>
                <a:rPr lang="en-GB" sz="2000">
                  <a:solidFill>
                    <a:schemeClr val="bg1"/>
                  </a:solidFill>
                  <a:latin typeface="+mn-lt"/>
                </a:rPr>
                <a:t>Series arrangement</a:t>
              </a:r>
            </a:p>
            <a:p>
              <a:endParaRPr lang="en-GB" sz="1600"/>
            </a:p>
            <a:p>
              <a:endParaRPr lang="en-GB" sz="1600">
                <a:latin typeface="+mn-lt"/>
              </a:endParaRPr>
            </a:p>
            <a:p>
              <a:endParaRPr lang="en-GB" sz="1600"/>
            </a:p>
            <a:p>
              <a:endParaRPr lang="en-GB" sz="1600">
                <a:latin typeface="+mn-lt"/>
              </a:endParaRPr>
            </a:p>
            <a:p>
              <a:endParaRPr lang="en-GB" sz="1600"/>
            </a:p>
            <a:p>
              <a:endParaRPr lang="en-GB" sz="1600">
                <a:latin typeface="+mn-lt"/>
              </a:endParaRPr>
            </a:p>
            <a:p>
              <a:endParaRPr lang="en-GB" sz="1600"/>
            </a:p>
            <a:p>
              <a:endParaRPr lang="en-GB" sz="1600">
                <a:latin typeface="+mn-lt"/>
              </a:endParaRPr>
            </a:p>
          </p:txBody>
        </p:sp>
        <p:cxnSp>
          <p:nvCxnSpPr>
            <p:cNvPr id="23" name="Straight Arrow Connector 22">
              <a:extLst>
                <a:ext uri="{FF2B5EF4-FFF2-40B4-BE49-F238E27FC236}">
                  <a16:creationId xmlns:a16="http://schemas.microsoft.com/office/drawing/2014/main" id="{712A48E7-D252-8427-3C34-324479F69A71}"/>
                </a:ext>
              </a:extLst>
            </p:cNvPr>
            <p:cNvCxnSpPr>
              <a:cxnSpLocks/>
            </p:cNvCxnSpPr>
            <p:nvPr/>
          </p:nvCxnSpPr>
          <p:spPr bwMode="auto">
            <a:xfrm>
              <a:off x="7203019" y="4899600"/>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7" name="Rectangle: Rounded Corners 56">
              <a:extLst>
                <a:ext uri="{FF2B5EF4-FFF2-40B4-BE49-F238E27FC236}">
                  <a16:creationId xmlns:a16="http://schemas.microsoft.com/office/drawing/2014/main" id="{CACC4C96-ED53-ACD2-3511-3EF01174958F}"/>
                </a:ext>
              </a:extLst>
            </p:cNvPr>
            <p:cNvSpPr/>
            <p:nvPr/>
          </p:nvSpPr>
          <p:spPr bwMode="auto">
            <a:xfrm>
              <a:off x="7740351" y="4594605"/>
              <a:ext cx="612000" cy="612000"/>
            </a:xfrm>
            <a:prstGeom prst="roundRect">
              <a:avLst/>
            </a:prstGeom>
            <a:solidFill>
              <a:schemeClr val="tx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sp>
          <p:nvSpPr>
            <p:cNvPr id="58" name="Rectangle: Rounded Corners 57">
              <a:extLst>
                <a:ext uri="{FF2B5EF4-FFF2-40B4-BE49-F238E27FC236}">
                  <a16:creationId xmlns:a16="http://schemas.microsoft.com/office/drawing/2014/main" id="{B94859B9-F56D-6E89-F321-F81333DD11F7}"/>
                </a:ext>
              </a:extLst>
            </p:cNvPr>
            <p:cNvSpPr/>
            <p:nvPr/>
          </p:nvSpPr>
          <p:spPr bwMode="auto">
            <a:xfrm>
              <a:off x="9092653" y="4592548"/>
              <a:ext cx="612000" cy="6120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effectLst/>
                  <a:latin typeface="+mn-lt"/>
                </a:rPr>
                <a:t>FPM</a:t>
              </a:r>
            </a:p>
          </p:txBody>
        </p:sp>
        <p:cxnSp>
          <p:nvCxnSpPr>
            <p:cNvPr id="59" name="Straight Arrow Connector 58">
              <a:extLst>
                <a:ext uri="{FF2B5EF4-FFF2-40B4-BE49-F238E27FC236}">
                  <a16:creationId xmlns:a16="http://schemas.microsoft.com/office/drawing/2014/main" id="{2C066421-EEBA-710E-8B2F-D785201CFA56}"/>
                </a:ext>
              </a:extLst>
            </p:cNvPr>
            <p:cNvCxnSpPr>
              <a:cxnSpLocks/>
              <a:stCxn id="57" idx="3"/>
              <a:endCxn id="58" idx="1"/>
            </p:cNvCxnSpPr>
            <p:nvPr/>
          </p:nvCxnSpPr>
          <p:spPr bwMode="auto">
            <a:xfrm flipV="1">
              <a:off x="8352351" y="4898548"/>
              <a:ext cx="740302" cy="2057"/>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Straight Arrow Connector 59">
              <a:extLst>
                <a:ext uri="{FF2B5EF4-FFF2-40B4-BE49-F238E27FC236}">
                  <a16:creationId xmlns:a16="http://schemas.microsoft.com/office/drawing/2014/main" id="{60BC8CA6-FF87-C717-B746-ADAE7C534046}"/>
                </a:ext>
              </a:extLst>
            </p:cNvPr>
            <p:cNvCxnSpPr>
              <a:cxnSpLocks/>
              <a:stCxn id="58" idx="3"/>
            </p:cNvCxnSpPr>
            <p:nvPr/>
          </p:nvCxnSpPr>
          <p:spPr bwMode="auto">
            <a:xfrm>
              <a:off x="9704653" y="4898548"/>
              <a:ext cx="553184"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27" name="Straight Arrow Connector 1026">
              <a:extLst>
                <a:ext uri="{FF2B5EF4-FFF2-40B4-BE49-F238E27FC236}">
                  <a16:creationId xmlns:a16="http://schemas.microsoft.com/office/drawing/2014/main" id="{46624ED1-2D13-790F-A64F-6CA79102C872}"/>
                </a:ext>
              </a:extLst>
            </p:cNvPr>
            <p:cNvCxnSpPr>
              <a:cxnSpLocks/>
            </p:cNvCxnSpPr>
            <p:nvPr/>
          </p:nvCxnSpPr>
          <p:spPr bwMode="auto">
            <a:xfrm>
              <a:off x="7240353" y="5567733"/>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28" name="Rectangle: Rounded Corners 1027">
              <a:extLst>
                <a:ext uri="{FF2B5EF4-FFF2-40B4-BE49-F238E27FC236}">
                  <a16:creationId xmlns:a16="http://schemas.microsoft.com/office/drawing/2014/main" id="{6B7ADBF1-8E39-FA3E-DA33-F5D6CE738BB3}"/>
                </a:ext>
              </a:extLst>
            </p:cNvPr>
            <p:cNvSpPr/>
            <p:nvPr/>
          </p:nvSpPr>
          <p:spPr bwMode="auto">
            <a:xfrm>
              <a:off x="7740351" y="5278161"/>
              <a:ext cx="612000" cy="612000"/>
            </a:xfrm>
            <a:prstGeom prst="roundRect">
              <a:avLst/>
            </a:prstGeom>
            <a:solidFill>
              <a:schemeClr val="bg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tx1"/>
                  </a:solidFill>
                  <a:effectLst/>
                  <a:latin typeface="+mn-lt"/>
                </a:rPr>
                <a:t>FPM</a:t>
              </a:r>
            </a:p>
          </p:txBody>
        </p:sp>
        <p:sp>
          <p:nvSpPr>
            <p:cNvPr id="1029" name="Rectangle: Rounded Corners 1028">
              <a:extLst>
                <a:ext uri="{FF2B5EF4-FFF2-40B4-BE49-F238E27FC236}">
                  <a16:creationId xmlns:a16="http://schemas.microsoft.com/office/drawing/2014/main" id="{F98187C8-A93D-1A79-7C0D-8026A3A37D2C}"/>
                </a:ext>
              </a:extLst>
            </p:cNvPr>
            <p:cNvSpPr/>
            <p:nvPr/>
          </p:nvSpPr>
          <p:spPr bwMode="auto">
            <a:xfrm>
              <a:off x="9092653" y="5276104"/>
              <a:ext cx="612000" cy="612000"/>
            </a:xfrm>
            <a:prstGeom prst="roundRect">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cxnSp>
          <p:nvCxnSpPr>
            <p:cNvPr id="1030" name="Straight Arrow Connector 1029">
              <a:extLst>
                <a:ext uri="{FF2B5EF4-FFF2-40B4-BE49-F238E27FC236}">
                  <a16:creationId xmlns:a16="http://schemas.microsoft.com/office/drawing/2014/main" id="{B0A7010D-C1E0-0921-CFCF-1DCF594DAE24}"/>
                </a:ext>
              </a:extLst>
            </p:cNvPr>
            <p:cNvCxnSpPr>
              <a:cxnSpLocks/>
              <a:stCxn id="1028" idx="3"/>
              <a:endCxn id="1029" idx="1"/>
            </p:cNvCxnSpPr>
            <p:nvPr/>
          </p:nvCxnSpPr>
          <p:spPr bwMode="auto">
            <a:xfrm flipV="1">
              <a:off x="8352351" y="5582104"/>
              <a:ext cx="740302" cy="2057"/>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1" name="Straight Arrow Connector 1030">
              <a:extLst>
                <a:ext uri="{FF2B5EF4-FFF2-40B4-BE49-F238E27FC236}">
                  <a16:creationId xmlns:a16="http://schemas.microsoft.com/office/drawing/2014/main" id="{E63C35CC-7C77-8CD1-6FEB-D45580F66C91}"/>
                </a:ext>
              </a:extLst>
            </p:cNvPr>
            <p:cNvCxnSpPr>
              <a:cxnSpLocks/>
              <a:stCxn id="1029" idx="3"/>
            </p:cNvCxnSpPr>
            <p:nvPr/>
          </p:nvCxnSpPr>
          <p:spPr bwMode="auto">
            <a:xfrm>
              <a:off x="9704653" y="5582104"/>
              <a:ext cx="553184"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6" name="Group 15">
            <a:extLst>
              <a:ext uri="{FF2B5EF4-FFF2-40B4-BE49-F238E27FC236}">
                <a16:creationId xmlns:a16="http://schemas.microsoft.com/office/drawing/2014/main" id="{88E6FBD2-E86E-1EB8-ED24-5B4BD2A498E8}"/>
              </a:ext>
            </a:extLst>
          </p:cNvPr>
          <p:cNvGrpSpPr/>
          <p:nvPr/>
        </p:nvGrpSpPr>
        <p:grpSpPr>
          <a:xfrm>
            <a:off x="7632682" y="1682158"/>
            <a:ext cx="2666155" cy="2862322"/>
            <a:chOff x="7591682" y="1586752"/>
            <a:chExt cx="2666155" cy="2862322"/>
          </a:xfrm>
        </p:grpSpPr>
        <p:sp>
          <p:nvSpPr>
            <p:cNvPr id="7" name="TextBox 6">
              <a:extLst>
                <a:ext uri="{FF2B5EF4-FFF2-40B4-BE49-F238E27FC236}">
                  <a16:creationId xmlns:a16="http://schemas.microsoft.com/office/drawing/2014/main" id="{6EAC6D1C-F493-0E54-1EDB-FF241D335942}"/>
                </a:ext>
              </a:extLst>
            </p:cNvPr>
            <p:cNvSpPr txBox="1"/>
            <p:nvPr/>
          </p:nvSpPr>
          <p:spPr>
            <a:xfrm>
              <a:off x="7591682" y="1586752"/>
              <a:ext cx="2666155" cy="2862322"/>
            </a:xfrm>
            <a:prstGeom prst="rect">
              <a:avLst/>
            </a:prstGeom>
            <a:noFill/>
            <a:ln>
              <a:noFill/>
            </a:ln>
          </p:spPr>
          <p:txBody>
            <a:bodyPr wrap="square" rtlCol="0">
              <a:spAutoFit/>
            </a:bodyPr>
            <a:lstStyle/>
            <a:p>
              <a:r>
                <a:rPr lang="en-GB" sz="2000">
                  <a:solidFill>
                    <a:schemeClr val="bg1"/>
                  </a:solidFill>
                  <a:latin typeface="+mn-lt"/>
                </a:rPr>
                <a:t>Parallel arrangement</a:t>
              </a:r>
            </a:p>
            <a:p>
              <a:endParaRPr lang="en-GB" sz="2000"/>
            </a:p>
            <a:p>
              <a:endParaRPr lang="en-GB" sz="2000">
                <a:latin typeface="+mn-lt"/>
              </a:endParaRPr>
            </a:p>
            <a:p>
              <a:endParaRPr lang="en-GB" sz="2000"/>
            </a:p>
            <a:p>
              <a:endParaRPr lang="en-GB" sz="2000">
                <a:latin typeface="+mn-lt"/>
              </a:endParaRPr>
            </a:p>
            <a:p>
              <a:endParaRPr lang="en-GB" sz="2000"/>
            </a:p>
            <a:p>
              <a:endParaRPr lang="en-GB" sz="2000">
                <a:latin typeface="+mn-lt"/>
              </a:endParaRPr>
            </a:p>
            <a:p>
              <a:endParaRPr lang="en-GB" sz="2000"/>
            </a:p>
            <a:p>
              <a:endParaRPr lang="en-GB" sz="2000">
                <a:latin typeface="+mn-lt"/>
              </a:endParaRPr>
            </a:p>
          </p:txBody>
        </p:sp>
        <p:grpSp>
          <p:nvGrpSpPr>
            <p:cNvPr id="5" name="Group 4">
              <a:extLst>
                <a:ext uri="{FF2B5EF4-FFF2-40B4-BE49-F238E27FC236}">
                  <a16:creationId xmlns:a16="http://schemas.microsoft.com/office/drawing/2014/main" id="{126AB709-A076-148E-3962-C80E46B99B5A}"/>
                </a:ext>
              </a:extLst>
            </p:cNvPr>
            <p:cNvGrpSpPr/>
            <p:nvPr/>
          </p:nvGrpSpPr>
          <p:grpSpPr>
            <a:xfrm>
              <a:off x="7845451" y="1958339"/>
              <a:ext cx="2251809" cy="1507000"/>
              <a:chOff x="7616091" y="2956684"/>
              <a:chExt cx="2251809" cy="1507000"/>
            </a:xfrm>
          </p:grpSpPr>
          <p:sp>
            <p:nvSpPr>
              <p:cNvPr id="9" name="Rectangle: Rounded Corners 8">
                <a:extLst>
                  <a:ext uri="{FF2B5EF4-FFF2-40B4-BE49-F238E27FC236}">
                    <a16:creationId xmlns:a16="http://schemas.microsoft.com/office/drawing/2014/main" id="{9738F7D6-28A3-2573-74A9-2459BE721265}"/>
                  </a:ext>
                </a:extLst>
              </p:cNvPr>
              <p:cNvSpPr/>
              <p:nvPr/>
            </p:nvSpPr>
            <p:spPr bwMode="auto">
              <a:xfrm>
                <a:off x="8153423" y="2956684"/>
                <a:ext cx="612000" cy="6120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effectLst/>
                    <a:latin typeface="+mn-lt"/>
                  </a:rPr>
                  <a:t>FPM</a:t>
                </a:r>
              </a:p>
            </p:txBody>
          </p:sp>
          <p:sp>
            <p:nvSpPr>
              <p:cNvPr id="10" name="Rectangle: Rounded Corners 9">
                <a:extLst>
                  <a:ext uri="{FF2B5EF4-FFF2-40B4-BE49-F238E27FC236}">
                    <a16:creationId xmlns:a16="http://schemas.microsoft.com/office/drawing/2014/main" id="{FE294A66-C680-0FA2-2341-CFFFBBB5F03D}"/>
                  </a:ext>
                </a:extLst>
              </p:cNvPr>
              <p:cNvSpPr/>
              <p:nvPr/>
            </p:nvSpPr>
            <p:spPr bwMode="auto">
              <a:xfrm>
                <a:off x="8153423" y="3851684"/>
                <a:ext cx="612000" cy="612000"/>
              </a:xfrm>
              <a:prstGeom prst="roundRect">
                <a:avLst/>
              </a:prstGeom>
              <a:solidFill>
                <a:schemeClr val="tx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cxnSp>
            <p:nvCxnSpPr>
              <p:cNvPr id="12" name="Straight Arrow Connector 11">
                <a:extLst>
                  <a:ext uri="{FF2B5EF4-FFF2-40B4-BE49-F238E27FC236}">
                    <a16:creationId xmlns:a16="http://schemas.microsoft.com/office/drawing/2014/main" id="{81B9EC6C-2949-8705-936D-1765467392ED}"/>
                  </a:ext>
                </a:extLst>
              </p:cNvPr>
              <p:cNvCxnSpPr>
                <a:endCxn id="9" idx="1"/>
              </p:cNvCxnSpPr>
              <p:nvPr/>
            </p:nvCxnSpPr>
            <p:spPr bwMode="auto">
              <a:xfrm>
                <a:off x="7616091" y="3262684"/>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096DCAFC-60AD-97F6-019E-3922F49D4D9C}"/>
                  </a:ext>
                </a:extLst>
              </p:cNvPr>
              <p:cNvCxnSpPr/>
              <p:nvPr/>
            </p:nvCxnSpPr>
            <p:spPr bwMode="auto">
              <a:xfrm>
                <a:off x="7616091" y="4157684"/>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or: Elbow 14">
                <a:extLst>
                  <a:ext uri="{FF2B5EF4-FFF2-40B4-BE49-F238E27FC236}">
                    <a16:creationId xmlns:a16="http://schemas.microsoft.com/office/drawing/2014/main" id="{4F0D0952-441C-7A5C-BC6A-FA32D896ED4C}"/>
                  </a:ext>
                </a:extLst>
              </p:cNvPr>
              <p:cNvCxnSpPr>
                <a:cxnSpLocks/>
                <a:stCxn id="9" idx="3"/>
                <a:endCxn id="1034" idx="0"/>
              </p:cNvCxnSpPr>
              <p:nvPr/>
            </p:nvCxnSpPr>
            <p:spPr bwMode="auto">
              <a:xfrm>
                <a:off x="8765423" y="3262684"/>
                <a:ext cx="633230" cy="365586"/>
              </a:xfrm>
              <a:prstGeom prst="bentConnector2">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ctor: Elbow 16">
                <a:extLst>
                  <a:ext uri="{FF2B5EF4-FFF2-40B4-BE49-F238E27FC236}">
                    <a16:creationId xmlns:a16="http://schemas.microsoft.com/office/drawing/2014/main" id="{01CC3BB7-22F7-D3FE-5235-2DA12DC61414}"/>
                  </a:ext>
                </a:extLst>
              </p:cNvPr>
              <p:cNvCxnSpPr>
                <a:cxnSpLocks/>
                <a:stCxn id="10" idx="3"/>
                <a:endCxn id="1034" idx="4"/>
              </p:cNvCxnSpPr>
              <p:nvPr/>
            </p:nvCxnSpPr>
            <p:spPr bwMode="auto">
              <a:xfrm flipV="1">
                <a:off x="8765423" y="3766726"/>
                <a:ext cx="633230" cy="390958"/>
              </a:xfrm>
              <a:prstGeom prst="bentConnector2">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34" name="Oval 1033">
                <a:extLst>
                  <a:ext uri="{FF2B5EF4-FFF2-40B4-BE49-F238E27FC236}">
                    <a16:creationId xmlns:a16="http://schemas.microsoft.com/office/drawing/2014/main" id="{D34D5BBA-031B-96A7-7490-5E53D06235CD}"/>
                  </a:ext>
                </a:extLst>
              </p:cNvPr>
              <p:cNvSpPr/>
              <p:nvPr/>
            </p:nvSpPr>
            <p:spPr bwMode="auto">
              <a:xfrm>
                <a:off x="9329783" y="3628270"/>
                <a:ext cx="137739" cy="13845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effectLst/>
                  <a:latin typeface="+mn-lt"/>
                </a:endParaRPr>
              </a:p>
            </p:txBody>
          </p:sp>
          <p:cxnSp>
            <p:nvCxnSpPr>
              <p:cNvPr id="1039" name="Straight Arrow Connector 1038">
                <a:extLst>
                  <a:ext uri="{FF2B5EF4-FFF2-40B4-BE49-F238E27FC236}">
                    <a16:creationId xmlns:a16="http://schemas.microsoft.com/office/drawing/2014/main" id="{AAE63C8D-0319-0F89-7938-6709D32A12D8}"/>
                  </a:ext>
                </a:extLst>
              </p:cNvPr>
              <p:cNvCxnSpPr>
                <a:cxnSpLocks/>
                <a:stCxn id="1034" idx="6"/>
              </p:cNvCxnSpPr>
              <p:nvPr/>
            </p:nvCxnSpPr>
            <p:spPr bwMode="auto">
              <a:xfrm>
                <a:off x="9467522" y="3697498"/>
                <a:ext cx="400378"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Tree>
    <p:extLst>
      <p:ext uri="{BB962C8B-B14F-4D97-AF65-F5344CB8AC3E}">
        <p14:creationId xmlns:p14="http://schemas.microsoft.com/office/powerpoint/2010/main" val="41748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58F4258-C382-5C9E-1159-91D51D7DFF6A}"/>
              </a:ext>
            </a:extLst>
          </p:cNvPr>
          <p:cNvSpPr/>
          <p:nvPr/>
        </p:nvSpPr>
        <p:spPr bwMode="auto">
          <a:xfrm>
            <a:off x="5353051" y="-1"/>
            <a:ext cx="6838950" cy="6858001"/>
          </a:xfrm>
          <a:prstGeom prst="rect">
            <a:avLst/>
          </a:prstGeom>
          <a:solidFill>
            <a:srgbClr val="B3198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5" name="Title 4">
            <a:extLst>
              <a:ext uri="{FF2B5EF4-FFF2-40B4-BE49-F238E27FC236}">
                <a16:creationId xmlns:a16="http://schemas.microsoft.com/office/drawing/2014/main" id="{0D35C232-9AD8-5C2E-48C9-39282114FF9F}"/>
              </a:ext>
            </a:extLst>
          </p:cNvPr>
          <p:cNvSpPr>
            <a:spLocks noGrp="1"/>
          </p:cNvSpPr>
          <p:nvPr>
            <p:ph type="title"/>
          </p:nvPr>
        </p:nvSpPr>
        <p:spPr/>
        <p:txBody>
          <a:bodyPr>
            <a:normAutofit/>
          </a:bodyPr>
          <a:lstStyle/>
          <a:p>
            <a:r>
              <a:rPr lang="en-GB"/>
              <a:t>Hybrid models</a:t>
            </a:r>
          </a:p>
        </p:txBody>
      </p:sp>
      <p:sp>
        <p:nvSpPr>
          <p:cNvPr id="22" name="Footer Placeholder 21">
            <a:extLst>
              <a:ext uri="{FF2B5EF4-FFF2-40B4-BE49-F238E27FC236}">
                <a16:creationId xmlns:a16="http://schemas.microsoft.com/office/drawing/2014/main" id="{2250A7A7-0BDF-41E5-8DFB-A1952ED956EF}"/>
              </a:ext>
            </a:extLst>
          </p:cNvPr>
          <p:cNvSpPr>
            <a:spLocks noGrp="1"/>
          </p:cNvSpPr>
          <p:nvPr>
            <p:ph type="ftr" sz="quarter" idx="11"/>
          </p:nvPr>
        </p:nvSpPr>
        <p:spPr>
          <a:xfrm>
            <a:off x="4038599" y="6356350"/>
            <a:ext cx="6955247" cy="365125"/>
          </a:xfrm>
        </p:spPr>
        <p:txBody>
          <a:bodyPr/>
          <a:lstStyle/>
          <a:p>
            <a:pPr algn="r"/>
            <a:r>
              <a:rPr lang="en-US" err="1">
                <a:solidFill>
                  <a:schemeClr val="bg1"/>
                </a:solidFill>
              </a:rPr>
              <a:t>van’t</a:t>
            </a:r>
            <a:r>
              <a:rPr lang="en-US">
                <a:solidFill>
                  <a:schemeClr val="bg1"/>
                </a:solidFill>
              </a:rPr>
              <a:t> Reit K. Ind. Eng. Chem. Process Des. Dev. 18(3) 1979: 357–364</a:t>
            </a:r>
          </a:p>
        </p:txBody>
      </p:sp>
      <p:sp>
        <p:nvSpPr>
          <p:cNvPr id="4" name="Slide Number Placeholder 3">
            <a:extLst>
              <a:ext uri="{FF2B5EF4-FFF2-40B4-BE49-F238E27FC236}">
                <a16:creationId xmlns:a16="http://schemas.microsoft.com/office/drawing/2014/main" id="{7D2B6870-950A-2974-D528-8FD43CABAB78}"/>
              </a:ext>
            </a:extLst>
          </p:cNvPr>
          <p:cNvSpPr>
            <a:spLocks noGrp="1"/>
          </p:cNvSpPr>
          <p:nvPr>
            <p:ph type="sldNum" sz="quarter" idx="12"/>
          </p:nvPr>
        </p:nvSpPr>
        <p:spPr/>
        <p:txBody>
          <a:bodyPr/>
          <a:lstStyle/>
          <a:p>
            <a:pPr fontAlgn="base">
              <a:spcAft>
                <a:spcPct val="0"/>
              </a:spcAft>
              <a:defRPr/>
            </a:pPr>
            <a:fld id="{7F579488-64CC-414E-9849-01D10FE0EDE0}" type="slidenum">
              <a:rPr lang="en-GB" smtClean="0">
                <a:solidFill>
                  <a:schemeClr val="bg1"/>
                </a:solidFill>
              </a:rPr>
              <a:pPr fontAlgn="base">
                <a:spcAft>
                  <a:spcPct val="0"/>
                </a:spcAft>
                <a:defRPr/>
              </a:pPr>
              <a:t>13</a:t>
            </a:fld>
            <a:endParaRPr lang="en-GB">
              <a:solidFill>
                <a:schemeClr val="bg1"/>
              </a:solidFill>
            </a:endParaRPr>
          </a:p>
        </p:txBody>
      </p:sp>
      <p:sp>
        <p:nvSpPr>
          <p:cNvPr id="8" name="Content Placeholder 9">
            <a:extLst>
              <a:ext uri="{FF2B5EF4-FFF2-40B4-BE49-F238E27FC236}">
                <a16:creationId xmlns:a16="http://schemas.microsoft.com/office/drawing/2014/main" id="{38C3D0A5-52EB-609C-6DBD-233FCC662DBD}"/>
              </a:ext>
            </a:extLst>
          </p:cNvPr>
          <p:cNvSpPr txBox="1">
            <a:spLocks/>
          </p:cNvSpPr>
          <p:nvPr/>
        </p:nvSpPr>
        <p:spPr bwMode="auto">
          <a:xfrm>
            <a:off x="5863121" y="816606"/>
            <a:ext cx="5478772" cy="400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noAutofit/>
          </a:bodyPr>
          <a:lstStyle>
            <a:lvl1pPr marL="0" indent="0" algn="l" defTabSz="914400" rtl="0" eaLnBrk="0" fontAlgn="base" latinLnBrk="0" hangingPunct="0">
              <a:lnSpc>
                <a:spcPct val="110000"/>
              </a:lnSpc>
              <a:spcBef>
                <a:spcPct val="0"/>
              </a:spcBef>
              <a:spcAft>
                <a:spcPct val="0"/>
              </a:spcAft>
              <a:buNone/>
              <a:defRPr lang="en-US" sz="1800" b="1" kern="0" cap="none" baseline="0" dirty="0" smtClean="0">
                <a:solidFill>
                  <a:srgbClr val="1924AB"/>
                </a:solidFill>
                <a:latin typeface="+mj-lt"/>
                <a:ea typeface="+mj-ea"/>
                <a:cs typeface="+mj-cs"/>
              </a:defRPr>
            </a:lvl1pPr>
            <a:lvl2pPr marL="2667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800">
                <a:solidFill>
                  <a:schemeClr val="tx1"/>
                </a:solidFill>
                <a:latin typeface="+mn-lt"/>
                <a:cs typeface="+mn-cs"/>
              </a:defRPr>
            </a:lvl2pPr>
            <a:lvl3pPr marL="5334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3pPr>
            <a:lvl4pPr marL="812800" indent="-2794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4pPr>
            <a:lvl5pPr marL="1079500" indent="-266700" algn="l" rtl="0" eaLnBrk="1" fontAlgn="base" hangingPunct="1">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5pPr>
            <a:lvl6pPr marL="2321227" indent="-211021" algn="l" rtl="0" eaLnBrk="1" fontAlgn="base" hangingPunct="1">
              <a:spcBef>
                <a:spcPct val="20000"/>
              </a:spcBef>
              <a:spcAft>
                <a:spcPct val="0"/>
              </a:spcAft>
              <a:buChar char="•"/>
              <a:defRPr>
                <a:solidFill>
                  <a:srgbClr val="414B56"/>
                </a:solidFill>
                <a:latin typeface="+mn-lt"/>
                <a:cs typeface="+mn-cs"/>
              </a:defRPr>
            </a:lvl6pPr>
            <a:lvl7pPr marL="2743269" indent="-211021" algn="l" rtl="0" eaLnBrk="1" fontAlgn="base" hangingPunct="1">
              <a:spcBef>
                <a:spcPct val="20000"/>
              </a:spcBef>
              <a:spcAft>
                <a:spcPct val="0"/>
              </a:spcAft>
              <a:buChar char="•"/>
              <a:defRPr>
                <a:solidFill>
                  <a:srgbClr val="414B56"/>
                </a:solidFill>
                <a:latin typeface="+mn-lt"/>
                <a:cs typeface="+mn-cs"/>
              </a:defRPr>
            </a:lvl7pPr>
            <a:lvl8pPr marL="3165310" indent="-211021" algn="l" rtl="0" eaLnBrk="1" fontAlgn="base" hangingPunct="1">
              <a:spcBef>
                <a:spcPct val="20000"/>
              </a:spcBef>
              <a:spcAft>
                <a:spcPct val="0"/>
              </a:spcAft>
              <a:buChar char="•"/>
              <a:defRPr>
                <a:solidFill>
                  <a:srgbClr val="414B56"/>
                </a:solidFill>
                <a:latin typeface="+mn-lt"/>
                <a:cs typeface="+mn-cs"/>
              </a:defRPr>
            </a:lvl8pPr>
            <a:lvl9pPr marL="3587351" indent="-211021" algn="l" rtl="0" eaLnBrk="1" fontAlgn="base" hangingPunct="1">
              <a:spcBef>
                <a:spcPct val="20000"/>
              </a:spcBef>
              <a:spcAft>
                <a:spcPct val="0"/>
              </a:spcAft>
              <a:buChar char="•"/>
              <a:defRPr>
                <a:solidFill>
                  <a:srgbClr val="414B56"/>
                </a:solidFill>
                <a:latin typeface="+mn-lt"/>
                <a:cs typeface="+mn-cs"/>
              </a:defRPr>
            </a:lvl9pPr>
          </a:lstStyle>
          <a:p>
            <a:r>
              <a:rPr lang="en-GB" sz="2000" b="0" dirty="0">
                <a:solidFill>
                  <a:schemeClr val="bg1"/>
                </a:solidFill>
              </a:rPr>
              <a:t>Small fermentation dataset across different scales</a:t>
            </a:r>
          </a:p>
          <a:p>
            <a:endParaRPr lang="en-GB" sz="2000" b="0" dirty="0">
              <a:solidFill>
                <a:schemeClr val="bg1"/>
              </a:solidFill>
            </a:endParaRPr>
          </a:p>
          <a:p>
            <a:r>
              <a:rPr lang="en-GB" sz="2000" b="0" i="1" dirty="0">
                <a:solidFill>
                  <a:schemeClr val="bg1"/>
                </a:solidFill>
              </a:rPr>
              <a:t>“Which phenomena are important for biomass density (yield)?”</a:t>
            </a:r>
          </a:p>
          <a:p>
            <a:endParaRPr lang="en-GB" sz="2000" b="0" dirty="0">
              <a:solidFill>
                <a:schemeClr val="bg1"/>
              </a:solidFill>
            </a:endParaRPr>
          </a:p>
          <a:p>
            <a:r>
              <a:rPr lang="en-GB" sz="2000" b="0" dirty="0">
                <a:solidFill>
                  <a:schemeClr val="bg1"/>
                </a:solidFill>
              </a:rPr>
              <a:t>Oxygen mass transfer</a:t>
            </a:r>
          </a:p>
          <a:p>
            <a:pPr marL="342900" indent="-342900">
              <a:buFont typeface="Arial" panose="020B0604020202020204" pitchFamily="34" charset="0"/>
              <a:buChar char="•"/>
            </a:pPr>
            <a:r>
              <a:rPr lang="en-GB" sz="2000" b="0" dirty="0">
                <a:solidFill>
                  <a:schemeClr val="bg1"/>
                </a:solidFill>
              </a:rPr>
              <a:t>More bugs </a:t>
            </a:r>
            <a:r>
              <a:rPr lang="en-GB" sz="2000" b="0" dirty="0">
                <a:solidFill>
                  <a:schemeClr val="bg1"/>
                </a:solidFill>
                <a:sym typeface="Wingdings" panose="05000000000000000000" pitchFamily="2" charset="2"/>
              </a:rPr>
              <a:t> </a:t>
            </a:r>
            <a:r>
              <a:rPr lang="en-GB" sz="2000" b="0" dirty="0">
                <a:solidFill>
                  <a:schemeClr val="bg1"/>
                </a:solidFill>
              </a:rPr>
              <a:t>More oxygen uptake</a:t>
            </a:r>
            <a:r>
              <a:rPr lang="en-GB" sz="2000" b="0" dirty="0">
                <a:solidFill>
                  <a:schemeClr val="bg1"/>
                </a:solidFill>
                <a:sym typeface="Wingdings" panose="05000000000000000000" pitchFamily="2" charset="2"/>
              </a:rPr>
              <a:t>  More agitation to maintain DO</a:t>
            </a:r>
            <a:r>
              <a:rPr lang="en-GB" sz="2000" b="0" baseline="-25000" dirty="0">
                <a:solidFill>
                  <a:schemeClr val="bg1"/>
                </a:solidFill>
                <a:sym typeface="Wingdings" panose="05000000000000000000" pitchFamily="2" charset="2"/>
              </a:rPr>
              <a:t>2</a:t>
            </a:r>
            <a:endParaRPr lang="en-GB" sz="2000" b="0" baseline="-25000" dirty="0">
              <a:solidFill>
                <a:schemeClr val="bg1"/>
              </a:solidFill>
            </a:endParaRPr>
          </a:p>
          <a:p>
            <a:endParaRPr lang="en-GB" sz="2000" b="0" dirty="0">
              <a:solidFill>
                <a:schemeClr val="bg1"/>
              </a:solidFill>
            </a:endParaRPr>
          </a:p>
          <a:p>
            <a:r>
              <a:rPr lang="en-GB" sz="2000" b="0" dirty="0">
                <a:solidFill>
                  <a:schemeClr val="bg1"/>
                </a:solidFill>
              </a:rPr>
              <a:t>Derive a soft-sensor for final fermentation batch yield across multiple scales</a:t>
            </a:r>
          </a:p>
        </p:txBody>
      </p:sp>
      <p:pic>
        <p:nvPicPr>
          <p:cNvPr id="9" name="Picture 8" descr="Chart, scatter chart&#10;&#10;Description automatically generated">
            <a:extLst>
              <a:ext uri="{FF2B5EF4-FFF2-40B4-BE49-F238E27FC236}">
                <a16:creationId xmlns:a16="http://schemas.microsoft.com/office/drawing/2014/main" id="{74EE7C6C-1B9D-F3B6-D30B-E5B645D17E46}"/>
              </a:ext>
            </a:extLst>
          </p:cNvPr>
          <p:cNvPicPr>
            <a:picLocks noChangeAspect="1"/>
          </p:cNvPicPr>
          <p:nvPr/>
        </p:nvPicPr>
        <p:blipFill rotWithShape="1">
          <a:blip r:embed="rId2">
            <a:extLst>
              <a:ext uri="{28A0092B-C50C-407E-A947-70E740481C1C}">
                <a14:useLocalDpi xmlns:a14="http://schemas.microsoft.com/office/drawing/2010/main" val="0"/>
              </a:ext>
            </a:extLst>
          </a:blip>
          <a:srcRect b="51022"/>
          <a:stretch/>
        </p:blipFill>
        <p:spPr>
          <a:xfrm>
            <a:off x="986448" y="1288174"/>
            <a:ext cx="4014496" cy="1966210"/>
          </a:xfrm>
          <a:prstGeom prst="rect">
            <a:avLst/>
          </a:prstGeom>
        </p:spPr>
      </p:pic>
      <p:pic>
        <p:nvPicPr>
          <p:cNvPr id="11" name="Picture 10" descr="Chart, scatter chart&#10;&#10;Description automatically generated">
            <a:extLst>
              <a:ext uri="{FF2B5EF4-FFF2-40B4-BE49-F238E27FC236}">
                <a16:creationId xmlns:a16="http://schemas.microsoft.com/office/drawing/2014/main" id="{F8CF8D11-3985-8933-C377-0D707E1566EA}"/>
              </a:ext>
            </a:extLst>
          </p:cNvPr>
          <p:cNvPicPr>
            <a:picLocks noChangeAspect="1"/>
          </p:cNvPicPr>
          <p:nvPr/>
        </p:nvPicPr>
        <p:blipFill rotWithShape="1">
          <a:blip r:embed="rId2">
            <a:extLst>
              <a:ext uri="{28A0092B-C50C-407E-A947-70E740481C1C}">
                <a14:useLocalDpi xmlns:a14="http://schemas.microsoft.com/office/drawing/2010/main" val="0"/>
              </a:ext>
            </a:extLst>
          </a:blip>
          <a:srcRect t="49838"/>
          <a:stretch/>
        </p:blipFill>
        <p:spPr>
          <a:xfrm>
            <a:off x="986448" y="4135828"/>
            <a:ext cx="4014496" cy="2013750"/>
          </a:xfrm>
          <a:prstGeom prst="rect">
            <a:avLst/>
          </a:prstGeom>
        </p:spPr>
      </p:pic>
      <mc:AlternateContent xmlns:mc="http://schemas.openxmlformats.org/markup-compatibility/2006" xmlns:a14="http://schemas.microsoft.com/office/drawing/2010/main">
        <mc:Choice Requires="a14">
          <p:sp>
            <p:nvSpPr>
              <p:cNvPr id="12" name="Content Placeholder 4">
                <a:extLst>
                  <a:ext uri="{FF2B5EF4-FFF2-40B4-BE49-F238E27FC236}">
                    <a16:creationId xmlns:a16="http://schemas.microsoft.com/office/drawing/2014/main" id="{88ADD5F8-BB8C-C3E8-DBD3-EC17D346AB67}"/>
                  </a:ext>
                </a:extLst>
              </p:cNvPr>
              <p:cNvSpPr txBox="1">
                <a:spLocks/>
              </p:cNvSpPr>
              <p:nvPr/>
            </p:nvSpPr>
            <p:spPr>
              <a:xfrm>
                <a:off x="3482379" y="3254384"/>
                <a:ext cx="1631228" cy="1077219"/>
              </a:xfrm>
              <a:prstGeom prst="rect">
                <a:avLst/>
              </a:prstGeom>
            </p:spPr>
            <p:style>
              <a:lnRef idx="2">
                <a:schemeClr val="dk1"/>
              </a:lnRef>
              <a:fillRef idx="1">
                <a:schemeClr val="lt1"/>
              </a:fillRef>
              <a:effectRef idx="0">
                <a:schemeClr val="dk1"/>
              </a:effectRef>
              <a:fontRef idx="minor">
                <a:schemeClr val="dk1"/>
              </a:fontRef>
            </p:style>
            <p:txBody>
              <a:bodyPr/>
              <a:lstStyle>
                <a:lvl1pPr marL="0" indent="0" algn="l" rtl="0" eaLnBrk="0" fontAlgn="base" hangingPunct="0">
                  <a:lnSpc>
                    <a:spcPct val="110000"/>
                  </a:lnSpc>
                  <a:spcBef>
                    <a:spcPts val="0"/>
                  </a:spcBef>
                  <a:spcAft>
                    <a:spcPts val="1000"/>
                  </a:spcAft>
                  <a:buNone/>
                  <a:defRPr sz="1800">
                    <a:solidFill>
                      <a:schemeClr val="tx1"/>
                    </a:solidFill>
                    <a:latin typeface="+mn-lt"/>
                    <a:ea typeface="+mn-ea"/>
                    <a:cs typeface="+mn-cs"/>
                  </a:defRPr>
                </a:lvl1pPr>
                <a:lvl2pPr marL="2667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800">
                    <a:solidFill>
                      <a:schemeClr val="tx1"/>
                    </a:solidFill>
                    <a:latin typeface="+mn-lt"/>
                    <a:cs typeface="+mn-cs"/>
                  </a:defRPr>
                </a:lvl2pPr>
                <a:lvl3pPr marL="5334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3pPr>
                <a:lvl4pPr marL="812800" indent="-2794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4pPr>
                <a:lvl5pPr marL="10795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5pPr>
                <a:lvl6pPr marL="2321227" indent="-211021" algn="l" rtl="0" fontAlgn="base">
                  <a:spcBef>
                    <a:spcPct val="20000"/>
                  </a:spcBef>
                  <a:spcAft>
                    <a:spcPct val="0"/>
                  </a:spcAft>
                  <a:buChar char="•"/>
                  <a:defRPr>
                    <a:solidFill>
                      <a:srgbClr val="414B56"/>
                    </a:solidFill>
                    <a:latin typeface="+mn-lt"/>
                    <a:cs typeface="+mn-cs"/>
                  </a:defRPr>
                </a:lvl6pPr>
                <a:lvl7pPr marL="2743269" indent="-211021" algn="l" rtl="0" fontAlgn="base">
                  <a:spcBef>
                    <a:spcPct val="20000"/>
                  </a:spcBef>
                  <a:spcAft>
                    <a:spcPct val="0"/>
                  </a:spcAft>
                  <a:buChar char="•"/>
                  <a:defRPr>
                    <a:solidFill>
                      <a:srgbClr val="414B56"/>
                    </a:solidFill>
                    <a:latin typeface="+mn-lt"/>
                    <a:cs typeface="+mn-cs"/>
                  </a:defRPr>
                </a:lvl7pPr>
                <a:lvl8pPr marL="3165310" indent="-211021" algn="l" rtl="0" fontAlgn="base">
                  <a:spcBef>
                    <a:spcPct val="20000"/>
                  </a:spcBef>
                  <a:spcAft>
                    <a:spcPct val="0"/>
                  </a:spcAft>
                  <a:buChar char="•"/>
                  <a:defRPr>
                    <a:solidFill>
                      <a:srgbClr val="414B56"/>
                    </a:solidFill>
                    <a:latin typeface="+mn-lt"/>
                    <a:cs typeface="+mn-cs"/>
                  </a:defRPr>
                </a:lvl8pPr>
                <a:lvl9pPr marL="3587351" indent="-211021" algn="l" rtl="0" fontAlgn="base">
                  <a:spcBef>
                    <a:spcPct val="20000"/>
                  </a:spcBef>
                  <a:spcAft>
                    <a:spcPct val="0"/>
                  </a:spcAft>
                  <a:buChar char="•"/>
                  <a:defRPr>
                    <a:solidFill>
                      <a:srgbClr val="414B56"/>
                    </a:solidFill>
                    <a:latin typeface="+mn-lt"/>
                    <a:cs typeface="+mn-cs"/>
                  </a:defRPr>
                </a:lvl9pPr>
              </a:lstStyle>
              <a:p>
                <a:pPr/>
                <a14:m>
                  <m:oMathPara xmlns:m="http://schemas.openxmlformats.org/officeDocument/2006/math">
                    <m:oMathParaPr>
                      <m:jc m:val="centerGroup"/>
                    </m:oMathParaPr>
                    <m:oMath xmlns:m="http://schemas.openxmlformats.org/officeDocument/2006/math">
                      <m:sSub>
                        <m:sSubPr>
                          <m:ctrlPr>
                            <a:rPr lang="en-GB" sz="1400" i="1" kern="0" smtClean="0">
                              <a:latin typeface="Cambria Math" panose="02040503050406030204" pitchFamily="18" charset="0"/>
                            </a:rPr>
                          </m:ctrlPr>
                        </m:sSubPr>
                        <m:e>
                          <m:r>
                            <a:rPr lang="en-GB" sz="1400" i="1" kern="0">
                              <a:latin typeface="Cambria Math" panose="02040503050406030204" pitchFamily="18" charset="0"/>
                              <a:ea typeface="Verdana" panose="020B0604030504040204" pitchFamily="34" charset="0"/>
                              <a:cs typeface="Times New Roman" panose="02020603050405020304" pitchFamily="18" charset="0"/>
                            </a:rPr>
                            <m:t>𝑃</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𝑉</m:t>
                          </m:r>
                        </m:sub>
                      </m:sSub>
                      <m:r>
                        <a:rPr lang="en-GB" sz="1400" i="1" kern="0">
                          <a:latin typeface="Cambria Math" panose="02040503050406030204" pitchFamily="18" charset="0"/>
                          <a:ea typeface="Verdana" panose="020B0604030504040204" pitchFamily="34" charset="0"/>
                          <a:cs typeface="Times New Roman" panose="02020603050405020304" pitchFamily="18" charset="0"/>
                        </a:rPr>
                        <m:t>=</m:t>
                      </m:r>
                      <m:f>
                        <m:fPr>
                          <m:ctrlPr>
                            <a:rPr lang="en-GB" sz="1400" i="1" kern="0">
                              <a:latin typeface="Cambria Math" panose="02040503050406030204" pitchFamily="18" charset="0"/>
                            </a:rPr>
                          </m:ctrlPr>
                        </m:fPr>
                        <m:num>
                          <m:sSub>
                            <m:sSubPr>
                              <m:ctrlPr>
                                <a:rPr lang="en-GB" sz="1400" i="1" kern="0">
                                  <a:latin typeface="Cambria Math" panose="02040503050406030204" pitchFamily="18" charset="0"/>
                                </a:rPr>
                              </m:ctrlPr>
                            </m:sSubPr>
                            <m:e>
                              <m:r>
                                <a:rPr lang="en-GB" sz="1400" i="1" kern="0">
                                  <a:latin typeface="Cambria Math" panose="02040503050406030204" pitchFamily="18" charset="0"/>
                                  <a:ea typeface="Verdana" panose="020B0604030504040204" pitchFamily="34" charset="0"/>
                                  <a:cs typeface="Times New Roman" panose="02020603050405020304" pitchFamily="18" charset="0"/>
                                </a:rPr>
                                <m:t>𝑁</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𝑝</m:t>
                              </m:r>
                            </m:sub>
                          </m:sSub>
                          <m:r>
                            <a:rPr lang="en-GB" sz="1400" i="1" kern="0">
                              <a:latin typeface="Cambria Math" panose="02040503050406030204" pitchFamily="18" charset="0"/>
                              <a:ea typeface="Verdana" panose="020B0604030504040204" pitchFamily="34" charset="0"/>
                              <a:cs typeface="Times New Roman" panose="02020603050405020304" pitchFamily="18" charset="0"/>
                            </a:rPr>
                            <m:t>𝜌</m:t>
                          </m:r>
                          <m:sSup>
                            <m:sSupPr>
                              <m:ctrlPr>
                                <a:rPr lang="en-GB" sz="1400" i="1" kern="0">
                                  <a:latin typeface="Cambria Math" panose="02040503050406030204" pitchFamily="18" charset="0"/>
                                </a:rPr>
                              </m:ctrlPr>
                            </m:sSupPr>
                            <m:e>
                              <m:d>
                                <m:dPr>
                                  <m:ctrlPr>
                                    <a:rPr lang="en-GB" sz="1400" i="1" kern="0">
                                      <a:latin typeface="Cambria Math" panose="02040503050406030204" pitchFamily="18" charset="0"/>
                                    </a:rPr>
                                  </m:ctrlPr>
                                </m:dPr>
                                <m:e>
                                  <m:r>
                                    <a:rPr lang="en-GB" sz="1400" i="1" kern="0">
                                      <a:latin typeface="Cambria Math" panose="02040503050406030204" pitchFamily="18" charset="0"/>
                                      <a:ea typeface="Verdana" panose="020B0604030504040204" pitchFamily="34" charset="0"/>
                                      <a:cs typeface="Times New Roman" panose="02020603050405020304" pitchFamily="18" charset="0"/>
                                    </a:rPr>
                                    <m:t>𝑁</m:t>
                                  </m:r>
                                </m:e>
                              </m:d>
                            </m:e>
                            <m:sup>
                              <m:r>
                                <a:rPr lang="en-GB" sz="1400" i="1" kern="0">
                                  <a:latin typeface="Cambria Math" panose="02040503050406030204" pitchFamily="18" charset="0"/>
                                  <a:ea typeface="Verdana" panose="020B0604030504040204" pitchFamily="34" charset="0"/>
                                  <a:cs typeface="Times New Roman" panose="02020603050405020304" pitchFamily="18" charset="0"/>
                                </a:rPr>
                                <m:t>3</m:t>
                              </m:r>
                            </m:sup>
                          </m:sSup>
                          <m:sSup>
                            <m:sSupPr>
                              <m:ctrlPr>
                                <a:rPr lang="en-GB" sz="1400" i="1" kern="0">
                                  <a:latin typeface="Cambria Math" panose="02040503050406030204" pitchFamily="18" charset="0"/>
                                </a:rPr>
                              </m:ctrlPr>
                            </m:sSupPr>
                            <m:e>
                              <m:r>
                                <a:rPr lang="en-GB" sz="1400" i="1" kern="0">
                                  <a:latin typeface="Cambria Math" panose="02040503050406030204" pitchFamily="18" charset="0"/>
                                  <a:ea typeface="Verdana" panose="020B0604030504040204" pitchFamily="34" charset="0"/>
                                  <a:cs typeface="Times New Roman" panose="02020603050405020304" pitchFamily="18" charset="0"/>
                                </a:rPr>
                                <m:t>𝐷</m:t>
                              </m:r>
                            </m:e>
                            <m:sup>
                              <m:r>
                                <a:rPr lang="en-GB" sz="1400" i="1" kern="0">
                                  <a:latin typeface="Cambria Math" panose="02040503050406030204" pitchFamily="18" charset="0"/>
                                  <a:ea typeface="Verdana" panose="020B0604030504040204" pitchFamily="34" charset="0"/>
                                  <a:cs typeface="Times New Roman" panose="02020603050405020304" pitchFamily="18" charset="0"/>
                                </a:rPr>
                                <m:t>5</m:t>
                              </m:r>
                            </m:sup>
                          </m:sSup>
                        </m:num>
                        <m:den>
                          <m:sSub>
                            <m:sSubPr>
                              <m:ctrlPr>
                                <a:rPr lang="en-GB" sz="1400" i="1" kern="0">
                                  <a:latin typeface="Cambria Math" panose="02040503050406030204" pitchFamily="18" charset="0"/>
                                </a:rPr>
                              </m:ctrlPr>
                            </m:sSubPr>
                            <m:e>
                              <m:r>
                                <a:rPr lang="en-GB" sz="1400" i="1" kern="0">
                                  <a:latin typeface="Cambria Math" panose="02040503050406030204" pitchFamily="18" charset="0"/>
                                  <a:ea typeface="Verdana" panose="020B0604030504040204" pitchFamily="34" charset="0"/>
                                  <a:cs typeface="Times New Roman" panose="02020603050405020304" pitchFamily="18" charset="0"/>
                                </a:rPr>
                                <m:t>𝑉</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𝑤</m:t>
                              </m:r>
                            </m:sub>
                          </m:sSub>
                        </m:den>
                      </m:f>
                    </m:oMath>
                  </m:oMathPara>
                </a14:m>
                <a:endParaRPr lang="en-GB" sz="1400" kern="0"/>
              </a:p>
              <a:p>
                <a:pPr/>
                <a14:m>
                  <m:oMathPara xmlns:m="http://schemas.openxmlformats.org/officeDocument/2006/math">
                    <m:oMathParaPr>
                      <m:jc m:val="centerGroup"/>
                    </m:oMathParaPr>
                    <m:oMath xmlns:m="http://schemas.openxmlformats.org/officeDocument/2006/math">
                      <m:sSub>
                        <m:sSubPr>
                          <m:ctrlPr>
                            <a:rPr lang="en-GB" sz="1400" i="1" kern="0" smtClean="0">
                              <a:latin typeface="Cambria Math" panose="02040503050406030204" pitchFamily="18" charset="0"/>
                            </a:rPr>
                          </m:ctrlPr>
                        </m:sSubPr>
                        <m:e>
                          <m:r>
                            <a:rPr lang="en-GB" sz="1400" i="1" kern="0">
                              <a:latin typeface="Cambria Math" panose="02040503050406030204" pitchFamily="18" charset="0"/>
                              <a:ea typeface="Verdana" panose="020B0604030504040204" pitchFamily="34" charset="0"/>
                              <a:cs typeface="Times New Roman" panose="02020603050405020304" pitchFamily="18" charset="0"/>
                            </a:rPr>
                            <m:t>𝑘</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𝑙</m:t>
                          </m:r>
                        </m:sub>
                      </m:sSub>
                      <m:r>
                        <a:rPr lang="en-GB" sz="1400" i="1" kern="0">
                          <a:latin typeface="Cambria Math" panose="02040503050406030204" pitchFamily="18" charset="0"/>
                          <a:ea typeface="Verdana" panose="020B0604030504040204" pitchFamily="34" charset="0"/>
                          <a:cs typeface="Times New Roman" panose="02020603050405020304" pitchFamily="18" charset="0"/>
                        </a:rPr>
                        <m:t>𝑎</m:t>
                      </m:r>
                      <m:r>
                        <a:rPr lang="en-GB" sz="1400" i="1" kern="0">
                          <a:latin typeface="Cambria Math" panose="02040503050406030204" pitchFamily="18" charset="0"/>
                          <a:ea typeface="Verdana" panose="020B0604030504040204" pitchFamily="34" charset="0"/>
                          <a:cs typeface="Times New Roman" panose="02020603050405020304" pitchFamily="18" charset="0"/>
                        </a:rPr>
                        <m:t>=</m:t>
                      </m:r>
                      <m:r>
                        <a:rPr lang="en-GB" sz="1400" i="1" kern="0">
                          <a:latin typeface="Cambria Math" panose="02040503050406030204" pitchFamily="18" charset="0"/>
                          <a:ea typeface="Verdana" panose="020B0604030504040204" pitchFamily="34" charset="0"/>
                          <a:cs typeface="Times New Roman" panose="02020603050405020304" pitchFamily="18" charset="0"/>
                        </a:rPr>
                        <m:t>𝐴</m:t>
                      </m:r>
                      <m:sSubSup>
                        <m:sSubSupPr>
                          <m:ctrlPr>
                            <a:rPr lang="en-GB" sz="1400" i="1" kern="0">
                              <a:latin typeface="Cambria Math" panose="02040503050406030204" pitchFamily="18" charset="0"/>
                            </a:rPr>
                          </m:ctrlPr>
                        </m:sSubSupPr>
                        <m:e>
                          <m:r>
                            <a:rPr lang="en-GB" sz="1400" i="1" kern="0">
                              <a:latin typeface="Cambria Math" panose="02040503050406030204" pitchFamily="18" charset="0"/>
                              <a:ea typeface="Verdana" panose="020B0604030504040204" pitchFamily="34" charset="0"/>
                              <a:cs typeface="Times New Roman" panose="02020603050405020304" pitchFamily="18" charset="0"/>
                            </a:rPr>
                            <m:t>𝑃</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𝑉</m:t>
                          </m:r>
                        </m:sub>
                        <m:sup>
                          <m:r>
                            <a:rPr lang="en-GB" sz="1400" i="1" kern="0">
                              <a:latin typeface="Cambria Math" panose="02040503050406030204" pitchFamily="18" charset="0"/>
                              <a:ea typeface="Verdana" panose="020B0604030504040204" pitchFamily="34" charset="0"/>
                              <a:cs typeface="Times New Roman" panose="02020603050405020304" pitchFamily="18" charset="0"/>
                            </a:rPr>
                            <m:t>𝛼</m:t>
                          </m:r>
                        </m:sup>
                      </m:sSubSup>
                      <m:sSubSup>
                        <m:sSubSupPr>
                          <m:ctrlPr>
                            <a:rPr lang="en-GB" sz="1400" i="1" kern="0">
                              <a:latin typeface="Cambria Math" panose="02040503050406030204" pitchFamily="18" charset="0"/>
                            </a:rPr>
                          </m:ctrlPr>
                        </m:sSubSupPr>
                        <m:e>
                          <m:r>
                            <a:rPr lang="en-GB" sz="1400" i="1" kern="0">
                              <a:latin typeface="Cambria Math" panose="02040503050406030204" pitchFamily="18" charset="0"/>
                              <a:ea typeface="Verdana" panose="020B0604030504040204" pitchFamily="34" charset="0"/>
                              <a:cs typeface="Times New Roman" panose="02020603050405020304" pitchFamily="18" charset="0"/>
                            </a:rPr>
                            <m:t>𝑢</m:t>
                          </m:r>
                        </m:e>
                        <m:sub>
                          <m:r>
                            <a:rPr lang="en-GB" sz="1400" i="1" kern="0">
                              <a:latin typeface="Cambria Math" panose="02040503050406030204" pitchFamily="18" charset="0"/>
                              <a:ea typeface="Verdana" panose="020B0604030504040204" pitchFamily="34" charset="0"/>
                              <a:cs typeface="Times New Roman" panose="02020603050405020304" pitchFamily="18" charset="0"/>
                            </a:rPr>
                            <m:t>𝑠</m:t>
                          </m:r>
                        </m:sub>
                        <m:sup>
                          <m:r>
                            <a:rPr lang="en-GB" sz="1400" i="1" kern="0">
                              <a:latin typeface="Cambria Math" panose="02040503050406030204" pitchFamily="18" charset="0"/>
                              <a:ea typeface="Verdana" panose="020B0604030504040204" pitchFamily="34" charset="0"/>
                              <a:cs typeface="Times New Roman" panose="02020603050405020304" pitchFamily="18" charset="0"/>
                            </a:rPr>
                            <m:t>𝛽</m:t>
                          </m:r>
                        </m:sup>
                      </m:sSubSup>
                    </m:oMath>
                  </m:oMathPara>
                </a14:m>
                <a:endParaRPr lang="en-GB" sz="1400" kern="0"/>
              </a:p>
            </p:txBody>
          </p:sp>
        </mc:Choice>
        <mc:Fallback xmlns="">
          <p:sp>
            <p:nvSpPr>
              <p:cNvPr id="12" name="Content Placeholder 4">
                <a:extLst>
                  <a:ext uri="{FF2B5EF4-FFF2-40B4-BE49-F238E27FC236}">
                    <a16:creationId xmlns:a16="http://schemas.microsoft.com/office/drawing/2014/main" id="{88ADD5F8-BB8C-C3E8-DBD3-EC17D346AB67}"/>
                  </a:ext>
                </a:extLst>
              </p:cNvPr>
              <p:cNvSpPr txBox="1">
                <a:spLocks noRot="1" noChangeAspect="1" noMove="1" noResize="1" noEditPoints="1" noAdjustHandles="1" noChangeArrowheads="1" noChangeShapeType="1" noTextEdit="1"/>
              </p:cNvSpPr>
              <p:nvPr/>
            </p:nvSpPr>
            <p:spPr>
              <a:xfrm>
                <a:off x="3482379" y="3254384"/>
                <a:ext cx="1631228" cy="1077219"/>
              </a:xfrm>
              <a:prstGeom prst="rect">
                <a:avLst/>
              </a:prstGeom>
              <a:blipFill>
                <a:blip r:embed="rId3"/>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50030105-9681-8731-EF9E-20ED9A6E71C9}"/>
              </a:ext>
            </a:extLst>
          </p:cNvPr>
          <p:cNvCxnSpPr>
            <a:cxnSpLocks/>
            <a:stCxn id="9" idx="2"/>
            <a:endCxn id="11" idx="0"/>
          </p:cNvCxnSpPr>
          <p:nvPr/>
        </p:nvCxnSpPr>
        <p:spPr bwMode="auto">
          <a:xfrm>
            <a:off x="2993696" y="3254384"/>
            <a:ext cx="0" cy="881444"/>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4" name="Group 23">
            <a:extLst>
              <a:ext uri="{FF2B5EF4-FFF2-40B4-BE49-F238E27FC236}">
                <a16:creationId xmlns:a16="http://schemas.microsoft.com/office/drawing/2014/main" id="{96D30F1B-A3A9-102D-8F88-1570818E35DB}"/>
              </a:ext>
            </a:extLst>
          </p:cNvPr>
          <p:cNvGrpSpPr>
            <a:grpSpLocks noChangeAspect="1"/>
          </p:cNvGrpSpPr>
          <p:nvPr/>
        </p:nvGrpSpPr>
        <p:grpSpPr>
          <a:xfrm>
            <a:off x="6211166" y="4731131"/>
            <a:ext cx="4782681" cy="973274"/>
            <a:chOff x="3728277" y="5577260"/>
            <a:chExt cx="3017484" cy="614057"/>
          </a:xfrm>
        </p:grpSpPr>
        <p:cxnSp>
          <p:nvCxnSpPr>
            <p:cNvPr id="14" name="Straight Arrow Connector 13">
              <a:extLst>
                <a:ext uri="{FF2B5EF4-FFF2-40B4-BE49-F238E27FC236}">
                  <a16:creationId xmlns:a16="http://schemas.microsoft.com/office/drawing/2014/main" id="{8C4A0D3F-5B2D-2526-0533-C8C80584049D}"/>
                </a:ext>
              </a:extLst>
            </p:cNvPr>
            <p:cNvCxnSpPr>
              <a:cxnSpLocks/>
            </p:cNvCxnSpPr>
            <p:nvPr/>
          </p:nvCxnSpPr>
          <p:spPr bwMode="auto">
            <a:xfrm>
              <a:off x="3728277" y="5868889"/>
              <a:ext cx="499998"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ectangle: Rounded Corners 14">
              <a:extLst>
                <a:ext uri="{FF2B5EF4-FFF2-40B4-BE49-F238E27FC236}">
                  <a16:creationId xmlns:a16="http://schemas.microsoft.com/office/drawing/2014/main" id="{D2CE85BF-3FB0-82F9-90D9-9ACBB43A7AC5}"/>
                </a:ext>
              </a:extLst>
            </p:cNvPr>
            <p:cNvSpPr/>
            <p:nvPr/>
          </p:nvSpPr>
          <p:spPr bwMode="auto">
            <a:xfrm>
              <a:off x="4228275" y="5579317"/>
              <a:ext cx="612000" cy="612000"/>
            </a:xfrm>
            <a:prstGeom prst="roundRect">
              <a:avLst/>
            </a:prstGeom>
            <a:solidFill>
              <a:schemeClr val="bg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mn-lt"/>
                </a:rPr>
                <a:t>FPM</a:t>
              </a:r>
            </a:p>
          </p:txBody>
        </p:sp>
        <p:sp>
          <p:nvSpPr>
            <p:cNvPr id="16" name="Rectangle: Rounded Corners 15">
              <a:extLst>
                <a:ext uri="{FF2B5EF4-FFF2-40B4-BE49-F238E27FC236}">
                  <a16:creationId xmlns:a16="http://schemas.microsoft.com/office/drawing/2014/main" id="{44FADA90-0C71-F1FA-9D5A-0B5F49223504}"/>
                </a:ext>
              </a:extLst>
            </p:cNvPr>
            <p:cNvSpPr/>
            <p:nvPr/>
          </p:nvSpPr>
          <p:spPr bwMode="auto">
            <a:xfrm>
              <a:off x="5580577" y="5577260"/>
              <a:ext cx="612000" cy="612000"/>
            </a:xfrm>
            <a:prstGeom prst="round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bg1"/>
                  </a:solidFill>
                  <a:effectLst/>
                  <a:latin typeface="+mn-lt"/>
                </a:rPr>
                <a:t>ML</a:t>
              </a:r>
            </a:p>
          </p:txBody>
        </p:sp>
        <p:cxnSp>
          <p:nvCxnSpPr>
            <p:cNvPr id="17" name="Straight Arrow Connector 16">
              <a:extLst>
                <a:ext uri="{FF2B5EF4-FFF2-40B4-BE49-F238E27FC236}">
                  <a16:creationId xmlns:a16="http://schemas.microsoft.com/office/drawing/2014/main" id="{C921F230-AD7C-2890-F735-78D4398A7549}"/>
                </a:ext>
              </a:extLst>
            </p:cNvPr>
            <p:cNvCxnSpPr>
              <a:cxnSpLocks/>
              <a:stCxn id="15" idx="3"/>
              <a:endCxn id="16" idx="1"/>
            </p:cNvCxnSpPr>
            <p:nvPr/>
          </p:nvCxnSpPr>
          <p:spPr bwMode="auto">
            <a:xfrm flipV="1">
              <a:off x="4840275" y="5883260"/>
              <a:ext cx="740302" cy="2057"/>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C926AAF2-0BCD-EFB6-809A-7C9643A0973C}"/>
                </a:ext>
              </a:extLst>
            </p:cNvPr>
            <p:cNvCxnSpPr>
              <a:cxnSpLocks/>
              <a:stCxn id="16" idx="3"/>
            </p:cNvCxnSpPr>
            <p:nvPr/>
          </p:nvCxnSpPr>
          <p:spPr bwMode="auto">
            <a:xfrm>
              <a:off x="6192577" y="5883260"/>
              <a:ext cx="553184"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0" name="Straight Arrow Connector 9">
            <a:extLst>
              <a:ext uri="{FF2B5EF4-FFF2-40B4-BE49-F238E27FC236}">
                <a16:creationId xmlns:a16="http://schemas.microsoft.com/office/drawing/2014/main" id="{5BE584C1-9BE1-262A-0BFF-B6808D8658A4}"/>
              </a:ext>
            </a:extLst>
          </p:cNvPr>
          <p:cNvCxnSpPr>
            <a:cxnSpLocks/>
            <a:endCxn id="16" idx="2"/>
          </p:cNvCxnSpPr>
          <p:nvPr/>
        </p:nvCxnSpPr>
        <p:spPr bwMode="auto">
          <a:xfrm flipV="1">
            <a:off x="9632049" y="5701145"/>
            <a:ext cx="0" cy="582923"/>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7218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54EF5-267C-8226-DD96-5FD00ABDA8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161543-07F2-E391-1D46-26E02D36B080}"/>
              </a:ext>
            </a:extLst>
          </p:cNvPr>
          <p:cNvSpPr>
            <a:spLocks noGrp="1"/>
          </p:cNvSpPr>
          <p:nvPr>
            <p:ph type="title"/>
          </p:nvPr>
        </p:nvSpPr>
        <p:spPr/>
        <p:txBody>
          <a:bodyPr/>
          <a:lstStyle/>
          <a:p>
            <a:r>
              <a:rPr lang="en-GB"/>
              <a:t>Hybrid models</a:t>
            </a:r>
          </a:p>
        </p:txBody>
      </p:sp>
      <p:sp>
        <p:nvSpPr>
          <p:cNvPr id="2" name="Footer Placeholder 1">
            <a:extLst>
              <a:ext uri="{FF2B5EF4-FFF2-40B4-BE49-F238E27FC236}">
                <a16:creationId xmlns:a16="http://schemas.microsoft.com/office/drawing/2014/main" id="{FD158D4D-5B12-7056-8F80-20153E30EFDF}"/>
              </a:ext>
            </a:extLst>
          </p:cNvPr>
          <p:cNvSpPr>
            <a:spLocks noGrp="1"/>
          </p:cNvSpPr>
          <p:nvPr>
            <p:ph type="ftr" sz="quarter" idx="12"/>
          </p:nvPr>
        </p:nvSpPr>
        <p:spPr>
          <a:xfrm>
            <a:off x="1938377" y="6539889"/>
            <a:ext cx="8460492" cy="239349"/>
          </a:xfrm>
        </p:spPr>
        <p:txBody>
          <a:bodyPr/>
          <a:lstStyle/>
          <a:p>
            <a:r>
              <a:rPr lang="en-GB" sz="1200">
                <a:solidFill>
                  <a:srgbClr val="595959"/>
                </a:solidFill>
                <a:highlight>
                  <a:srgbClr val="FFFFFF"/>
                </a:highlight>
              </a:rPr>
              <a:t>M. von Stosch et al. Chem. Eng. Sci. 60, 86-101 (2016)</a:t>
            </a:r>
            <a:endParaRPr lang="en-GB" sz="1200"/>
          </a:p>
        </p:txBody>
      </p:sp>
      <p:sp>
        <p:nvSpPr>
          <p:cNvPr id="6" name="TextBox 5">
            <a:extLst>
              <a:ext uri="{FF2B5EF4-FFF2-40B4-BE49-F238E27FC236}">
                <a16:creationId xmlns:a16="http://schemas.microsoft.com/office/drawing/2014/main" id="{B6B43D6B-08E3-64CF-6340-1DE234A1670A}"/>
              </a:ext>
            </a:extLst>
          </p:cNvPr>
          <p:cNvSpPr txBox="1"/>
          <p:nvPr/>
        </p:nvSpPr>
        <p:spPr>
          <a:xfrm>
            <a:off x="849660" y="1471342"/>
            <a:ext cx="7036791" cy="1015663"/>
          </a:xfrm>
          <a:prstGeom prst="rect">
            <a:avLst/>
          </a:prstGeom>
          <a:noFill/>
        </p:spPr>
        <p:txBody>
          <a:bodyPr wrap="square" rtlCol="0">
            <a:spAutoFit/>
          </a:bodyPr>
          <a:lstStyle/>
          <a:p>
            <a:r>
              <a:rPr lang="en-GB" sz="2000" b="1">
                <a:latin typeface="+mn-lt"/>
              </a:rPr>
              <a:t>Consists of 2 parts…</a:t>
            </a:r>
          </a:p>
          <a:p>
            <a:pPr marL="342900" indent="-342900">
              <a:buFont typeface="+mj-lt"/>
              <a:buAutoNum type="arabicPeriod"/>
            </a:pPr>
            <a:r>
              <a:rPr lang="en-GB" sz="2000"/>
              <a:t>First principles model (mechanistic, white-box model)</a:t>
            </a:r>
            <a:endParaRPr lang="en-GB" sz="2000" b="1">
              <a:latin typeface="+mn-lt"/>
            </a:endParaRPr>
          </a:p>
          <a:p>
            <a:pPr marL="342900" indent="-342900">
              <a:buFont typeface="+mj-lt"/>
              <a:buAutoNum type="arabicPeriod"/>
            </a:pPr>
            <a:r>
              <a:rPr lang="en-GB" sz="2000"/>
              <a:t>ML</a:t>
            </a:r>
            <a:r>
              <a:rPr lang="en-GB" sz="2000">
                <a:latin typeface="+mn-lt"/>
              </a:rPr>
              <a:t> model (data-driven, </a:t>
            </a:r>
            <a:r>
              <a:rPr lang="en-GB" sz="2000"/>
              <a:t>black-box model)</a:t>
            </a:r>
          </a:p>
        </p:txBody>
      </p:sp>
      <p:sp>
        <p:nvSpPr>
          <p:cNvPr id="44" name="TextBox 43">
            <a:extLst>
              <a:ext uri="{FF2B5EF4-FFF2-40B4-BE49-F238E27FC236}">
                <a16:creationId xmlns:a16="http://schemas.microsoft.com/office/drawing/2014/main" id="{F4B4DF7C-FE7E-220E-354C-BF8B416FE56D}"/>
              </a:ext>
            </a:extLst>
          </p:cNvPr>
          <p:cNvSpPr txBox="1"/>
          <p:nvPr/>
        </p:nvSpPr>
        <p:spPr>
          <a:xfrm>
            <a:off x="1959681" y="2513568"/>
            <a:ext cx="1800000" cy="1800000"/>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fill="none" extrusionOk="0">
                <a:moveTo>
                  <a:pt x="0" y="900000"/>
                </a:moveTo>
                <a:cubicBezTo>
                  <a:pt x="-5396" y="397868"/>
                  <a:pt x="375144" y="-55119"/>
                  <a:pt x="900000" y="0"/>
                </a:cubicBezTo>
                <a:cubicBezTo>
                  <a:pt x="1448479" y="63083"/>
                  <a:pt x="1821019" y="417463"/>
                  <a:pt x="1800000" y="900000"/>
                </a:cubicBezTo>
                <a:cubicBezTo>
                  <a:pt x="1806635" y="1346585"/>
                  <a:pt x="1352401" y="1762875"/>
                  <a:pt x="900000" y="1800000"/>
                </a:cubicBezTo>
                <a:cubicBezTo>
                  <a:pt x="380117" y="1812944"/>
                  <a:pt x="23572" y="1462033"/>
                  <a:pt x="0" y="900000"/>
                </a:cubicBezTo>
                <a:close/>
              </a:path>
              <a:path w="1800000" h="1800000" stroke="0" extrusionOk="0">
                <a:moveTo>
                  <a:pt x="0" y="900000"/>
                </a:moveTo>
                <a:cubicBezTo>
                  <a:pt x="-44755" y="474007"/>
                  <a:pt x="475230" y="-63125"/>
                  <a:pt x="900000" y="0"/>
                </a:cubicBezTo>
                <a:cubicBezTo>
                  <a:pt x="1420980" y="34070"/>
                  <a:pt x="1815995" y="391113"/>
                  <a:pt x="1800000" y="900000"/>
                </a:cubicBezTo>
                <a:cubicBezTo>
                  <a:pt x="1807209" y="1360970"/>
                  <a:pt x="1448465" y="1844135"/>
                  <a:pt x="900000" y="1800000"/>
                </a:cubicBezTo>
                <a:cubicBezTo>
                  <a:pt x="398597" y="1828668"/>
                  <a:pt x="-45821" y="1352020"/>
                  <a:pt x="0" y="900000"/>
                </a:cubicBezTo>
                <a:close/>
              </a:path>
            </a:pathLst>
          </a:custGeom>
          <a:ln w="57150">
            <a:solidFill>
              <a:schemeClr val="tx1"/>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tx1"/>
                </a:solidFill>
              </a:rPr>
              <a:t>FPM</a:t>
            </a:r>
          </a:p>
        </p:txBody>
      </p:sp>
      <p:sp>
        <p:nvSpPr>
          <p:cNvPr id="46" name="TextBox 45">
            <a:extLst>
              <a:ext uri="{FF2B5EF4-FFF2-40B4-BE49-F238E27FC236}">
                <a16:creationId xmlns:a16="http://schemas.microsoft.com/office/drawing/2014/main" id="{0319A6FD-E9EB-13EB-A797-C0C21F387E73}"/>
              </a:ext>
            </a:extLst>
          </p:cNvPr>
          <p:cNvSpPr txBox="1"/>
          <p:nvPr/>
        </p:nvSpPr>
        <p:spPr>
          <a:xfrm>
            <a:off x="849660" y="4774301"/>
            <a:ext cx="5995030" cy="1323439"/>
          </a:xfrm>
          <a:prstGeom prst="rect">
            <a:avLst/>
          </a:prstGeom>
          <a:noFill/>
        </p:spPr>
        <p:txBody>
          <a:bodyPr wrap="square" rtlCol="0">
            <a:spAutoFit/>
          </a:bodyPr>
          <a:lstStyle/>
          <a:p>
            <a:pPr marL="285750" indent="-285750">
              <a:buFont typeface="Arial" panose="020B0604020202020204" pitchFamily="34" charset="0"/>
              <a:buChar char="•"/>
            </a:pPr>
            <a:r>
              <a:rPr lang="en-GB" sz="2000"/>
              <a:t>Data</a:t>
            </a:r>
          </a:p>
          <a:p>
            <a:pPr marL="285750" indent="-285750">
              <a:buFont typeface="Arial" panose="020B0604020202020204" pitchFamily="34" charset="0"/>
              <a:buChar char="•"/>
            </a:pPr>
            <a:r>
              <a:rPr lang="en-GB" sz="2000"/>
              <a:t>Extrapolation</a:t>
            </a:r>
          </a:p>
          <a:p>
            <a:pPr marL="285750" indent="-285750">
              <a:buFont typeface="Arial" panose="020B0604020202020204" pitchFamily="34" charset="0"/>
              <a:buChar char="•"/>
            </a:pPr>
            <a:r>
              <a:rPr lang="en-GB" sz="2000"/>
              <a:t>General performance</a:t>
            </a:r>
          </a:p>
          <a:p>
            <a:pPr marL="285750" indent="-285750">
              <a:buFont typeface="Arial" panose="020B0604020202020204" pitchFamily="34" charset="0"/>
              <a:buChar char="•"/>
            </a:pPr>
            <a:r>
              <a:rPr lang="en-GB" sz="2000"/>
              <a:t>Time/expertise to develop</a:t>
            </a:r>
          </a:p>
        </p:txBody>
      </p:sp>
      <p:sp>
        <p:nvSpPr>
          <p:cNvPr id="33" name="TextBox 32">
            <a:extLst>
              <a:ext uri="{FF2B5EF4-FFF2-40B4-BE49-F238E27FC236}">
                <a16:creationId xmlns:a16="http://schemas.microsoft.com/office/drawing/2014/main" id="{129D966E-1D04-561E-514D-C6F4806AB2D4}"/>
              </a:ext>
            </a:extLst>
          </p:cNvPr>
          <p:cNvSpPr txBox="1"/>
          <p:nvPr/>
        </p:nvSpPr>
        <p:spPr>
          <a:xfrm>
            <a:off x="4159474" y="2548318"/>
            <a:ext cx="1800000" cy="1800000"/>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fill="none" extrusionOk="0">
                <a:moveTo>
                  <a:pt x="0" y="900000"/>
                </a:moveTo>
                <a:cubicBezTo>
                  <a:pt x="-3642" y="341806"/>
                  <a:pt x="433784" y="-14366"/>
                  <a:pt x="900000" y="0"/>
                </a:cubicBezTo>
                <a:cubicBezTo>
                  <a:pt x="1384120" y="-4208"/>
                  <a:pt x="1780115" y="398362"/>
                  <a:pt x="1800000" y="900000"/>
                </a:cubicBezTo>
                <a:cubicBezTo>
                  <a:pt x="1774867" y="1385992"/>
                  <a:pt x="1362166" y="1789481"/>
                  <a:pt x="900000" y="1800000"/>
                </a:cubicBezTo>
                <a:cubicBezTo>
                  <a:pt x="377618" y="1818646"/>
                  <a:pt x="-11363" y="1417139"/>
                  <a:pt x="0" y="900000"/>
                </a:cubicBezTo>
                <a:close/>
              </a:path>
              <a:path w="1800000" h="1800000" stroke="0" extrusionOk="0">
                <a:moveTo>
                  <a:pt x="0" y="900000"/>
                </a:moveTo>
                <a:cubicBezTo>
                  <a:pt x="-8709" y="408827"/>
                  <a:pt x="418525" y="8353"/>
                  <a:pt x="900000" y="0"/>
                </a:cubicBezTo>
                <a:cubicBezTo>
                  <a:pt x="1405764" y="74162"/>
                  <a:pt x="1781748" y="412362"/>
                  <a:pt x="1800000" y="900000"/>
                </a:cubicBezTo>
                <a:cubicBezTo>
                  <a:pt x="1873888" y="1358842"/>
                  <a:pt x="1386438" y="1748748"/>
                  <a:pt x="900000" y="1800000"/>
                </a:cubicBezTo>
                <a:cubicBezTo>
                  <a:pt x="358219" y="1802716"/>
                  <a:pt x="-53434" y="1334015"/>
                  <a:pt x="0" y="900000"/>
                </a:cubicBezTo>
                <a:close/>
              </a:path>
            </a:pathLst>
          </a:custGeom>
          <a:solidFill>
            <a:schemeClr val="tx1"/>
          </a:solidFill>
          <a:ln w="38100">
            <a:noFill/>
            <a:extLst>
              <a:ext uri="{C807C97D-BFC1-408E-A445-0C87EB9F89A2}">
                <ask:lineSketchStyleProps xmlns:ask="http://schemas.microsoft.com/office/drawing/2018/sketchyshapes" sd="2558881134">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bg1"/>
                </a:solidFill>
              </a:rPr>
              <a:t>ML</a:t>
            </a:r>
          </a:p>
        </p:txBody>
      </p:sp>
      <p:sp>
        <p:nvSpPr>
          <p:cNvPr id="45" name="TextBox 44">
            <a:extLst>
              <a:ext uri="{FF2B5EF4-FFF2-40B4-BE49-F238E27FC236}">
                <a16:creationId xmlns:a16="http://schemas.microsoft.com/office/drawing/2014/main" id="{C2E1721C-D28A-BEC2-95C7-68204B892AC2}"/>
              </a:ext>
            </a:extLst>
          </p:cNvPr>
          <p:cNvSpPr txBox="1"/>
          <p:nvPr/>
        </p:nvSpPr>
        <p:spPr>
          <a:xfrm>
            <a:off x="2928550" y="3348960"/>
            <a:ext cx="1961851" cy="1800000"/>
          </a:xfrm>
          <a:custGeom>
            <a:avLst/>
            <a:gdLst>
              <a:gd name="connsiteX0" fmla="*/ 0 w 1961851"/>
              <a:gd name="connsiteY0" fmla="*/ 900000 h 1800000"/>
              <a:gd name="connsiteX1" fmla="*/ 980926 w 1961851"/>
              <a:gd name="connsiteY1" fmla="*/ 0 h 1800000"/>
              <a:gd name="connsiteX2" fmla="*/ 1961852 w 1961851"/>
              <a:gd name="connsiteY2" fmla="*/ 900000 h 1800000"/>
              <a:gd name="connsiteX3" fmla="*/ 980926 w 1961851"/>
              <a:gd name="connsiteY3" fmla="*/ 1800000 h 1800000"/>
              <a:gd name="connsiteX4" fmla="*/ 0 w 1961851"/>
              <a:gd name="connsiteY4" fmla="*/ 9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851" h="1800000" fill="none" extrusionOk="0">
                <a:moveTo>
                  <a:pt x="0" y="900000"/>
                </a:moveTo>
                <a:cubicBezTo>
                  <a:pt x="-25579" y="446570"/>
                  <a:pt x="424228" y="33314"/>
                  <a:pt x="980926" y="0"/>
                </a:cubicBezTo>
                <a:cubicBezTo>
                  <a:pt x="1537284" y="17949"/>
                  <a:pt x="2012952" y="443684"/>
                  <a:pt x="1961852" y="900000"/>
                </a:cubicBezTo>
                <a:cubicBezTo>
                  <a:pt x="2003392" y="1282342"/>
                  <a:pt x="1508933" y="1934327"/>
                  <a:pt x="980926" y="1800000"/>
                </a:cubicBezTo>
                <a:cubicBezTo>
                  <a:pt x="409227" y="1799266"/>
                  <a:pt x="-25530" y="1382082"/>
                  <a:pt x="0" y="900000"/>
                </a:cubicBezTo>
                <a:close/>
              </a:path>
              <a:path w="1961851" h="1800000" stroke="0" extrusionOk="0">
                <a:moveTo>
                  <a:pt x="0" y="900000"/>
                </a:moveTo>
                <a:cubicBezTo>
                  <a:pt x="32750" y="413419"/>
                  <a:pt x="450899" y="15195"/>
                  <a:pt x="980926" y="0"/>
                </a:cubicBezTo>
                <a:cubicBezTo>
                  <a:pt x="1486195" y="34465"/>
                  <a:pt x="2025684" y="370565"/>
                  <a:pt x="1961852" y="900000"/>
                </a:cubicBezTo>
                <a:cubicBezTo>
                  <a:pt x="1912674" y="1309928"/>
                  <a:pt x="1500147" y="1821577"/>
                  <a:pt x="980926" y="1800000"/>
                </a:cubicBezTo>
                <a:cubicBezTo>
                  <a:pt x="434094" y="1711561"/>
                  <a:pt x="31284" y="1417147"/>
                  <a:pt x="0" y="900000"/>
                </a:cubicBezTo>
                <a:close/>
              </a:path>
            </a:pathLst>
          </a:custGeom>
          <a:solidFill>
            <a:schemeClr val="bg1">
              <a:lumMod val="50000"/>
            </a:schemeClr>
          </a:solidFill>
          <a:ln w="38100">
            <a:noFill/>
            <a:extLst>
              <a:ext uri="{C807C97D-BFC1-408E-A445-0C87EB9F89A2}">
                <ask:lineSketchStyleProps xmlns:ask="http://schemas.microsoft.com/office/drawing/2018/sketchyshapes" sd="625625018">
                  <a:prstGeom prst="ellips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GB" sz="2400" b="1">
                <a:solidFill>
                  <a:schemeClr val="tx1"/>
                </a:solidFill>
              </a:rPr>
              <a:t>Hybrid</a:t>
            </a:r>
          </a:p>
        </p:txBody>
      </p:sp>
      <p:sp>
        <p:nvSpPr>
          <p:cNvPr id="56" name="TextBox 55">
            <a:extLst>
              <a:ext uri="{FF2B5EF4-FFF2-40B4-BE49-F238E27FC236}">
                <a16:creationId xmlns:a16="http://schemas.microsoft.com/office/drawing/2014/main" id="{31923EB9-86AF-0919-4A2B-3F576D175CBD}"/>
              </a:ext>
            </a:extLst>
          </p:cNvPr>
          <p:cNvSpPr txBox="1"/>
          <p:nvPr/>
        </p:nvSpPr>
        <p:spPr>
          <a:xfrm>
            <a:off x="7439533" y="1148221"/>
            <a:ext cx="3832510" cy="4894665"/>
          </a:xfrm>
          <a:prstGeom prst="rect">
            <a:avLst/>
          </a:prstGeom>
          <a:solidFill>
            <a:srgbClr val="B31983"/>
          </a:solidFill>
        </p:spPr>
        <p:txBody>
          <a:bodyPr wrap="square">
            <a:noAutofit/>
          </a:bodyPr>
          <a:lstStyle/>
          <a:p>
            <a:r>
              <a:rPr lang="en-GB" sz="2400">
                <a:solidFill>
                  <a:schemeClr val="bg1"/>
                </a:solidFill>
              </a:rPr>
              <a:t>Different structures</a:t>
            </a:r>
            <a:endParaRPr lang="en-GB" sz="2400">
              <a:solidFill>
                <a:schemeClr val="bg1"/>
              </a:solidFill>
              <a:latin typeface="+mn-lt"/>
            </a:endParaRPr>
          </a:p>
        </p:txBody>
      </p:sp>
      <p:grpSp>
        <p:nvGrpSpPr>
          <p:cNvPr id="14" name="Group 13">
            <a:extLst>
              <a:ext uri="{FF2B5EF4-FFF2-40B4-BE49-F238E27FC236}">
                <a16:creationId xmlns:a16="http://schemas.microsoft.com/office/drawing/2014/main" id="{591BCD6A-C296-0C3D-0442-97C965848181}"/>
              </a:ext>
            </a:extLst>
          </p:cNvPr>
          <p:cNvGrpSpPr/>
          <p:nvPr/>
        </p:nvGrpSpPr>
        <p:grpSpPr>
          <a:xfrm>
            <a:off x="7632682" y="3894047"/>
            <a:ext cx="3413948" cy="2369880"/>
            <a:chOff x="7078697" y="4173027"/>
            <a:chExt cx="3413948" cy="2369880"/>
          </a:xfrm>
        </p:grpSpPr>
        <p:sp>
          <p:nvSpPr>
            <p:cNvPr id="11" name="TextBox 10">
              <a:extLst>
                <a:ext uri="{FF2B5EF4-FFF2-40B4-BE49-F238E27FC236}">
                  <a16:creationId xmlns:a16="http://schemas.microsoft.com/office/drawing/2014/main" id="{7B96233F-7DD8-6D40-E22A-6063DA730F80}"/>
                </a:ext>
              </a:extLst>
            </p:cNvPr>
            <p:cNvSpPr txBox="1"/>
            <p:nvPr/>
          </p:nvSpPr>
          <p:spPr>
            <a:xfrm>
              <a:off x="7078697" y="4173027"/>
              <a:ext cx="3413948" cy="2369880"/>
            </a:xfrm>
            <a:prstGeom prst="rect">
              <a:avLst/>
            </a:prstGeom>
            <a:noFill/>
            <a:ln>
              <a:noFill/>
            </a:ln>
          </p:spPr>
          <p:txBody>
            <a:bodyPr wrap="square" rtlCol="0">
              <a:spAutoFit/>
            </a:bodyPr>
            <a:lstStyle/>
            <a:p>
              <a:r>
                <a:rPr lang="en-GB" sz="2000">
                  <a:solidFill>
                    <a:schemeClr val="bg1"/>
                  </a:solidFill>
                  <a:latin typeface="+mn-lt"/>
                </a:rPr>
                <a:t>Series arrangement</a:t>
              </a:r>
            </a:p>
            <a:p>
              <a:endParaRPr lang="en-GB" sz="1600"/>
            </a:p>
            <a:p>
              <a:endParaRPr lang="en-GB" sz="1600">
                <a:latin typeface="+mn-lt"/>
              </a:endParaRPr>
            </a:p>
            <a:p>
              <a:endParaRPr lang="en-GB" sz="1600"/>
            </a:p>
            <a:p>
              <a:endParaRPr lang="en-GB" sz="1600">
                <a:latin typeface="+mn-lt"/>
              </a:endParaRPr>
            </a:p>
            <a:p>
              <a:endParaRPr lang="en-GB" sz="1600"/>
            </a:p>
            <a:p>
              <a:endParaRPr lang="en-GB" sz="1600">
                <a:latin typeface="+mn-lt"/>
              </a:endParaRPr>
            </a:p>
            <a:p>
              <a:endParaRPr lang="en-GB" sz="1600"/>
            </a:p>
            <a:p>
              <a:endParaRPr lang="en-GB" sz="1600">
                <a:latin typeface="+mn-lt"/>
              </a:endParaRPr>
            </a:p>
          </p:txBody>
        </p:sp>
        <p:cxnSp>
          <p:nvCxnSpPr>
            <p:cNvPr id="23" name="Straight Arrow Connector 22">
              <a:extLst>
                <a:ext uri="{FF2B5EF4-FFF2-40B4-BE49-F238E27FC236}">
                  <a16:creationId xmlns:a16="http://schemas.microsoft.com/office/drawing/2014/main" id="{3879AD9C-C473-3658-C4B3-F118B9BCC5EE}"/>
                </a:ext>
              </a:extLst>
            </p:cNvPr>
            <p:cNvCxnSpPr>
              <a:cxnSpLocks/>
            </p:cNvCxnSpPr>
            <p:nvPr/>
          </p:nvCxnSpPr>
          <p:spPr bwMode="auto">
            <a:xfrm>
              <a:off x="7203019" y="4899600"/>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7" name="Rectangle: Rounded Corners 56">
              <a:extLst>
                <a:ext uri="{FF2B5EF4-FFF2-40B4-BE49-F238E27FC236}">
                  <a16:creationId xmlns:a16="http://schemas.microsoft.com/office/drawing/2014/main" id="{AB3FA676-6D21-B8F7-7CE7-38CD98A642F3}"/>
                </a:ext>
              </a:extLst>
            </p:cNvPr>
            <p:cNvSpPr/>
            <p:nvPr/>
          </p:nvSpPr>
          <p:spPr bwMode="auto">
            <a:xfrm>
              <a:off x="7740351" y="4594605"/>
              <a:ext cx="612000" cy="612000"/>
            </a:xfrm>
            <a:prstGeom prst="roundRect">
              <a:avLst/>
            </a:prstGeom>
            <a:solidFill>
              <a:schemeClr val="tx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sp>
          <p:nvSpPr>
            <p:cNvPr id="58" name="Rectangle: Rounded Corners 57">
              <a:extLst>
                <a:ext uri="{FF2B5EF4-FFF2-40B4-BE49-F238E27FC236}">
                  <a16:creationId xmlns:a16="http://schemas.microsoft.com/office/drawing/2014/main" id="{5F26C43D-2D78-40E3-0E9A-BBDF9C2C20CC}"/>
                </a:ext>
              </a:extLst>
            </p:cNvPr>
            <p:cNvSpPr/>
            <p:nvPr/>
          </p:nvSpPr>
          <p:spPr bwMode="auto">
            <a:xfrm>
              <a:off x="9092653" y="4592548"/>
              <a:ext cx="612000" cy="6120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effectLst/>
                  <a:latin typeface="+mn-lt"/>
                </a:rPr>
                <a:t>FPM</a:t>
              </a:r>
            </a:p>
          </p:txBody>
        </p:sp>
        <p:cxnSp>
          <p:nvCxnSpPr>
            <p:cNvPr id="59" name="Straight Arrow Connector 58">
              <a:extLst>
                <a:ext uri="{FF2B5EF4-FFF2-40B4-BE49-F238E27FC236}">
                  <a16:creationId xmlns:a16="http://schemas.microsoft.com/office/drawing/2014/main" id="{7C59CC76-2A1C-4B84-0D2C-3A9DC1EC35F9}"/>
                </a:ext>
              </a:extLst>
            </p:cNvPr>
            <p:cNvCxnSpPr>
              <a:cxnSpLocks/>
              <a:stCxn id="57" idx="3"/>
              <a:endCxn id="58" idx="1"/>
            </p:cNvCxnSpPr>
            <p:nvPr/>
          </p:nvCxnSpPr>
          <p:spPr bwMode="auto">
            <a:xfrm flipV="1">
              <a:off x="8352351" y="4898548"/>
              <a:ext cx="740302" cy="2057"/>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Straight Arrow Connector 59">
              <a:extLst>
                <a:ext uri="{FF2B5EF4-FFF2-40B4-BE49-F238E27FC236}">
                  <a16:creationId xmlns:a16="http://schemas.microsoft.com/office/drawing/2014/main" id="{26A603BA-A449-877B-24D0-97F5DB3D01BD}"/>
                </a:ext>
              </a:extLst>
            </p:cNvPr>
            <p:cNvCxnSpPr>
              <a:cxnSpLocks/>
              <a:stCxn id="58" idx="3"/>
            </p:cNvCxnSpPr>
            <p:nvPr/>
          </p:nvCxnSpPr>
          <p:spPr bwMode="auto">
            <a:xfrm>
              <a:off x="9704653" y="4898548"/>
              <a:ext cx="553184"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27" name="Straight Arrow Connector 1026">
              <a:extLst>
                <a:ext uri="{FF2B5EF4-FFF2-40B4-BE49-F238E27FC236}">
                  <a16:creationId xmlns:a16="http://schemas.microsoft.com/office/drawing/2014/main" id="{8898CA14-1DD0-6211-9CC6-B7BA0D7C530F}"/>
                </a:ext>
              </a:extLst>
            </p:cNvPr>
            <p:cNvCxnSpPr>
              <a:cxnSpLocks/>
            </p:cNvCxnSpPr>
            <p:nvPr/>
          </p:nvCxnSpPr>
          <p:spPr bwMode="auto">
            <a:xfrm>
              <a:off x="7240353" y="5567733"/>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28" name="Rectangle: Rounded Corners 1027">
              <a:extLst>
                <a:ext uri="{FF2B5EF4-FFF2-40B4-BE49-F238E27FC236}">
                  <a16:creationId xmlns:a16="http://schemas.microsoft.com/office/drawing/2014/main" id="{868173F6-EE25-12D3-F6E9-C77D0115D75C}"/>
                </a:ext>
              </a:extLst>
            </p:cNvPr>
            <p:cNvSpPr/>
            <p:nvPr/>
          </p:nvSpPr>
          <p:spPr bwMode="auto">
            <a:xfrm>
              <a:off x="7740351" y="5278161"/>
              <a:ext cx="612000" cy="612000"/>
            </a:xfrm>
            <a:prstGeom prst="roundRect">
              <a:avLst/>
            </a:prstGeom>
            <a:solidFill>
              <a:schemeClr val="bg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tx1"/>
                  </a:solidFill>
                  <a:effectLst/>
                  <a:latin typeface="+mn-lt"/>
                </a:rPr>
                <a:t>FPM</a:t>
              </a:r>
            </a:p>
          </p:txBody>
        </p:sp>
        <p:sp>
          <p:nvSpPr>
            <p:cNvPr id="1029" name="Rectangle: Rounded Corners 1028">
              <a:extLst>
                <a:ext uri="{FF2B5EF4-FFF2-40B4-BE49-F238E27FC236}">
                  <a16:creationId xmlns:a16="http://schemas.microsoft.com/office/drawing/2014/main" id="{5C2D82C4-B042-A4F1-50BE-9393E4C00B50}"/>
                </a:ext>
              </a:extLst>
            </p:cNvPr>
            <p:cNvSpPr/>
            <p:nvPr/>
          </p:nvSpPr>
          <p:spPr bwMode="auto">
            <a:xfrm>
              <a:off x="9092653" y="5276104"/>
              <a:ext cx="612000" cy="612000"/>
            </a:xfrm>
            <a:prstGeom prst="roundRect">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cxnSp>
          <p:nvCxnSpPr>
            <p:cNvPr id="1030" name="Straight Arrow Connector 1029">
              <a:extLst>
                <a:ext uri="{FF2B5EF4-FFF2-40B4-BE49-F238E27FC236}">
                  <a16:creationId xmlns:a16="http://schemas.microsoft.com/office/drawing/2014/main" id="{81997677-1966-5E04-1307-35F91A638695}"/>
                </a:ext>
              </a:extLst>
            </p:cNvPr>
            <p:cNvCxnSpPr>
              <a:cxnSpLocks/>
              <a:stCxn id="1028" idx="3"/>
              <a:endCxn id="1029" idx="1"/>
            </p:cNvCxnSpPr>
            <p:nvPr/>
          </p:nvCxnSpPr>
          <p:spPr bwMode="auto">
            <a:xfrm flipV="1">
              <a:off x="8352351" y="5582104"/>
              <a:ext cx="740302" cy="2057"/>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1" name="Straight Arrow Connector 1030">
              <a:extLst>
                <a:ext uri="{FF2B5EF4-FFF2-40B4-BE49-F238E27FC236}">
                  <a16:creationId xmlns:a16="http://schemas.microsoft.com/office/drawing/2014/main" id="{5DC64A6A-83F6-CC71-D68E-F87A35FC26B9}"/>
                </a:ext>
              </a:extLst>
            </p:cNvPr>
            <p:cNvCxnSpPr>
              <a:cxnSpLocks/>
              <a:stCxn id="1029" idx="3"/>
            </p:cNvCxnSpPr>
            <p:nvPr/>
          </p:nvCxnSpPr>
          <p:spPr bwMode="auto">
            <a:xfrm>
              <a:off x="9704653" y="5582104"/>
              <a:ext cx="553184"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6" name="Group 15">
            <a:extLst>
              <a:ext uri="{FF2B5EF4-FFF2-40B4-BE49-F238E27FC236}">
                <a16:creationId xmlns:a16="http://schemas.microsoft.com/office/drawing/2014/main" id="{DD60AC3B-8BF5-A197-D851-4364679C2383}"/>
              </a:ext>
            </a:extLst>
          </p:cNvPr>
          <p:cNvGrpSpPr/>
          <p:nvPr/>
        </p:nvGrpSpPr>
        <p:grpSpPr>
          <a:xfrm>
            <a:off x="7632682" y="1682158"/>
            <a:ext cx="2666155" cy="2862322"/>
            <a:chOff x="7591682" y="1586752"/>
            <a:chExt cx="2666155" cy="2862322"/>
          </a:xfrm>
        </p:grpSpPr>
        <p:sp>
          <p:nvSpPr>
            <p:cNvPr id="7" name="TextBox 6">
              <a:extLst>
                <a:ext uri="{FF2B5EF4-FFF2-40B4-BE49-F238E27FC236}">
                  <a16:creationId xmlns:a16="http://schemas.microsoft.com/office/drawing/2014/main" id="{475F582B-F6F9-E4C6-C86E-9F83CBE8B3C4}"/>
                </a:ext>
              </a:extLst>
            </p:cNvPr>
            <p:cNvSpPr txBox="1"/>
            <p:nvPr/>
          </p:nvSpPr>
          <p:spPr>
            <a:xfrm>
              <a:off x="7591682" y="1586752"/>
              <a:ext cx="2666155" cy="2862322"/>
            </a:xfrm>
            <a:prstGeom prst="rect">
              <a:avLst/>
            </a:prstGeom>
            <a:noFill/>
            <a:ln>
              <a:noFill/>
            </a:ln>
          </p:spPr>
          <p:txBody>
            <a:bodyPr wrap="square" rtlCol="0">
              <a:spAutoFit/>
            </a:bodyPr>
            <a:lstStyle/>
            <a:p>
              <a:r>
                <a:rPr lang="en-GB" sz="2000">
                  <a:solidFill>
                    <a:schemeClr val="bg1"/>
                  </a:solidFill>
                  <a:latin typeface="+mn-lt"/>
                </a:rPr>
                <a:t>Parallel arrangement</a:t>
              </a:r>
            </a:p>
            <a:p>
              <a:endParaRPr lang="en-GB" sz="2000"/>
            </a:p>
            <a:p>
              <a:endParaRPr lang="en-GB" sz="2000">
                <a:latin typeface="+mn-lt"/>
              </a:endParaRPr>
            </a:p>
            <a:p>
              <a:endParaRPr lang="en-GB" sz="2000"/>
            </a:p>
            <a:p>
              <a:endParaRPr lang="en-GB" sz="2000">
                <a:latin typeface="+mn-lt"/>
              </a:endParaRPr>
            </a:p>
            <a:p>
              <a:endParaRPr lang="en-GB" sz="2000"/>
            </a:p>
            <a:p>
              <a:endParaRPr lang="en-GB" sz="2000">
                <a:latin typeface="+mn-lt"/>
              </a:endParaRPr>
            </a:p>
            <a:p>
              <a:endParaRPr lang="en-GB" sz="2000"/>
            </a:p>
            <a:p>
              <a:endParaRPr lang="en-GB" sz="2000">
                <a:latin typeface="+mn-lt"/>
              </a:endParaRPr>
            </a:p>
          </p:txBody>
        </p:sp>
        <p:grpSp>
          <p:nvGrpSpPr>
            <p:cNvPr id="5" name="Group 4">
              <a:extLst>
                <a:ext uri="{FF2B5EF4-FFF2-40B4-BE49-F238E27FC236}">
                  <a16:creationId xmlns:a16="http://schemas.microsoft.com/office/drawing/2014/main" id="{2A691397-CB34-289D-FC4E-DA0A7B975D9E}"/>
                </a:ext>
              </a:extLst>
            </p:cNvPr>
            <p:cNvGrpSpPr/>
            <p:nvPr/>
          </p:nvGrpSpPr>
          <p:grpSpPr>
            <a:xfrm>
              <a:off x="7845451" y="1958339"/>
              <a:ext cx="2251809" cy="1507000"/>
              <a:chOff x="7616091" y="2956684"/>
              <a:chExt cx="2251809" cy="1507000"/>
            </a:xfrm>
          </p:grpSpPr>
          <p:sp>
            <p:nvSpPr>
              <p:cNvPr id="9" name="Rectangle: Rounded Corners 8">
                <a:extLst>
                  <a:ext uri="{FF2B5EF4-FFF2-40B4-BE49-F238E27FC236}">
                    <a16:creationId xmlns:a16="http://schemas.microsoft.com/office/drawing/2014/main" id="{640B38F2-C8C7-7E0F-4326-09C8B5071AAF}"/>
                  </a:ext>
                </a:extLst>
              </p:cNvPr>
              <p:cNvSpPr/>
              <p:nvPr/>
            </p:nvSpPr>
            <p:spPr bwMode="auto">
              <a:xfrm>
                <a:off x="8153423" y="2956684"/>
                <a:ext cx="612000" cy="6120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effectLst/>
                    <a:latin typeface="+mn-lt"/>
                  </a:rPr>
                  <a:t>FPM</a:t>
                </a:r>
              </a:p>
            </p:txBody>
          </p:sp>
          <p:sp>
            <p:nvSpPr>
              <p:cNvPr id="10" name="Rectangle: Rounded Corners 9">
                <a:extLst>
                  <a:ext uri="{FF2B5EF4-FFF2-40B4-BE49-F238E27FC236}">
                    <a16:creationId xmlns:a16="http://schemas.microsoft.com/office/drawing/2014/main" id="{4CC26596-D130-6820-9141-A8B569D1744A}"/>
                  </a:ext>
                </a:extLst>
              </p:cNvPr>
              <p:cNvSpPr/>
              <p:nvPr/>
            </p:nvSpPr>
            <p:spPr bwMode="auto">
              <a:xfrm>
                <a:off x="8153423" y="3851684"/>
                <a:ext cx="612000" cy="612000"/>
              </a:xfrm>
              <a:prstGeom prst="roundRect">
                <a:avLst/>
              </a:prstGeom>
              <a:solidFill>
                <a:schemeClr val="tx1"/>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a:ln>
                      <a:noFill/>
                    </a:ln>
                    <a:solidFill>
                      <a:schemeClr val="bg1"/>
                    </a:solidFill>
                    <a:effectLst/>
                    <a:latin typeface="+mn-lt"/>
                  </a:rPr>
                  <a:t>ML</a:t>
                </a:r>
              </a:p>
            </p:txBody>
          </p:sp>
          <p:cxnSp>
            <p:nvCxnSpPr>
              <p:cNvPr id="12" name="Straight Arrow Connector 11">
                <a:extLst>
                  <a:ext uri="{FF2B5EF4-FFF2-40B4-BE49-F238E27FC236}">
                    <a16:creationId xmlns:a16="http://schemas.microsoft.com/office/drawing/2014/main" id="{9E7122AA-6434-446B-88E7-148837FFF4B8}"/>
                  </a:ext>
                </a:extLst>
              </p:cNvPr>
              <p:cNvCxnSpPr>
                <a:endCxn id="9" idx="1"/>
              </p:cNvCxnSpPr>
              <p:nvPr/>
            </p:nvCxnSpPr>
            <p:spPr bwMode="auto">
              <a:xfrm>
                <a:off x="7616091" y="3262684"/>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10538771-BEBE-139A-A766-BC8378947871}"/>
                  </a:ext>
                </a:extLst>
              </p:cNvPr>
              <p:cNvCxnSpPr/>
              <p:nvPr/>
            </p:nvCxnSpPr>
            <p:spPr bwMode="auto">
              <a:xfrm>
                <a:off x="7616091" y="4157684"/>
                <a:ext cx="537332"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or: Elbow 14">
                <a:extLst>
                  <a:ext uri="{FF2B5EF4-FFF2-40B4-BE49-F238E27FC236}">
                    <a16:creationId xmlns:a16="http://schemas.microsoft.com/office/drawing/2014/main" id="{39D9B639-8669-D37A-FC09-704C24429A2B}"/>
                  </a:ext>
                </a:extLst>
              </p:cNvPr>
              <p:cNvCxnSpPr>
                <a:cxnSpLocks/>
                <a:stCxn id="9" idx="3"/>
                <a:endCxn id="1034" idx="0"/>
              </p:cNvCxnSpPr>
              <p:nvPr/>
            </p:nvCxnSpPr>
            <p:spPr bwMode="auto">
              <a:xfrm>
                <a:off x="8765423" y="3262684"/>
                <a:ext cx="633230" cy="365586"/>
              </a:xfrm>
              <a:prstGeom prst="bentConnector2">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ctor: Elbow 16">
                <a:extLst>
                  <a:ext uri="{FF2B5EF4-FFF2-40B4-BE49-F238E27FC236}">
                    <a16:creationId xmlns:a16="http://schemas.microsoft.com/office/drawing/2014/main" id="{9345E4F2-0D9E-9FAC-14B7-5146FC24C752}"/>
                  </a:ext>
                </a:extLst>
              </p:cNvPr>
              <p:cNvCxnSpPr>
                <a:cxnSpLocks/>
                <a:stCxn id="10" idx="3"/>
                <a:endCxn id="1034" idx="4"/>
              </p:cNvCxnSpPr>
              <p:nvPr/>
            </p:nvCxnSpPr>
            <p:spPr bwMode="auto">
              <a:xfrm flipV="1">
                <a:off x="8765423" y="3766726"/>
                <a:ext cx="633230" cy="390958"/>
              </a:xfrm>
              <a:prstGeom prst="bentConnector2">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34" name="Oval 1033">
                <a:extLst>
                  <a:ext uri="{FF2B5EF4-FFF2-40B4-BE49-F238E27FC236}">
                    <a16:creationId xmlns:a16="http://schemas.microsoft.com/office/drawing/2014/main" id="{B4E81AE6-49E3-47C8-E8BB-3E47723DB5B3}"/>
                  </a:ext>
                </a:extLst>
              </p:cNvPr>
              <p:cNvSpPr/>
              <p:nvPr/>
            </p:nvSpPr>
            <p:spPr bwMode="auto">
              <a:xfrm>
                <a:off x="9329783" y="3628270"/>
                <a:ext cx="137739" cy="13845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effectLst/>
                  <a:latin typeface="+mn-lt"/>
                </a:endParaRPr>
              </a:p>
            </p:txBody>
          </p:sp>
          <p:cxnSp>
            <p:nvCxnSpPr>
              <p:cNvPr id="1039" name="Straight Arrow Connector 1038">
                <a:extLst>
                  <a:ext uri="{FF2B5EF4-FFF2-40B4-BE49-F238E27FC236}">
                    <a16:creationId xmlns:a16="http://schemas.microsoft.com/office/drawing/2014/main" id="{5C59F5A8-27A4-FB1A-429A-13D00CBEC041}"/>
                  </a:ext>
                </a:extLst>
              </p:cNvPr>
              <p:cNvCxnSpPr>
                <a:cxnSpLocks/>
                <a:stCxn id="1034" idx="6"/>
              </p:cNvCxnSpPr>
              <p:nvPr/>
            </p:nvCxnSpPr>
            <p:spPr bwMode="auto">
              <a:xfrm>
                <a:off x="9467522" y="3697498"/>
                <a:ext cx="400378"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Tree>
    <p:extLst>
      <p:ext uri="{BB962C8B-B14F-4D97-AF65-F5344CB8AC3E}">
        <p14:creationId xmlns:p14="http://schemas.microsoft.com/office/powerpoint/2010/main" val="26484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B3F1FCE-F290-2747-F18C-39CA28E4DBD1}"/>
              </a:ext>
            </a:extLst>
          </p:cNvPr>
          <p:cNvSpPr txBox="1"/>
          <p:nvPr/>
        </p:nvSpPr>
        <p:spPr>
          <a:xfrm>
            <a:off x="5805377" y="435946"/>
            <a:ext cx="5682767" cy="2045735"/>
          </a:xfrm>
          <a:prstGeom prst="rect">
            <a:avLst/>
          </a:prstGeom>
          <a:solidFill>
            <a:schemeClr val="bg1">
              <a:lumMod val="95000"/>
            </a:schemeClr>
          </a:solidFill>
          <a:ln w="38100">
            <a:solidFill>
              <a:schemeClr val="tx1"/>
            </a:solidFill>
          </a:ln>
        </p:spPr>
        <p:txBody>
          <a:bodyPr wrap="square" lIns="180000" tIns="180000" rIns="180000" bIns="180000" rtlCol="0">
            <a:noAutofit/>
          </a:bodyPr>
          <a:lstStyle/>
          <a:p>
            <a:r>
              <a:rPr lang="en-GB" b="1">
                <a:latin typeface="+mn-lt"/>
              </a:rPr>
              <a:t>Data-driven model</a:t>
            </a:r>
          </a:p>
        </p:txBody>
      </p:sp>
      <p:sp>
        <p:nvSpPr>
          <p:cNvPr id="5" name="Title 4">
            <a:extLst>
              <a:ext uri="{FF2B5EF4-FFF2-40B4-BE49-F238E27FC236}">
                <a16:creationId xmlns:a16="http://schemas.microsoft.com/office/drawing/2014/main" id="{667EA91E-306E-5267-B972-6826D091ADD2}"/>
              </a:ext>
            </a:extLst>
          </p:cNvPr>
          <p:cNvSpPr>
            <a:spLocks noGrp="1"/>
          </p:cNvSpPr>
          <p:nvPr>
            <p:ph type="title"/>
          </p:nvPr>
        </p:nvSpPr>
        <p:spPr/>
        <p:txBody>
          <a:bodyPr>
            <a:normAutofit/>
          </a:bodyPr>
          <a:lstStyle/>
          <a:p>
            <a:r>
              <a:rPr lang="en-GB"/>
              <a:t>Model Architectures</a:t>
            </a:r>
          </a:p>
        </p:txBody>
      </p:sp>
      <p:sp>
        <p:nvSpPr>
          <p:cNvPr id="3" name="Slide Number Placeholder 2">
            <a:extLst>
              <a:ext uri="{FF2B5EF4-FFF2-40B4-BE49-F238E27FC236}">
                <a16:creationId xmlns:a16="http://schemas.microsoft.com/office/drawing/2014/main" id="{5068518F-532D-2E62-8DB0-12D40806DC43}"/>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15</a:t>
            </a:fld>
            <a:endParaRPr lang="en-GB"/>
          </a:p>
        </p:txBody>
      </p:sp>
      <p:sp>
        <p:nvSpPr>
          <p:cNvPr id="7" name="TextBox 6">
            <a:extLst>
              <a:ext uri="{FF2B5EF4-FFF2-40B4-BE49-F238E27FC236}">
                <a16:creationId xmlns:a16="http://schemas.microsoft.com/office/drawing/2014/main" id="{F3ACAE06-CD0F-5BE4-FE02-6274E0E96838}"/>
              </a:ext>
            </a:extLst>
          </p:cNvPr>
          <p:cNvSpPr txBox="1"/>
          <p:nvPr/>
        </p:nvSpPr>
        <p:spPr>
          <a:xfrm>
            <a:off x="703856" y="2085030"/>
            <a:ext cx="4476228" cy="3220617"/>
          </a:xfrm>
          <a:prstGeom prst="rect">
            <a:avLst/>
          </a:prstGeom>
          <a:solidFill>
            <a:schemeClr val="bg1">
              <a:lumMod val="95000"/>
            </a:schemeClr>
          </a:solidFill>
          <a:ln w="38100">
            <a:solidFill>
              <a:schemeClr val="tx1"/>
            </a:solidFill>
          </a:ln>
        </p:spPr>
        <p:txBody>
          <a:bodyPr wrap="square" lIns="216000" tIns="180000" rIns="216000" bIns="180000" rtlCol="0">
            <a:noAutofit/>
          </a:bodyPr>
          <a:lstStyle/>
          <a:p>
            <a:r>
              <a:rPr lang="en-GB" b="1">
                <a:latin typeface="+mn-lt"/>
              </a:rPr>
              <a:t>Corrective hybrid model</a:t>
            </a:r>
          </a:p>
          <a:p>
            <a:r>
              <a:rPr lang="en-GB"/>
              <a:t>ML model predicts error of PBM</a:t>
            </a:r>
            <a:endParaRPr lang="en-GB">
              <a:latin typeface="+mn-lt"/>
            </a:endParaRPr>
          </a:p>
        </p:txBody>
      </p:sp>
      <p:sp>
        <p:nvSpPr>
          <p:cNvPr id="8" name="TextBox 7">
            <a:extLst>
              <a:ext uri="{FF2B5EF4-FFF2-40B4-BE49-F238E27FC236}">
                <a16:creationId xmlns:a16="http://schemas.microsoft.com/office/drawing/2014/main" id="{2F6ACEFC-3BC2-743B-B7A4-A137C2D82298}"/>
              </a:ext>
            </a:extLst>
          </p:cNvPr>
          <p:cNvSpPr txBox="1"/>
          <p:nvPr/>
        </p:nvSpPr>
        <p:spPr>
          <a:xfrm>
            <a:off x="5805377" y="2816916"/>
            <a:ext cx="5682767" cy="3620213"/>
          </a:xfrm>
          <a:prstGeom prst="rect">
            <a:avLst/>
          </a:prstGeom>
          <a:solidFill>
            <a:schemeClr val="bg1">
              <a:lumMod val="95000"/>
            </a:schemeClr>
          </a:solidFill>
          <a:ln w="38100">
            <a:solidFill>
              <a:schemeClr val="tx1"/>
            </a:solidFill>
          </a:ln>
        </p:spPr>
        <p:txBody>
          <a:bodyPr wrap="square" lIns="180000" tIns="180000" rIns="180000" bIns="180000" rtlCol="0">
            <a:noAutofit/>
          </a:bodyPr>
          <a:lstStyle/>
          <a:p>
            <a:r>
              <a:rPr lang="en-GB" b="1" dirty="0">
                <a:latin typeface="+mn-lt"/>
              </a:rPr>
              <a:t>Series hybrid model</a:t>
            </a:r>
          </a:p>
          <a:p>
            <a:r>
              <a:rPr lang="en-GB" dirty="0">
                <a:latin typeface="+mn-lt"/>
              </a:rPr>
              <a:t>ML model predicts parameters of the PBM</a:t>
            </a:r>
          </a:p>
          <a:p>
            <a:pPr marL="285750" indent="-285750">
              <a:buFont typeface="Arial" panose="020B0604020202020204" pitchFamily="34" charset="0"/>
              <a:buChar char="•"/>
            </a:pPr>
            <a:r>
              <a:rPr lang="el-GR" dirty="0"/>
              <a:t>α</a:t>
            </a:r>
            <a:r>
              <a:rPr lang="en-GB" dirty="0"/>
              <a:t> (overall breakage intensity / selection severity)</a:t>
            </a:r>
          </a:p>
          <a:p>
            <a:pPr marL="285750" indent="-285750">
              <a:buFont typeface="Arial" panose="020B0604020202020204" pitchFamily="34" charset="0"/>
              <a:buChar char="•"/>
            </a:pPr>
            <a:r>
              <a:rPr lang="en-GB" dirty="0"/>
              <a:t>x</a:t>
            </a:r>
            <a:r>
              <a:rPr lang="en-GB" baseline="-25000" dirty="0"/>
              <a:t>50</a:t>
            </a:r>
            <a:r>
              <a:rPr lang="en-GB" dirty="0"/>
              <a:t> (classification cut size)</a:t>
            </a:r>
          </a:p>
          <a:p>
            <a:pPr marL="285750" indent="-285750">
              <a:buFont typeface="Arial" panose="020B0604020202020204" pitchFamily="34" charset="0"/>
              <a:buChar char="•"/>
            </a:pPr>
            <a:r>
              <a:rPr lang="en-GB" dirty="0"/>
              <a:t>q (fine tail)</a:t>
            </a:r>
            <a:endParaRPr lang="en-GB" dirty="0">
              <a:latin typeface="+mn-lt"/>
            </a:endParaRPr>
          </a:p>
        </p:txBody>
      </p:sp>
      <p:pic>
        <p:nvPicPr>
          <p:cNvPr id="17" name="Picture 16">
            <a:extLst>
              <a:ext uri="{FF2B5EF4-FFF2-40B4-BE49-F238E27FC236}">
                <a16:creationId xmlns:a16="http://schemas.microsoft.com/office/drawing/2014/main" id="{406B961A-A670-01B5-F90E-92BEA7BDD2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40469" y="928239"/>
            <a:ext cx="4495387" cy="1325563"/>
          </a:xfrm>
          <a:prstGeom prst="rect">
            <a:avLst/>
          </a:prstGeom>
        </p:spPr>
      </p:pic>
      <p:pic>
        <p:nvPicPr>
          <p:cNvPr id="19" name="Picture 18">
            <a:extLst>
              <a:ext uri="{FF2B5EF4-FFF2-40B4-BE49-F238E27FC236}">
                <a16:creationId xmlns:a16="http://schemas.microsoft.com/office/drawing/2014/main" id="{343C07F9-03D3-09FD-8567-96CF914782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4487188"/>
            <a:ext cx="4984327" cy="1636918"/>
          </a:xfrm>
          <a:prstGeom prst="rect">
            <a:avLst/>
          </a:prstGeom>
        </p:spPr>
      </p:pic>
      <p:pic>
        <p:nvPicPr>
          <p:cNvPr id="21" name="Picture 20">
            <a:extLst>
              <a:ext uri="{FF2B5EF4-FFF2-40B4-BE49-F238E27FC236}">
                <a16:creationId xmlns:a16="http://schemas.microsoft.com/office/drawing/2014/main" id="{AF202265-9776-A253-BACC-B90BDE8B8D5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14515" y="2816916"/>
            <a:ext cx="4254910" cy="2261564"/>
          </a:xfrm>
          <a:prstGeom prst="rect">
            <a:avLst/>
          </a:prstGeom>
        </p:spPr>
      </p:pic>
    </p:spTree>
    <p:extLst>
      <p:ext uri="{BB962C8B-B14F-4D97-AF65-F5344CB8AC3E}">
        <p14:creationId xmlns:p14="http://schemas.microsoft.com/office/powerpoint/2010/main" val="3284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C1A15-0476-0EC4-B5A6-165ED7395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28EE5-09FE-D25B-FA14-ACCE1998CBB5}"/>
              </a:ext>
            </a:extLst>
          </p:cNvPr>
          <p:cNvSpPr>
            <a:spLocks noGrp="1"/>
          </p:cNvSpPr>
          <p:nvPr>
            <p:ph type="title"/>
          </p:nvPr>
        </p:nvSpPr>
        <p:spPr/>
        <p:txBody>
          <a:bodyPr>
            <a:normAutofit/>
          </a:bodyPr>
          <a:lstStyle/>
          <a:p>
            <a:r>
              <a:rPr lang="en-GB"/>
              <a:t>Model Evaluation and Optimisation</a:t>
            </a:r>
          </a:p>
        </p:txBody>
      </p:sp>
      <p:sp>
        <p:nvSpPr>
          <p:cNvPr id="3" name="Footer Placeholder 2">
            <a:extLst>
              <a:ext uri="{FF2B5EF4-FFF2-40B4-BE49-F238E27FC236}">
                <a16:creationId xmlns:a16="http://schemas.microsoft.com/office/drawing/2014/main" id="{C8B773A8-51F8-B971-842B-009FBC3EC57E}"/>
              </a:ext>
            </a:extLst>
          </p:cNvPr>
          <p:cNvSpPr>
            <a:spLocks noGrp="1"/>
          </p:cNvSpPr>
          <p:nvPr>
            <p:ph type="ftr" sz="quarter" idx="11"/>
          </p:nvPr>
        </p:nvSpPr>
        <p:spPr>
          <a:xfrm>
            <a:off x="4038600" y="6356350"/>
            <a:ext cx="6383594" cy="365125"/>
          </a:xfrm>
        </p:spPr>
        <p:txBody>
          <a:bodyPr/>
          <a:lstStyle/>
          <a:p>
            <a:pPr algn="r"/>
            <a:r>
              <a:rPr lang="en-GB" sz="1200" dirty="0"/>
              <a:t>[2] Akiba et al. 2019. </a:t>
            </a:r>
            <a:r>
              <a:rPr lang="en-GB" sz="1200" dirty="0" err="1"/>
              <a:t>Optuna</a:t>
            </a:r>
            <a:r>
              <a:rPr lang="en-GB" sz="1200" dirty="0"/>
              <a:t>: A Next-generation Hyperparameter Optimization Framework. In KDD.</a:t>
            </a:r>
          </a:p>
        </p:txBody>
      </p:sp>
      <p:sp>
        <p:nvSpPr>
          <p:cNvPr id="4" name="Slide Number Placeholder 3">
            <a:extLst>
              <a:ext uri="{FF2B5EF4-FFF2-40B4-BE49-F238E27FC236}">
                <a16:creationId xmlns:a16="http://schemas.microsoft.com/office/drawing/2014/main" id="{92BCF487-6F41-B2CE-F9E5-3A9FDFBA6090}"/>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16</a:t>
            </a:fld>
            <a:endParaRPr lang="en-GB"/>
          </a:p>
        </p:txBody>
      </p:sp>
      <p:pic>
        <p:nvPicPr>
          <p:cNvPr id="10" name="Picture 9">
            <a:extLst>
              <a:ext uri="{FF2B5EF4-FFF2-40B4-BE49-F238E27FC236}">
                <a16:creationId xmlns:a16="http://schemas.microsoft.com/office/drawing/2014/main" id="{24560B53-CF79-CAF9-F0DC-1272536760FC}"/>
              </a:ext>
            </a:extLst>
          </p:cNvPr>
          <p:cNvPicPr>
            <a:picLocks noChangeAspect="1"/>
          </p:cNvPicPr>
          <p:nvPr/>
        </p:nvPicPr>
        <p:blipFill>
          <a:blip r:embed="rId2"/>
          <a:stretch>
            <a:fillRect/>
          </a:stretch>
        </p:blipFill>
        <p:spPr>
          <a:xfrm>
            <a:off x="3900446" y="1721438"/>
            <a:ext cx="7453354" cy="3415123"/>
          </a:xfrm>
          <a:prstGeom prst="rect">
            <a:avLst/>
          </a:prstGeom>
        </p:spPr>
      </p:pic>
      <p:sp>
        <p:nvSpPr>
          <p:cNvPr id="5" name="TextBox 4">
            <a:extLst>
              <a:ext uri="{FF2B5EF4-FFF2-40B4-BE49-F238E27FC236}">
                <a16:creationId xmlns:a16="http://schemas.microsoft.com/office/drawing/2014/main" id="{54960BEF-7DAA-F4BA-FDA0-77BF69A36AC5}"/>
              </a:ext>
            </a:extLst>
          </p:cNvPr>
          <p:cNvSpPr txBox="1"/>
          <p:nvPr/>
        </p:nvSpPr>
        <p:spPr>
          <a:xfrm>
            <a:off x="838200" y="2182307"/>
            <a:ext cx="2799945" cy="2554545"/>
          </a:xfrm>
          <a:prstGeom prst="rect">
            <a:avLst/>
          </a:prstGeom>
          <a:noFill/>
        </p:spPr>
        <p:txBody>
          <a:bodyPr wrap="square" rtlCol="0">
            <a:spAutoFit/>
          </a:bodyPr>
          <a:lstStyle/>
          <a:p>
            <a:r>
              <a:rPr lang="en-GB" sz="2000" dirty="0"/>
              <a:t>Hyperparameters of each model optimised using </a:t>
            </a:r>
            <a:r>
              <a:rPr lang="en-GB" sz="2000" dirty="0" err="1"/>
              <a:t>Optuna</a:t>
            </a:r>
            <a:r>
              <a:rPr lang="en-GB" sz="2000" baseline="30000" dirty="0" err="1"/>
              <a:t>TM</a:t>
            </a:r>
            <a:r>
              <a:rPr lang="en-GB" sz="2000" dirty="0"/>
              <a:t> [2]</a:t>
            </a:r>
          </a:p>
          <a:p>
            <a:endParaRPr lang="en-GB" sz="2000" dirty="0">
              <a:latin typeface="+mn-lt"/>
            </a:endParaRPr>
          </a:p>
          <a:p>
            <a:r>
              <a:rPr lang="en-GB" sz="2000" dirty="0"/>
              <a:t>Loss metric is mean absolute error (MAE) between true and predicted PSD</a:t>
            </a:r>
            <a:endParaRPr lang="en-GB" sz="2000" dirty="0">
              <a:latin typeface="+mn-lt"/>
            </a:endParaRPr>
          </a:p>
        </p:txBody>
      </p:sp>
    </p:spTree>
    <p:extLst>
      <p:ext uri="{BB962C8B-B14F-4D97-AF65-F5344CB8AC3E}">
        <p14:creationId xmlns:p14="http://schemas.microsoft.com/office/powerpoint/2010/main" val="33048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F1B8-C635-A45C-90D5-E151AFE864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84B84B-4514-9E06-D782-99B98C9DD7D1}"/>
              </a:ext>
            </a:extLst>
          </p:cNvPr>
          <p:cNvSpPr>
            <a:spLocks noGrp="1"/>
          </p:cNvSpPr>
          <p:nvPr>
            <p:ph type="title"/>
          </p:nvPr>
        </p:nvSpPr>
        <p:spPr/>
        <p:txBody>
          <a:bodyPr>
            <a:normAutofit/>
          </a:bodyPr>
          <a:lstStyle/>
          <a:p>
            <a:r>
              <a:rPr lang="en-GB"/>
              <a:t>Results</a:t>
            </a:r>
          </a:p>
        </p:txBody>
      </p:sp>
      <p:sp>
        <p:nvSpPr>
          <p:cNvPr id="2" name="Footer Placeholder 1">
            <a:extLst>
              <a:ext uri="{FF2B5EF4-FFF2-40B4-BE49-F238E27FC236}">
                <a16:creationId xmlns:a16="http://schemas.microsoft.com/office/drawing/2014/main" id="{F0C9F1F3-33A3-F5F5-F5FA-7E421EC475B0}"/>
              </a:ext>
            </a:extLst>
          </p:cNvPr>
          <p:cNvSpPr>
            <a:spLocks noGrp="1"/>
          </p:cNvSpPr>
          <p:nvPr>
            <p:ph type="ftr" sz="quarter" idx="11"/>
          </p:nvPr>
        </p:nvSpPr>
        <p:spPr>
          <a:xfrm>
            <a:off x="4038599" y="6356350"/>
            <a:ext cx="6399179" cy="365125"/>
          </a:xfrm>
        </p:spPr>
        <p:txBody>
          <a:bodyPr/>
          <a:lstStyle/>
          <a:p>
            <a:pPr algn="r"/>
            <a:r>
              <a:rPr lang="en-GB" dirty="0"/>
              <a:t>Neural networks built and trained in </a:t>
            </a:r>
            <a:r>
              <a:rPr lang="en-GB" dirty="0" err="1"/>
              <a:t>PyTorch</a:t>
            </a:r>
            <a:r>
              <a:rPr lang="en-GB" dirty="0"/>
              <a:t>. Torch ODE solved with </a:t>
            </a:r>
            <a:r>
              <a:rPr lang="en-GB" dirty="0" err="1"/>
              <a:t>torchdiffeq</a:t>
            </a:r>
            <a:endParaRPr lang="en-GB" dirty="0"/>
          </a:p>
        </p:txBody>
      </p:sp>
      <p:sp>
        <p:nvSpPr>
          <p:cNvPr id="3" name="Slide Number Placeholder 2">
            <a:extLst>
              <a:ext uri="{FF2B5EF4-FFF2-40B4-BE49-F238E27FC236}">
                <a16:creationId xmlns:a16="http://schemas.microsoft.com/office/drawing/2014/main" id="{206EC916-F4F6-DC67-5084-4BC8A5CA5671}"/>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17</a:t>
            </a:fld>
            <a:endParaRPr lang="en-GB"/>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E8A1E73-46CA-7B2B-8C7A-83C0002AEDFF}"/>
                  </a:ext>
                </a:extLst>
              </p:cNvPr>
              <p:cNvSpPr txBox="1"/>
              <p:nvPr/>
            </p:nvSpPr>
            <p:spPr>
              <a:xfrm>
                <a:off x="8610600" y="518091"/>
                <a:ext cx="2329677" cy="810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p>
                            <m:sSupPr>
                              <m:ctrlPr>
                                <a:rPr lang="en-GB" i="1" smtClean="0">
                                  <a:latin typeface="Cambria Math" panose="02040503050406030204" pitchFamily="18" charset="0"/>
                                </a:rPr>
                              </m:ctrlPr>
                            </m:sSupPr>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𝑦</m:t>
                                      </m:r>
                                    </m:e>
                                  </m:acc>
                                </m:e>
                                <m:sub>
                                  <m:r>
                                    <a:rPr lang="en-GB" i="1">
                                      <a:latin typeface="Cambria Math" panose="02040503050406030204" pitchFamily="18" charset="0"/>
                                    </a:rPr>
                                    <m:t>𝑖</m:t>
                                  </m:r>
                                </m:sub>
                              </m:sSub>
                              <m:r>
                                <a:rPr lang="en-GB" i="1">
                                  <a:latin typeface="Cambria Math" panose="02040503050406030204" pitchFamily="18" charset="0"/>
                                </a:rPr>
                                <m:t>)</m:t>
                              </m:r>
                            </m:e>
                            <m:sup>
                              <m:r>
                                <a:rPr lang="en-GB" b="0" i="1" smtClean="0">
                                  <a:latin typeface="Cambria Math" panose="02040503050406030204" pitchFamily="18" charset="0"/>
                                </a:rPr>
                                <m:t>2</m:t>
                              </m:r>
                            </m:sup>
                          </m:sSup>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𝑃</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𝑤</m:t>
                                  </m:r>
                                </m:e>
                                <m:sup>
                                  <m:r>
                                    <a:rPr lang="en-GB" b="0" i="1" smtClean="0">
                                      <a:latin typeface="Cambria Math" panose="02040503050406030204" pitchFamily="18" charset="0"/>
                                    </a:rPr>
                                    <m:t>2</m:t>
                                  </m:r>
                                </m:sup>
                              </m:sSup>
                            </m:e>
                          </m:nary>
                        </m:e>
                      </m:nary>
                    </m:oMath>
                  </m:oMathPara>
                </a14:m>
                <a:endParaRPr lang="en-GB"/>
              </a:p>
            </p:txBody>
          </p:sp>
        </mc:Choice>
        <mc:Fallback xmlns="">
          <p:sp>
            <p:nvSpPr>
              <p:cNvPr id="13" name="TextBox 12">
                <a:extLst>
                  <a:ext uri="{FF2B5EF4-FFF2-40B4-BE49-F238E27FC236}">
                    <a16:creationId xmlns:a16="http://schemas.microsoft.com/office/drawing/2014/main" id="{BE8A1E73-46CA-7B2B-8C7A-83C0002AEDFF}"/>
                  </a:ext>
                </a:extLst>
              </p:cNvPr>
              <p:cNvSpPr txBox="1">
                <a:spLocks noRot="1" noChangeAspect="1" noMove="1" noResize="1" noEditPoints="1" noAdjustHandles="1" noChangeArrowheads="1" noChangeShapeType="1" noTextEdit="1"/>
              </p:cNvSpPr>
              <p:nvPr/>
            </p:nvSpPr>
            <p:spPr>
              <a:xfrm>
                <a:off x="8610600" y="518091"/>
                <a:ext cx="2329677" cy="810222"/>
              </a:xfrm>
              <a:prstGeom prst="rect">
                <a:avLst/>
              </a:prstGeom>
              <a:blipFill>
                <a:blip r:embed="rId2"/>
                <a:stretch>
                  <a:fillRect/>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97B320EF-941F-1EE1-DC70-0F033BDAB582}"/>
              </a:ext>
            </a:extLst>
          </p:cNvPr>
          <p:cNvSpPr/>
          <p:nvPr/>
        </p:nvSpPr>
        <p:spPr bwMode="auto">
          <a:xfrm>
            <a:off x="2404855" y="4814239"/>
            <a:ext cx="1200150" cy="541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0" name="Rectangle 59">
            <a:extLst>
              <a:ext uri="{FF2B5EF4-FFF2-40B4-BE49-F238E27FC236}">
                <a16:creationId xmlns:a16="http://schemas.microsoft.com/office/drawing/2014/main" id="{B708D4E4-8766-E671-95AF-E950F12E3655}"/>
              </a:ext>
            </a:extLst>
          </p:cNvPr>
          <p:cNvSpPr/>
          <p:nvPr/>
        </p:nvSpPr>
        <p:spPr bwMode="auto">
          <a:xfrm>
            <a:off x="3619292" y="4791168"/>
            <a:ext cx="1567180" cy="8608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1" name="Rectangle 60">
            <a:extLst>
              <a:ext uri="{FF2B5EF4-FFF2-40B4-BE49-F238E27FC236}">
                <a16:creationId xmlns:a16="http://schemas.microsoft.com/office/drawing/2014/main" id="{6D997CCC-32EC-E24D-003B-A130F7106FA3}"/>
              </a:ext>
            </a:extLst>
          </p:cNvPr>
          <p:cNvSpPr/>
          <p:nvPr/>
        </p:nvSpPr>
        <p:spPr bwMode="auto">
          <a:xfrm>
            <a:off x="5057567" y="4791168"/>
            <a:ext cx="1035275" cy="8608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2" name="Rectangle 61">
            <a:extLst>
              <a:ext uri="{FF2B5EF4-FFF2-40B4-BE49-F238E27FC236}">
                <a16:creationId xmlns:a16="http://schemas.microsoft.com/office/drawing/2014/main" id="{30BAC14C-7843-FC6D-FCF5-1022B5A3832B}"/>
              </a:ext>
            </a:extLst>
          </p:cNvPr>
          <p:cNvSpPr/>
          <p:nvPr/>
        </p:nvSpPr>
        <p:spPr bwMode="auto">
          <a:xfrm>
            <a:off x="1459532" y="4814239"/>
            <a:ext cx="931036" cy="541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64" name="Picture 63">
            <a:extLst>
              <a:ext uri="{FF2B5EF4-FFF2-40B4-BE49-F238E27FC236}">
                <a16:creationId xmlns:a16="http://schemas.microsoft.com/office/drawing/2014/main" id="{3EDC5065-35BD-C33F-EE4F-1B6F3EF211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31872" y="1622541"/>
            <a:ext cx="3487131" cy="1853475"/>
          </a:xfrm>
          <a:prstGeom prst="rect">
            <a:avLst/>
          </a:prstGeom>
        </p:spPr>
      </p:pic>
      <p:pic>
        <p:nvPicPr>
          <p:cNvPr id="8" name="Picture 7" descr="A graph of different colored bars&#10;&#10;AI-generated content may be incorrect.">
            <a:extLst>
              <a:ext uri="{FF2B5EF4-FFF2-40B4-BE49-F238E27FC236}">
                <a16:creationId xmlns:a16="http://schemas.microsoft.com/office/drawing/2014/main" id="{E9E5734E-F21B-06AF-7A43-607205BEED5D}"/>
              </a:ext>
            </a:extLst>
          </p:cNvPr>
          <p:cNvPicPr>
            <a:picLocks noChangeAspect="1"/>
          </p:cNvPicPr>
          <p:nvPr/>
        </p:nvPicPr>
        <p:blipFill>
          <a:blip r:embed="rId4"/>
          <a:stretch>
            <a:fillRect/>
          </a:stretch>
        </p:blipFill>
        <p:spPr>
          <a:xfrm>
            <a:off x="977585" y="1765158"/>
            <a:ext cx="6053143" cy="3960000"/>
          </a:xfrm>
          <a:prstGeom prst="rect">
            <a:avLst/>
          </a:prstGeom>
        </p:spPr>
      </p:pic>
    </p:spTree>
    <p:extLst>
      <p:ext uri="{BB962C8B-B14F-4D97-AF65-F5344CB8AC3E}">
        <p14:creationId xmlns:p14="http://schemas.microsoft.com/office/powerpoint/2010/main" val="16439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0339-CEEE-9842-00B7-2E9C090D9351}"/>
            </a:ext>
          </a:extLst>
        </p:cNvPr>
        <p:cNvGrpSpPr/>
        <p:nvPr/>
      </p:nvGrpSpPr>
      <p:grpSpPr>
        <a:xfrm>
          <a:off x="0" y="0"/>
          <a:ext cx="0" cy="0"/>
          <a:chOff x="0" y="0"/>
          <a:chExt cx="0" cy="0"/>
        </a:xfrm>
      </p:grpSpPr>
      <p:pic>
        <p:nvPicPr>
          <p:cNvPr id="118" name="mcnn">
            <a:hlinkClick r:id="" action="ppaction://media"/>
            <a:extLst>
              <a:ext uri="{FF2B5EF4-FFF2-40B4-BE49-F238E27FC236}">
                <a16:creationId xmlns:a16="http://schemas.microsoft.com/office/drawing/2014/main" id="{0A892279-5E82-48EB-8E79-749167735D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93" y="1381352"/>
            <a:ext cx="3849059" cy="4077473"/>
          </a:xfrm>
          <a:prstGeom prst="rect">
            <a:avLst/>
          </a:prstGeom>
        </p:spPr>
      </p:pic>
      <p:sp>
        <p:nvSpPr>
          <p:cNvPr id="67" name="Footer Placeholder 66">
            <a:extLst>
              <a:ext uri="{FF2B5EF4-FFF2-40B4-BE49-F238E27FC236}">
                <a16:creationId xmlns:a16="http://schemas.microsoft.com/office/drawing/2014/main" id="{225F687C-30F1-9DF0-550A-08D96940DF37}"/>
              </a:ext>
            </a:extLst>
          </p:cNvPr>
          <p:cNvSpPr>
            <a:spLocks noGrp="1"/>
          </p:cNvSpPr>
          <p:nvPr>
            <p:ph type="ftr" sz="quarter" idx="11"/>
          </p:nvPr>
        </p:nvSpPr>
        <p:spPr>
          <a:xfrm>
            <a:off x="3765759" y="6356350"/>
            <a:ext cx="6535830" cy="365125"/>
          </a:xfrm>
        </p:spPr>
        <p:txBody>
          <a:bodyPr/>
          <a:lstStyle/>
          <a:p>
            <a:pPr algn="r"/>
            <a:r>
              <a:rPr lang="en-GB" dirty="0"/>
              <a:t>Gal, Y., &amp; Ghahramani, Z. 2016. Dropout as a Bayesian Approximation: Representing Model Uncertainty in Deep Learning.</a:t>
            </a:r>
          </a:p>
        </p:txBody>
      </p:sp>
      <p:sp>
        <p:nvSpPr>
          <p:cNvPr id="2" name="Text Placeholder 1">
            <a:extLst>
              <a:ext uri="{FF2B5EF4-FFF2-40B4-BE49-F238E27FC236}">
                <a16:creationId xmlns:a16="http://schemas.microsoft.com/office/drawing/2014/main" id="{0BDA364B-B1DF-2D2C-D350-DF7B58ED72F6}"/>
              </a:ext>
            </a:extLst>
          </p:cNvPr>
          <p:cNvSpPr>
            <a:spLocks noGrp="1"/>
          </p:cNvSpPr>
          <p:nvPr>
            <p:ph type="body" sz="quarter" idx="4294967295"/>
          </p:nvPr>
        </p:nvSpPr>
        <p:spPr>
          <a:xfrm>
            <a:off x="815975" y="922338"/>
            <a:ext cx="11376025" cy="360362"/>
          </a:xfrm>
        </p:spPr>
        <p:txBody>
          <a:bodyPr>
            <a:normAutofit fontScale="77500" lnSpcReduction="20000"/>
          </a:bodyPr>
          <a:lstStyle/>
          <a:p>
            <a:r>
              <a:rPr lang="en-GB">
                <a:solidFill>
                  <a:srgbClr val="B31983"/>
                </a:solidFill>
              </a:rPr>
              <a:t>Monte Carlo Dropout Neural Network</a:t>
            </a:r>
          </a:p>
        </p:txBody>
      </p:sp>
      <p:sp>
        <p:nvSpPr>
          <p:cNvPr id="3" name="Title 2">
            <a:extLst>
              <a:ext uri="{FF2B5EF4-FFF2-40B4-BE49-F238E27FC236}">
                <a16:creationId xmlns:a16="http://schemas.microsoft.com/office/drawing/2014/main" id="{41D6555C-D096-D4A4-B10B-F40386AE4138}"/>
              </a:ext>
            </a:extLst>
          </p:cNvPr>
          <p:cNvSpPr>
            <a:spLocks noGrp="1"/>
          </p:cNvSpPr>
          <p:nvPr>
            <p:ph type="title" idx="4294967295"/>
          </p:nvPr>
        </p:nvSpPr>
        <p:spPr>
          <a:xfrm>
            <a:off x="820738" y="422275"/>
            <a:ext cx="11371262" cy="500063"/>
          </a:xfrm>
        </p:spPr>
        <p:txBody>
          <a:bodyPr>
            <a:normAutofit fontScale="90000"/>
          </a:bodyPr>
          <a:lstStyle/>
          <a:p>
            <a:r>
              <a:rPr lang="en-GB"/>
              <a:t>Results</a:t>
            </a:r>
          </a:p>
        </p:txBody>
      </p:sp>
      <p:sp>
        <p:nvSpPr>
          <p:cNvPr id="66" name="TextBox 65">
            <a:extLst>
              <a:ext uri="{FF2B5EF4-FFF2-40B4-BE49-F238E27FC236}">
                <a16:creationId xmlns:a16="http://schemas.microsoft.com/office/drawing/2014/main" id="{CC96A7E5-3B2C-D707-BFA3-621A67E1DBAC}"/>
              </a:ext>
            </a:extLst>
          </p:cNvPr>
          <p:cNvSpPr txBox="1"/>
          <p:nvPr/>
        </p:nvSpPr>
        <p:spPr>
          <a:xfrm>
            <a:off x="4787071" y="4062519"/>
            <a:ext cx="1889197" cy="1231106"/>
          </a:xfrm>
          <a:prstGeom prst="rect">
            <a:avLst/>
          </a:prstGeom>
          <a:noFill/>
        </p:spPr>
        <p:txBody>
          <a:bodyPr wrap="square" lIns="0" tIns="0" rIns="0" bIns="0" rtlCol="0">
            <a:spAutoFit/>
          </a:bodyPr>
          <a:lstStyle/>
          <a:p>
            <a:pPr algn="r"/>
            <a:r>
              <a:rPr lang="en-GB" sz="2000" dirty="0"/>
              <a:t>Approximation of posterior distribution of each PSD bin</a:t>
            </a:r>
          </a:p>
        </p:txBody>
      </p:sp>
      <p:pic>
        <p:nvPicPr>
          <p:cNvPr id="68" name="Picture 67">
            <a:extLst>
              <a:ext uri="{FF2B5EF4-FFF2-40B4-BE49-F238E27FC236}">
                <a16:creationId xmlns:a16="http://schemas.microsoft.com/office/drawing/2014/main" id="{803D6470-8439-AECB-F1CD-AB11ADF4D1BD}"/>
              </a:ext>
            </a:extLst>
          </p:cNvPr>
          <p:cNvPicPr>
            <a:picLocks noChangeAspect="1"/>
          </p:cNvPicPr>
          <p:nvPr/>
        </p:nvPicPr>
        <p:blipFill>
          <a:blip r:embed="rId5"/>
          <a:stretch>
            <a:fillRect/>
          </a:stretch>
        </p:blipFill>
        <p:spPr>
          <a:xfrm>
            <a:off x="7002545" y="1991764"/>
            <a:ext cx="4373217" cy="3617857"/>
          </a:xfrm>
          <a:prstGeom prst="rect">
            <a:avLst/>
          </a:prstGeom>
        </p:spPr>
      </p:pic>
      <p:sp>
        <p:nvSpPr>
          <p:cNvPr id="72" name="TextBox 71">
            <a:extLst>
              <a:ext uri="{FF2B5EF4-FFF2-40B4-BE49-F238E27FC236}">
                <a16:creationId xmlns:a16="http://schemas.microsoft.com/office/drawing/2014/main" id="{8EE27A58-77CB-F6CD-ED37-9265C053E6F2}"/>
              </a:ext>
            </a:extLst>
          </p:cNvPr>
          <p:cNvSpPr txBox="1"/>
          <p:nvPr/>
        </p:nvSpPr>
        <p:spPr>
          <a:xfrm>
            <a:off x="7354246" y="1289709"/>
            <a:ext cx="3939568" cy="615553"/>
          </a:xfrm>
          <a:prstGeom prst="rect">
            <a:avLst/>
          </a:prstGeom>
          <a:noFill/>
        </p:spPr>
        <p:txBody>
          <a:bodyPr wrap="square" lIns="0" tIns="0" rIns="0" bIns="0" rtlCol="0">
            <a:spAutoFit/>
          </a:bodyPr>
          <a:lstStyle/>
          <a:p>
            <a:r>
              <a:rPr lang="en-GB" sz="2000" dirty="0"/>
              <a:t>Corrective ANN-MC performance on test experiment</a:t>
            </a:r>
          </a:p>
        </p:txBody>
      </p:sp>
      <mc:AlternateContent xmlns:mc="http://schemas.openxmlformats.org/markup-compatibility/2006" xmlns:a14="http://schemas.microsoft.com/office/drawing/2010/main">
        <mc:Choice Requires="a14">
          <p:graphicFrame>
            <p:nvGraphicFramePr>
              <p:cNvPr id="74" name="Table 73">
                <a:extLst>
                  <a:ext uri="{FF2B5EF4-FFF2-40B4-BE49-F238E27FC236}">
                    <a16:creationId xmlns:a16="http://schemas.microsoft.com/office/drawing/2014/main" id="{10B2D1F2-047A-66F1-3774-EE6B1DC6EF90}"/>
                  </a:ext>
                </a:extLst>
              </p:cNvPr>
              <p:cNvGraphicFramePr>
                <a:graphicFrameLocks noGrp="1"/>
              </p:cNvGraphicFramePr>
              <p:nvPr>
                <p:extLst>
                  <p:ext uri="{D42A27DB-BD31-4B8C-83A1-F6EECF244321}">
                    <p14:modId xmlns:p14="http://schemas.microsoft.com/office/powerpoint/2010/main" val="390189373"/>
                  </p:ext>
                </p:extLst>
              </p:nvPr>
            </p:nvGraphicFramePr>
            <p:xfrm>
              <a:off x="667373" y="2017172"/>
              <a:ext cx="731505" cy="2823656"/>
            </p:xfrm>
            <a:graphic>
              <a:graphicData uri="http://schemas.openxmlformats.org/drawingml/2006/table">
                <a:tbl>
                  <a:tblPr>
                    <a:tableStyleId>{5C22544A-7EE6-4342-B048-85BDC9FD1C3A}</a:tableStyleId>
                  </a:tblPr>
                  <a:tblGrid>
                    <a:gridCol w="731505">
                      <a:extLst>
                        <a:ext uri="{9D8B030D-6E8A-4147-A177-3AD203B41FA5}">
                          <a16:colId xmlns:a16="http://schemas.microsoft.com/office/drawing/2014/main" val="1202555822"/>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𝑓</m:t>
                                    </m:r>
                                  </m:e>
                                  <m:sub>
                                    <m:r>
                                      <a:rPr lang="en-GB" sz="2000" b="0" i="1" smtClean="0">
                                        <a:latin typeface="Cambria Math" panose="02040503050406030204" pitchFamily="18" charset="0"/>
                                      </a:rPr>
                                      <m:t>𝑖𝑛</m:t>
                                    </m:r>
                                    <m:r>
                                      <a:rPr lang="en-GB" sz="2000" b="0" i="1" smtClean="0">
                                        <a:latin typeface="Cambria Math" panose="02040503050406030204" pitchFamily="18" charset="0"/>
                                      </a:rPr>
                                      <m:t>,</m:t>
                                    </m:r>
                                    <m:r>
                                      <a:rPr lang="en-GB" sz="2000" b="0" i="1" smtClean="0">
                                        <a:latin typeface="Cambria Math" panose="02040503050406030204" pitchFamily="18" charset="0"/>
                                      </a:rPr>
                                      <m:t>𝑏</m:t>
                                    </m:r>
                                    <m:r>
                                      <a:rPr lang="en-GB" sz="2000" b="0" i="1" smtClean="0">
                                        <a:latin typeface="Cambria Math" panose="02040503050406030204" pitchFamily="18" charset="0"/>
                                      </a:rPr>
                                      <m:t>1</m:t>
                                    </m:r>
                                  </m:sub>
                                </m:sSub>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06103980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𝑓</m:t>
                                    </m:r>
                                  </m:e>
                                  <m:sub>
                                    <m:r>
                                      <a:rPr lang="en-GB" sz="2000" b="0" i="1" smtClean="0">
                                        <a:latin typeface="Cambria Math" panose="02040503050406030204" pitchFamily="18" charset="0"/>
                                      </a:rPr>
                                      <m:t>𝑖𝑛</m:t>
                                    </m:r>
                                    <m:r>
                                      <a:rPr lang="en-GB" sz="2000" b="0" i="1" smtClean="0">
                                        <a:latin typeface="Cambria Math" panose="02040503050406030204" pitchFamily="18" charset="0"/>
                                      </a:rPr>
                                      <m:t>,</m:t>
                                    </m:r>
                                    <m:r>
                                      <a:rPr lang="en-GB" sz="2000" b="0" i="1" smtClean="0">
                                        <a:latin typeface="Cambria Math" panose="02040503050406030204" pitchFamily="18" charset="0"/>
                                      </a:rPr>
                                      <m:t>𝑏</m:t>
                                    </m:r>
                                    <m:r>
                                      <a:rPr lang="en-GB" sz="2000" b="0" i="1" smtClean="0">
                                        <a:latin typeface="Cambria Math" panose="02040503050406030204" pitchFamily="18" charset="0"/>
                                      </a:rPr>
                                      <m:t>2</m:t>
                                    </m:r>
                                  </m:sub>
                                </m:sSub>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89474997"/>
                      </a:ext>
                    </a:extLst>
                  </a:tr>
                  <a:tr h="370840">
                    <a:tc>
                      <a:txBody>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m:t>
                                </m:r>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131069280"/>
                      </a:ext>
                    </a:extLst>
                  </a:tr>
                  <a:tr h="370840">
                    <a:tc>
                      <a:txBody>
                        <a:bodyPr/>
                        <a:lstStyle/>
                        <a:p>
                          <a:pPr/>
                          <a14:m>
                            <m:oMathPara xmlns:m="http://schemas.openxmlformats.org/officeDocument/2006/math">
                              <m:oMathParaPr>
                                <m:jc m:val="centerGroup"/>
                              </m:oMathParaPr>
                              <m:oMath xmlns:m="http://schemas.openxmlformats.org/officeDocument/2006/math">
                                <m:acc>
                                  <m:accPr>
                                    <m:chr m:val="̇"/>
                                    <m:ctrlPr>
                                      <a:rPr lang="en-GB" sz="2000" b="0" i="1" smtClean="0">
                                        <a:latin typeface="Cambria Math" panose="02040503050406030204" pitchFamily="18" charset="0"/>
                                      </a:rPr>
                                    </m:ctrlPr>
                                  </m:accPr>
                                  <m:e>
                                    <m:r>
                                      <a:rPr lang="en-GB" sz="2000" b="0" i="1" smtClean="0">
                                        <a:latin typeface="Cambria Math" panose="02040503050406030204" pitchFamily="18" charset="0"/>
                                      </a:rPr>
                                      <m:t>𝑚</m:t>
                                    </m:r>
                                  </m:e>
                                </m:acc>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647518403"/>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𝑃</m:t>
                                    </m:r>
                                  </m:e>
                                  <m:sub>
                                    <m:r>
                                      <a:rPr lang="en-GB" sz="2000" b="0" i="1" smtClean="0">
                                        <a:latin typeface="Cambria Math" panose="02040503050406030204" pitchFamily="18" charset="0"/>
                                      </a:rPr>
                                      <m:t>𝐹</m:t>
                                    </m:r>
                                  </m:sub>
                                </m:sSub>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73014307"/>
                      </a:ext>
                    </a:extLst>
                  </a:tr>
                  <a:tr h="370840">
                    <a:tc>
                      <a:txBody>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𝑡</m:t>
                                </m:r>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642504741"/>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𝑛</m:t>
                                    </m:r>
                                  </m:e>
                                  <m:sub>
                                    <m:r>
                                      <a:rPr lang="en-GB" sz="2000" b="0" i="1" smtClean="0">
                                        <a:latin typeface="Cambria Math" panose="02040503050406030204" pitchFamily="18" charset="0"/>
                                      </a:rPr>
                                      <m:t>𝑝𝑎𝑠𝑠</m:t>
                                    </m:r>
                                  </m:sub>
                                </m:sSub>
                              </m:oMath>
                            </m:oMathPara>
                          </a14:m>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247819542"/>
                      </a:ext>
                    </a:extLst>
                  </a:tr>
                </a:tbl>
              </a:graphicData>
            </a:graphic>
          </p:graphicFrame>
        </mc:Choice>
        <mc:Fallback xmlns="">
          <p:graphicFrame>
            <p:nvGraphicFramePr>
              <p:cNvPr id="74" name="Table 73">
                <a:extLst>
                  <a:ext uri="{FF2B5EF4-FFF2-40B4-BE49-F238E27FC236}">
                    <a16:creationId xmlns:a16="http://schemas.microsoft.com/office/drawing/2014/main" id="{10B2D1F2-047A-66F1-3774-EE6B1DC6EF90}"/>
                  </a:ext>
                </a:extLst>
              </p:cNvPr>
              <p:cNvGraphicFramePr>
                <a:graphicFrameLocks noGrp="1"/>
              </p:cNvGraphicFramePr>
              <p:nvPr>
                <p:extLst>
                  <p:ext uri="{D42A27DB-BD31-4B8C-83A1-F6EECF244321}">
                    <p14:modId xmlns:p14="http://schemas.microsoft.com/office/powerpoint/2010/main" val="390189373"/>
                  </p:ext>
                </p:extLst>
              </p:nvPr>
            </p:nvGraphicFramePr>
            <p:xfrm>
              <a:off x="667373" y="2017172"/>
              <a:ext cx="731505" cy="2823656"/>
            </p:xfrm>
            <a:graphic>
              <a:graphicData uri="http://schemas.openxmlformats.org/drawingml/2006/table">
                <a:tbl>
                  <a:tblPr>
                    <a:tableStyleId>{5C22544A-7EE6-4342-B048-85BDC9FD1C3A}</a:tableStyleId>
                  </a:tblPr>
                  <a:tblGrid>
                    <a:gridCol w="731505">
                      <a:extLst>
                        <a:ext uri="{9D8B030D-6E8A-4147-A177-3AD203B41FA5}">
                          <a16:colId xmlns:a16="http://schemas.microsoft.com/office/drawing/2014/main" val="1202555822"/>
                        </a:ext>
                      </a:extLst>
                    </a:gridCol>
                  </a:tblGrid>
                  <a:tr h="40951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1493" r="-1653" b="-600000"/>
                          </a:stretch>
                        </a:blipFill>
                      </a:tcPr>
                    </a:tc>
                    <a:extLst>
                      <a:ext uri="{0D108BD9-81ED-4DB2-BD59-A6C34878D82A}">
                        <a16:rowId xmlns:a16="http://schemas.microsoft.com/office/drawing/2014/main" val="3061039808"/>
                      </a:ext>
                    </a:extLst>
                  </a:tr>
                  <a:tr h="40951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100000" r="-1653" b="-491176"/>
                          </a:stretch>
                        </a:blipFill>
                      </a:tcPr>
                    </a:tc>
                    <a:extLst>
                      <a:ext uri="{0D108BD9-81ED-4DB2-BD59-A6C34878D82A}">
                        <a16:rowId xmlns:a16="http://schemas.microsoft.com/office/drawing/2014/main" val="1589474997"/>
                      </a:ext>
                    </a:extLst>
                  </a:tr>
                  <a:tr h="396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209231" r="-1653" b="-413846"/>
                          </a:stretch>
                        </a:blipFill>
                      </a:tcPr>
                    </a:tc>
                    <a:extLst>
                      <a:ext uri="{0D108BD9-81ED-4DB2-BD59-A6C34878D82A}">
                        <a16:rowId xmlns:a16="http://schemas.microsoft.com/office/drawing/2014/main" val="1131069280"/>
                      </a:ext>
                    </a:extLst>
                  </a:tr>
                  <a:tr h="396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309231" r="-1653" b="-313846"/>
                          </a:stretch>
                        </a:blipFill>
                      </a:tcPr>
                    </a:tc>
                    <a:extLst>
                      <a:ext uri="{0D108BD9-81ED-4DB2-BD59-A6C34878D82A}">
                        <a16:rowId xmlns:a16="http://schemas.microsoft.com/office/drawing/2014/main" val="3647518403"/>
                      </a:ext>
                    </a:extLst>
                  </a:tr>
                  <a:tr h="396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403030" r="-1653" b="-209091"/>
                          </a:stretch>
                        </a:blipFill>
                      </a:tcPr>
                    </a:tc>
                    <a:extLst>
                      <a:ext uri="{0D108BD9-81ED-4DB2-BD59-A6C34878D82A}">
                        <a16:rowId xmlns:a16="http://schemas.microsoft.com/office/drawing/2014/main" val="1573014307"/>
                      </a:ext>
                    </a:extLst>
                  </a:tr>
                  <a:tr h="396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510769" r="-1653" b="-112308"/>
                          </a:stretch>
                        </a:blipFill>
                      </a:tcPr>
                    </a:tc>
                    <a:extLst>
                      <a:ext uri="{0D108BD9-81ED-4DB2-BD59-A6C34878D82A}">
                        <a16:rowId xmlns:a16="http://schemas.microsoft.com/office/drawing/2014/main" val="1642504741"/>
                      </a:ext>
                    </a:extLst>
                  </a:tr>
                  <a:tr h="41967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826" t="-575362" r="-1653" b="-5797"/>
                          </a:stretch>
                        </a:blipFill>
                      </a:tcPr>
                    </a:tc>
                    <a:extLst>
                      <a:ext uri="{0D108BD9-81ED-4DB2-BD59-A6C34878D82A}">
                        <a16:rowId xmlns:a16="http://schemas.microsoft.com/office/drawing/2014/main" val="1247819542"/>
                      </a:ext>
                    </a:extLst>
                  </a:tr>
                </a:tbl>
              </a:graphicData>
            </a:graphic>
          </p:graphicFrame>
        </mc:Fallback>
      </mc:AlternateContent>
      <p:cxnSp>
        <p:nvCxnSpPr>
          <p:cNvPr id="76" name="Straight Arrow Connector 75">
            <a:extLst>
              <a:ext uri="{FF2B5EF4-FFF2-40B4-BE49-F238E27FC236}">
                <a16:creationId xmlns:a16="http://schemas.microsoft.com/office/drawing/2014/main" id="{D604C13E-7CEA-AA43-5EB2-9354B994EB3C}"/>
              </a:ext>
            </a:extLst>
          </p:cNvPr>
          <p:cNvCxnSpPr>
            <a:cxnSpLocks/>
            <a:stCxn id="74" idx="3"/>
            <a:endCxn id="134" idx="1"/>
          </p:cNvCxnSpPr>
          <p:nvPr/>
        </p:nvCxnSpPr>
        <p:spPr>
          <a:xfrm flipV="1">
            <a:off x="1398878" y="2089927"/>
            <a:ext cx="382038" cy="1339073"/>
          </a:xfrm>
          <a:prstGeom prst="straightConnector1">
            <a:avLst/>
          </a:prstGeom>
          <a:ln w="19050">
            <a:solidFill>
              <a:srgbClr val="B31983"/>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C51B43B-339B-F428-97F3-475704E59701}"/>
              </a:ext>
            </a:extLst>
          </p:cNvPr>
          <p:cNvCxnSpPr>
            <a:cxnSpLocks/>
            <a:stCxn id="74" idx="3"/>
          </p:cNvCxnSpPr>
          <p:nvPr/>
        </p:nvCxnSpPr>
        <p:spPr>
          <a:xfrm>
            <a:off x="1398878" y="3429000"/>
            <a:ext cx="1018300" cy="0"/>
          </a:xfrm>
          <a:prstGeom prst="straightConnector1">
            <a:avLst/>
          </a:prstGeom>
          <a:ln w="19050">
            <a:solidFill>
              <a:srgbClr val="B31983"/>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8714939-BCC3-BB38-E870-4C8EF5B58551}"/>
              </a:ext>
            </a:extLst>
          </p:cNvPr>
          <p:cNvCxnSpPr/>
          <p:nvPr/>
        </p:nvCxnSpPr>
        <p:spPr>
          <a:xfrm>
            <a:off x="6890590" y="1282700"/>
            <a:ext cx="0" cy="4315528"/>
          </a:xfrm>
          <a:prstGeom prst="line">
            <a:avLst/>
          </a:prstGeom>
          <a:ln w="57150">
            <a:solidFill>
              <a:srgbClr val="B3198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8FD03FB-5B7D-9AA8-3EC4-9DFBE3FF51AF}"/>
                  </a:ext>
                </a:extLst>
              </p:cNvPr>
              <p:cNvSpPr txBox="1"/>
              <p:nvPr/>
            </p:nvSpPr>
            <p:spPr>
              <a:xfrm>
                <a:off x="4787071" y="3593936"/>
                <a:ext cx="757084"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acc>
                            <m:accPr>
                              <m:chr m:val="̂"/>
                              <m:ctrlPr>
                                <a:rPr lang="en-GB" sz="2000" i="1">
                                  <a:latin typeface="Cambria Math" panose="02040503050406030204" pitchFamily="18" charset="0"/>
                                </a:rPr>
                              </m:ctrlPr>
                            </m:accPr>
                            <m:e>
                              <m:r>
                                <a:rPr lang="en-GB" sz="2000" i="1">
                                  <a:latin typeface="Cambria Math" panose="02040503050406030204" pitchFamily="18" charset="0"/>
                                </a:rPr>
                                <m:t>𝑓</m:t>
                              </m:r>
                            </m:e>
                          </m:acc>
                        </m:e>
                        <m:sub>
                          <m:r>
                            <a:rPr lang="en-GB" sz="2000" i="1">
                              <a:latin typeface="Cambria Math" panose="02040503050406030204" pitchFamily="18" charset="0"/>
                            </a:rPr>
                            <m:t>𝑜𝑢𝑡</m:t>
                          </m:r>
                          <m:r>
                            <a:rPr lang="en-GB" sz="2000" b="0" i="1" smtClean="0">
                              <a:latin typeface="Cambria Math" panose="02040503050406030204" pitchFamily="18" charset="0"/>
                            </a:rPr>
                            <m:t>,</m:t>
                          </m:r>
                          <m:r>
                            <a:rPr lang="en-GB" sz="2000" b="0" i="1" smtClean="0">
                              <a:latin typeface="Cambria Math" panose="02040503050406030204" pitchFamily="18" charset="0"/>
                            </a:rPr>
                            <m:t>𝑏</m:t>
                          </m:r>
                          <m:r>
                            <a:rPr lang="en-GB" sz="2000" b="0" i="1" smtClean="0">
                              <a:latin typeface="Cambria Math" panose="02040503050406030204" pitchFamily="18" charset="0"/>
                            </a:rPr>
                            <m:t>1</m:t>
                          </m:r>
                        </m:sub>
                      </m:sSub>
                    </m:oMath>
                  </m:oMathPara>
                </a14:m>
                <a:endParaRPr lang="en-GB" sz="2000" dirty="0"/>
              </a:p>
            </p:txBody>
          </p:sp>
        </mc:Choice>
        <mc:Fallback xmlns="">
          <p:sp>
            <p:nvSpPr>
              <p:cNvPr id="107" name="TextBox 106">
                <a:extLst>
                  <a:ext uri="{FF2B5EF4-FFF2-40B4-BE49-F238E27FC236}">
                    <a16:creationId xmlns:a16="http://schemas.microsoft.com/office/drawing/2014/main" id="{08FD03FB-5B7D-9AA8-3EC4-9DFBE3FF51AF}"/>
                  </a:ext>
                </a:extLst>
              </p:cNvPr>
              <p:cNvSpPr txBox="1">
                <a:spLocks noRot="1" noChangeAspect="1" noMove="1" noResize="1" noEditPoints="1" noAdjustHandles="1" noChangeArrowheads="1" noChangeShapeType="1" noTextEdit="1"/>
              </p:cNvSpPr>
              <p:nvPr/>
            </p:nvSpPr>
            <p:spPr>
              <a:xfrm>
                <a:off x="4787071" y="3593936"/>
                <a:ext cx="757084" cy="438005"/>
              </a:xfrm>
              <a:prstGeom prst="rect">
                <a:avLst/>
              </a:prstGeom>
              <a:blipFill>
                <a:blip r:embed="rId7"/>
                <a:stretch>
                  <a:fillRect l="-3226" t="-1408" r="-9677" b="-12676"/>
                </a:stretch>
              </a:blipFill>
            </p:spPr>
            <p:txBody>
              <a:bodyPr/>
              <a:lstStyle/>
              <a:p>
                <a:r>
                  <a:rPr lang="en-GB">
                    <a:noFill/>
                  </a:rPr>
                  <a:t> </a:t>
                </a:r>
              </a:p>
            </p:txBody>
          </p:sp>
        </mc:Fallback>
      </mc:AlternateContent>
      <p:cxnSp>
        <p:nvCxnSpPr>
          <p:cNvPr id="113" name="Straight Arrow Connector 112">
            <a:extLst>
              <a:ext uri="{FF2B5EF4-FFF2-40B4-BE49-F238E27FC236}">
                <a16:creationId xmlns:a16="http://schemas.microsoft.com/office/drawing/2014/main" id="{1F556E57-1BA7-66EE-6CA9-3F93283B839A}"/>
              </a:ext>
            </a:extLst>
          </p:cNvPr>
          <p:cNvCxnSpPr>
            <a:cxnSpLocks/>
            <a:stCxn id="74" idx="3"/>
            <a:endCxn id="117" idx="1"/>
          </p:cNvCxnSpPr>
          <p:nvPr/>
        </p:nvCxnSpPr>
        <p:spPr>
          <a:xfrm>
            <a:off x="1398878" y="3429000"/>
            <a:ext cx="382038" cy="1223546"/>
          </a:xfrm>
          <a:prstGeom prst="straightConnector1">
            <a:avLst/>
          </a:prstGeom>
          <a:ln w="19050">
            <a:solidFill>
              <a:srgbClr val="B3198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EFB5D051-70D5-59DB-1C74-6C30EA223A45}"/>
                  </a:ext>
                </a:extLst>
              </p:cNvPr>
              <p:cNvSpPr txBox="1"/>
              <p:nvPr/>
            </p:nvSpPr>
            <p:spPr>
              <a:xfrm>
                <a:off x="1780916" y="4467880"/>
                <a:ext cx="840614" cy="369332"/>
              </a:xfrm>
              <a:prstGeom prst="rect">
                <a:avLst/>
              </a:prstGeom>
              <a:noFill/>
            </p:spPr>
            <p:txBody>
              <a:bodyPr wrap="square" rtlCol="0" anchor="ctr">
                <a:spAutoFit/>
              </a:bodyPr>
              <a:lstStyle/>
              <a:p>
                <a:pPr algn="r"/>
                <a14:m>
                  <m:oMath xmlns:m="http://schemas.openxmlformats.org/officeDocument/2006/math">
                    <m:r>
                      <a:rPr lang="en-GB" i="1" smtClean="0">
                        <a:latin typeface="Cambria Math" panose="02040503050406030204" pitchFamily="18" charset="0"/>
                      </a:rPr>
                      <m:t>𝑋</m:t>
                    </m:r>
                  </m:oMath>
                </a14:m>
                <a:r>
                  <a:rPr lang="en-GB" dirty="0"/>
                  <a:t>    …</a:t>
                </a:r>
              </a:p>
            </p:txBody>
          </p:sp>
        </mc:Choice>
        <mc:Fallback xmlns="">
          <p:sp>
            <p:nvSpPr>
              <p:cNvPr id="117" name="TextBox 116">
                <a:extLst>
                  <a:ext uri="{FF2B5EF4-FFF2-40B4-BE49-F238E27FC236}">
                    <a16:creationId xmlns:a16="http://schemas.microsoft.com/office/drawing/2014/main" id="{EFB5D051-70D5-59DB-1C74-6C30EA223A45}"/>
                  </a:ext>
                </a:extLst>
              </p:cNvPr>
              <p:cNvSpPr txBox="1">
                <a:spLocks noRot="1" noChangeAspect="1" noMove="1" noResize="1" noEditPoints="1" noAdjustHandles="1" noChangeArrowheads="1" noChangeShapeType="1" noTextEdit="1"/>
              </p:cNvSpPr>
              <p:nvPr/>
            </p:nvSpPr>
            <p:spPr>
              <a:xfrm>
                <a:off x="1780916" y="4467880"/>
                <a:ext cx="840614" cy="369332"/>
              </a:xfrm>
              <a:prstGeom prst="rect">
                <a:avLst/>
              </a:prstGeom>
              <a:blipFill>
                <a:blip r:embed="rId8"/>
                <a:stretch>
                  <a:fillRect t="-8197" r="-6522"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141B5AC8-5B13-5636-B7C7-8517B9D5F2A8}"/>
                  </a:ext>
                </a:extLst>
              </p:cNvPr>
              <p:cNvSpPr txBox="1"/>
              <p:nvPr/>
            </p:nvSpPr>
            <p:spPr>
              <a:xfrm>
                <a:off x="3685267" y="4460089"/>
                <a:ext cx="1315300" cy="384914"/>
              </a:xfrm>
              <a:prstGeom prst="rect">
                <a:avLst/>
              </a:prstGeom>
              <a:noFill/>
            </p:spPr>
            <p:txBody>
              <a:bodyPr wrap="square" rtlCol="0" anchor="ctr">
                <a:spAutoFit/>
              </a:bodyPr>
              <a:lstStyle/>
              <a:p>
                <a:r>
                  <a:rPr lang="en-GB" dirty="0"/>
                  <a:t>…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b="0" i="1" smtClean="0">
                                <a:latin typeface="Cambria Math" panose="02040503050406030204" pitchFamily="18" charset="0"/>
                              </a:rPr>
                              <m:t>𝑓</m:t>
                            </m:r>
                          </m:e>
                        </m:acc>
                      </m:e>
                      <m:sub>
                        <m:r>
                          <a:rPr lang="en-GB" i="1">
                            <a:latin typeface="Cambria Math" panose="02040503050406030204" pitchFamily="18" charset="0"/>
                          </a:rPr>
                          <m:t>𝑜𝑢𝑡</m:t>
                        </m:r>
                      </m:sub>
                    </m:sSub>
                  </m:oMath>
                </a14:m>
                <a:endParaRPr lang="en-GB" dirty="0"/>
              </a:p>
            </p:txBody>
          </p:sp>
        </mc:Choice>
        <mc:Fallback xmlns="">
          <p:sp>
            <p:nvSpPr>
              <p:cNvPr id="123" name="TextBox 122">
                <a:extLst>
                  <a:ext uri="{FF2B5EF4-FFF2-40B4-BE49-F238E27FC236}">
                    <a16:creationId xmlns:a16="http://schemas.microsoft.com/office/drawing/2014/main" id="{141B5AC8-5B13-5636-B7C7-8517B9D5F2A8}"/>
                  </a:ext>
                </a:extLst>
              </p:cNvPr>
              <p:cNvSpPr txBox="1">
                <a:spLocks noRot="1" noChangeAspect="1" noMove="1" noResize="1" noEditPoints="1" noAdjustHandles="1" noChangeArrowheads="1" noChangeShapeType="1" noTextEdit="1"/>
              </p:cNvSpPr>
              <p:nvPr/>
            </p:nvSpPr>
            <p:spPr>
              <a:xfrm>
                <a:off x="3685267" y="4460089"/>
                <a:ext cx="1315300" cy="384914"/>
              </a:xfrm>
              <a:prstGeom prst="rect">
                <a:avLst/>
              </a:prstGeom>
              <a:blipFill>
                <a:blip r:embed="rId9"/>
                <a:stretch>
                  <a:fillRect l="-4186" t="-7937" b="-253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C1736D8B-FD0B-2054-C096-B8C511A27AB0}"/>
                  </a:ext>
                </a:extLst>
              </p:cNvPr>
              <p:cNvSpPr txBox="1"/>
              <p:nvPr/>
            </p:nvSpPr>
            <p:spPr>
              <a:xfrm>
                <a:off x="-25712" y="3193826"/>
                <a:ext cx="75708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rPr>
                        <m:t>𝑋</m:t>
                      </m:r>
                      <m:r>
                        <a:rPr lang="en-GB" sz="2000" b="0" i="1" smtClean="0">
                          <a:latin typeface="Cambria Math" panose="02040503050406030204" pitchFamily="18" charset="0"/>
                        </a:rPr>
                        <m:t>=</m:t>
                      </m:r>
                    </m:oMath>
                  </m:oMathPara>
                </a14:m>
                <a:endParaRPr lang="en-GB" sz="2000" dirty="0"/>
              </a:p>
            </p:txBody>
          </p:sp>
        </mc:Choice>
        <mc:Fallback xmlns="">
          <p:sp>
            <p:nvSpPr>
              <p:cNvPr id="127" name="TextBox 126">
                <a:extLst>
                  <a:ext uri="{FF2B5EF4-FFF2-40B4-BE49-F238E27FC236}">
                    <a16:creationId xmlns:a16="http://schemas.microsoft.com/office/drawing/2014/main" id="{C1736D8B-FD0B-2054-C096-B8C511A27AB0}"/>
                  </a:ext>
                </a:extLst>
              </p:cNvPr>
              <p:cNvSpPr txBox="1">
                <a:spLocks noRot="1" noChangeAspect="1" noMove="1" noResize="1" noEditPoints="1" noAdjustHandles="1" noChangeArrowheads="1" noChangeShapeType="1" noTextEdit="1"/>
              </p:cNvSpPr>
              <p:nvPr/>
            </p:nvSpPr>
            <p:spPr>
              <a:xfrm>
                <a:off x="-25712" y="3193826"/>
                <a:ext cx="757084" cy="4001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5524B4D-92CE-678F-90D5-A3ACE64E49AB}"/>
                  </a:ext>
                </a:extLst>
              </p:cNvPr>
              <p:cNvSpPr txBox="1"/>
              <p:nvPr/>
            </p:nvSpPr>
            <p:spPr>
              <a:xfrm>
                <a:off x="1780916" y="1905261"/>
                <a:ext cx="840614" cy="369332"/>
              </a:xfrm>
              <a:prstGeom prst="rect">
                <a:avLst/>
              </a:prstGeom>
              <a:noFill/>
            </p:spPr>
            <p:txBody>
              <a:bodyPr wrap="square" rtlCol="0" anchor="ctr">
                <a:spAutoFit/>
              </a:bodyPr>
              <a:lstStyle/>
              <a:p>
                <a:pPr algn="r"/>
                <a14:m>
                  <m:oMath xmlns:m="http://schemas.openxmlformats.org/officeDocument/2006/math">
                    <m:r>
                      <a:rPr lang="en-GB" i="1" smtClean="0">
                        <a:latin typeface="Cambria Math" panose="02040503050406030204" pitchFamily="18" charset="0"/>
                      </a:rPr>
                      <m:t>𝑋</m:t>
                    </m:r>
                  </m:oMath>
                </a14:m>
                <a:r>
                  <a:rPr lang="en-GB" dirty="0"/>
                  <a:t>    …</a:t>
                </a:r>
              </a:p>
            </p:txBody>
          </p:sp>
        </mc:Choice>
        <mc:Fallback xmlns="">
          <p:sp>
            <p:nvSpPr>
              <p:cNvPr id="134" name="TextBox 133">
                <a:extLst>
                  <a:ext uri="{FF2B5EF4-FFF2-40B4-BE49-F238E27FC236}">
                    <a16:creationId xmlns:a16="http://schemas.microsoft.com/office/drawing/2014/main" id="{15524B4D-92CE-678F-90D5-A3ACE64E49AB}"/>
                  </a:ext>
                </a:extLst>
              </p:cNvPr>
              <p:cNvSpPr txBox="1">
                <a:spLocks noRot="1" noChangeAspect="1" noMove="1" noResize="1" noEditPoints="1" noAdjustHandles="1" noChangeArrowheads="1" noChangeShapeType="1" noTextEdit="1"/>
              </p:cNvSpPr>
              <p:nvPr/>
            </p:nvSpPr>
            <p:spPr>
              <a:xfrm>
                <a:off x="1780916" y="1905261"/>
                <a:ext cx="840614" cy="369332"/>
              </a:xfrm>
              <a:prstGeom prst="rect">
                <a:avLst/>
              </a:prstGeom>
              <a:blipFill>
                <a:blip r:embed="rId11"/>
                <a:stretch>
                  <a:fillRect t="-10000" r="-6522"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6F0198B1-158A-EA33-EE77-8D1C9FDEE2B0}"/>
                  </a:ext>
                </a:extLst>
              </p:cNvPr>
              <p:cNvSpPr txBox="1"/>
              <p:nvPr/>
            </p:nvSpPr>
            <p:spPr>
              <a:xfrm>
                <a:off x="3685267" y="1897470"/>
                <a:ext cx="1315300" cy="384914"/>
              </a:xfrm>
              <a:prstGeom prst="rect">
                <a:avLst/>
              </a:prstGeom>
              <a:noFill/>
            </p:spPr>
            <p:txBody>
              <a:bodyPr wrap="square" rtlCol="0" anchor="ctr">
                <a:spAutoFit/>
              </a:bodyPr>
              <a:lstStyle/>
              <a:p>
                <a:r>
                  <a:rPr lang="en-GB" dirty="0"/>
                  <a:t>…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b="0" i="1" smtClean="0">
                                <a:latin typeface="Cambria Math" panose="02040503050406030204" pitchFamily="18" charset="0"/>
                              </a:rPr>
                              <m:t>𝑓</m:t>
                            </m:r>
                          </m:e>
                        </m:acc>
                      </m:e>
                      <m:sub>
                        <m:r>
                          <a:rPr lang="en-GB" i="1">
                            <a:latin typeface="Cambria Math" panose="02040503050406030204" pitchFamily="18" charset="0"/>
                          </a:rPr>
                          <m:t>𝑜𝑢𝑡</m:t>
                        </m:r>
                      </m:sub>
                    </m:sSub>
                  </m:oMath>
                </a14:m>
                <a:endParaRPr lang="en-GB" dirty="0"/>
              </a:p>
            </p:txBody>
          </p:sp>
        </mc:Choice>
        <mc:Fallback xmlns="">
          <p:sp>
            <p:nvSpPr>
              <p:cNvPr id="135" name="TextBox 134">
                <a:extLst>
                  <a:ext uri="{FF2B5EF4-FFF2-40B4-BE49-F238E27FC236}">
                    <a16:creationId xmlns:a16="http://schemas.microsoft.com/office/drawing/2014/main" id="{6F0198B1-158A-EA33-EE77-8D1C9FDEE2B0}"/>
                  </a:ext>
                </a:extLst>
              </p:cNvPr>
              <p:cNvSpPr txBox="1">
                <a:spLocks noRot="1" noChangeAspect="1" noMove="1" noResize="1" noEditPoints="1" noAdjustHandles="1" noChangeArrowheads="1" noChangeShapeType="1" noTextEdit="1"/>
              </p:cNvSpPr>
              <p:nvPr/>
            </p:nvSpPr>
            <p:spPr>
              <a:xfrm>
                <a:off x="3685267" y="1897470"/>
                <a:ext cx="1315300" cy="384914"/>
              </a:xfrm>
              <a:prstGeom prst="rect">
                <a:avLst/>
              </a:prstGeom>
              <a:blipFill>
                <a:blip r:embed="rId12"/>
                <a:stretch>
                  <a:fillRect l="-4186" t="-6349" b="-26984"/>
                </a:stretch>
              </a:blipFill>
            </p:spPr>
            <p:txBody>
              <a:bodyPr/>
              <a:lstStyle/>
              <a:p>
                <a:r>
                  <a:rPr lang="en-GB">
                    <a:noFill/>
                  </a:rPr>
                  <a:t> </a:t>
                </a:r>
              </a:p>
            </p:txBody>
          </p:sp>
        </mc:Fallback>
      </mc:AlternateContent>
    </p:spTree>
    <p:extLst>
      <p:ext uri="{BB962C8B-B14F-4D97-AF65-F5344CB8AC3E}">
        <p14:creationId xmlns:p14="http://schemas.microsoft.com/office/powerpoint/2010/main" val="29993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1" fill="hold"/>
                                        <p:tgtEl>
                                          <p:spTgt spid="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8"/>
                </p:tgtEl>
              </p:cMediaNode>
            </p:video>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
                                        </p:tgtEl>
                                      </p:cBhvr>
                                    </p:cmd>
                                  </p:childTnLst>
                                </p:cTn>
                              </p:par>
                            </p:childTnLst>
                          </p:cTn>
                        </p:par>
                      </p:childTnLst>
                    </p:cTn>
                  </p:par>
                </p:childTnLst>
              </p:cTn>
              <p:nextCondLst>
                <p:cond evt="onClick" delay="0">
                  <p:tgtEl>
                    <p:spTgt spid="1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52B2-FF8E-1ADD-7A61-99598432F0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BA6A0F-C0D7-F6B9-426B-2D4C4EDC7C8D}"/>
              </a:ext>
            </a:extLst>
          </p:cNvPr>
          <p:cNvSpPr>
            <a:spLocks noGrp="1"/>
          </p:cNvSpPr>
          <p:nvPr>
            <p:ph type="title"/>
          </p:nvPr>
        </p:nvSpPr>
        <p:spPr/>
        <p:txBody>
          <a:bodyPr>
            <a:normAutofit/>
          </a:bodyPr>
          <a:lstStyle/>
          <a:p>
            <a:r>
              <a:rPr lang="en-GB"/>
              <a:t>Results</a:t>
            </a:r>
          </a:p>
        </p:txBody>
      </p:sp>
      <p:sp>
        <p:nvSpPr>
          <p:cNvPr id="2" name="Footer Placeholder 1">
            <a:extLst>
              <a:ext uri="{FF2B5EF4-FFF2-40B4-BE49-F238E27FC236}">
                <a16:creationId xmlns:a16="http://schemas.microsoft.com/office/drawing/2014/main" id="{FA8E862C-2486-4FAB-F0BC-46CD9FEA3458}"/>
              </a:ext>
            </a:extLst>
          </p:cNvPr>
          <p:cNvSpPr>
            <a:spLocks noGrp="1"/>
          </p:cNvSpPr>
          <p:nvPr>
            <p:ph type="ftr" sz="quarter" idx="11"/>
          </p:nvPr>
        </p:nvSpPr>
        <p:spPr>
          <a:xfrm>
            <a:off x="4038599" y="6356350"/>
            <a:ext cx="6399179" cy="365125"/>
          </a:xfrm>
        </p:spPr>
        <p:txBody>
          <a:bodyPr/>
          <a:lstStyle/>
          <a:p>
            <a:pPr algn="r"/>
            <a:r>
              <a:rPr lang="en-GB" sz="1200" dirty="0"/>
              <a:t>Neural networks built and trained in </a:t>
            </a:r>
            <a:r>
              <a:rPr lang="en-GB" sz="1200" dirty="0" err="1"/>
              <a:t>PyTorch</a:t>
            </a:r>
            <a:r>
              <a:rPr lang="en-GB" sz="1200" dirty="0"/>
              <a:t>. Torch ODE solved with </a:t>
            </a:r>
            <a:r>
              <a:rPr lang="en-GB" sz="1200" dirty="0" err="1"/>
              <a:t>torchdiffeq</a:t>
            </a:r>
            <a:endParaRPr lang="en-GB" sz="1200" dirty="0"/>
          </a:p>
        </p:txBody>
      </p:sp>
      <p:sp>
        <p:nvSpPr>
          <p:cNvPr id="3" name="Slide Number Placeholder 2">
            <a:extLst>
              <a:ext uri="{FF2B5EF4-FFF2-40B4-BE49-F238E27FC236}">
                <a16:creationId xmlns:a16="http://schemas.microsoft.com/office/drawing/2014/main" id="{7AD3579B-DCE1-63F2-BEAD-C0FC0FA10BA4}"/>
              </a:ext>
            </a:extLst>
          </p:cNvPr>
          <p:cNvSpPr>
            <a:spLocks noGrp="1"/>
          </p:cNvSpPr>
          <p:nvPr>
            <p:ph type="sldNum" sz="quarter" idx="12"/>
          </p:nvPr>
        </p:nvSpPr>
        <p:spPr/>
        <p:txBody>
          <a:bodyPr/>
          <a:lstStyle/>
          <a:p>
            <a:pPr fontAlgn="base">
              <a:spcAft>
                <a:spcPct val="0"/>
              </a:spcAft>
              <a:defRPr/>
            </a:pPr>
            <a:fld id="{7F579488-64CC-414E-9849-01D10FE0EDE0}" type="slidenum">
              <a:rPr lang="en-GB" smtClean="0"/>
              <a:pPr fontAlgn="base">
                <a:spcAft>
                  <a:spcPct val="0"/>
                </a:spcAft>
                <a:defRPr/>
              </a:pPr>
              <a:t>19</a:t>
            </a:fld>
            <a:endParaRPr lang="en-GB"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2F4155-DB12-5A1A-AF77-4AFDFB27AC3B}"/>
                  </a:ext>
                </a:extLst>
              </p:cNvPr>
              <p:cNvSpPr txBox="1"/>
              <p:nvPr/>
            </p:nvSpPr>
            <p:spPr>
              <a:xfrm>
                <a:off x="8416047" y="579983"/>
                <a:ext cx="2329677" cy="810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p>
                            <m:sSupPr>
                              <m:ctrlPr>
                                <a:rPr lang="en-GB" i="1" smtClean="0">
                                  <a:latin typeface="Cambria Math" panose="02040503050406030204" pitchFamily="18" charset="0"/>
                                </a:rPr>
                              </m:ctrlPr>
                            </m:sSupPr>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𝑦</m:t>
                                      </m:r>
                                    </m:e>
                                  </m:acc>
                                </m:e>
                                <m:sub>
                                  <m:r>
                                    <a:rPr lang="en-GB" i="1">
                                      <a:latin typeface="Cambria Math" panose="02040503050406030204" pitchFamily="18" charset="0"/>
                                    </a:rPr>
                                    <m:t>𝑖</m:t>
                                  </m:r>
                                </m:sub>
                              </m:sSub>
                              <m:r>
                                <a:rPr lang="en-GB" i="1">
                                  <a:latin typeface="Cambria Math" panose="02040503050406030204" pitchFamily="18" charset="0"/>
                                </a:rPr>
                                <m:t>)</m:t>
                              </m:r>
                            </m:e>
                            <m:sup>
                              <m:r>
                                <a:rPr lang="en-GB" b="0" i="1" smtClean="0">
                                  <a:latin typeface="Cambria Math" panose="02040503050406030204" pitchFamily="18" charset="0"/>
                                </a:rPr>
                                <m:t>2</m:t>
                              </m:r>
                            </m:sup>
                          </m:sSup>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𝑃</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𝑤</m:t>
                                  </m:r>
                                </m:e>
                                <m:sup>
                                  <m:r>
                                    <a:rPr lang="en-GB" b="0" i="1" smtClean="0">
                                      <a:latin typeface="Cambria Math" panose="02040503050406030204" pitchFamily="18" charset="0"/>
                                    </a:rPr>
                                    <m:t>2</m:t>
                                  </m:r>
                                </m:sup>
                              </m:sSup>
                            </m:e>
                          </m:nary>
                        </m:e>
                      </m:nary>
                    </m:oMath>
                  </m:oMathPara>
                </a14:m>
                <a:endParaRPr lang="en-GB"/>
              </a:p>
            </p:txBody>
          </p:sp>
        </mc:Choice>
        <mc:Fallback xmlns="">
          <p:sp>
            <p:nvSpPr>
              <p:cNvPr id="13" name="TextBox 12">
                <a:extLst>
                  <a:ext uri="{FF2B5EF4-FFF2-40B4-BE49-F238E27FC236}">
                    <a16:creationId xmlns:a16="http://schemas.microsoft.com/office/drawing/2014/main" id="{312F4155-DB12-5A1A-AF77-4AFDFB27AC3B}"/>
                  </a:ext>
                </a:extLst>
              </p:cNvPr>
              <p:cNvSpPr txBox="1">
                <a:spLocks noRot="1" noChangeAspect="1" noMove="1" noResize="1" noEditPoints="1" noAdjustHandles="1" noChangeArrowheads="1" noChangeShapeType="1" noTextEdit="1"/>
              </p:cNvSpPr>
              <p:nvPr/>
            </p:nvSpPr>
            <p:spPr>
              <a:xfrm>
                <a:off x="8416047" y="579983"/>
                <a:ext cx="2329677" cy="810222"/>
              </a:xfrm>
              <a:prstGeom prst="rect">
                <a:avLst/>
              </a:prstGeom>
              <a:blipFill>
                <a:blip r:embed="rId2"/>
                <a:stretch>
                  <a:fillRect/>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A3F5810E-3A02-62CC-D72F-5ED218DDDFD6}"/>
              </a:ext>
            </a:extLst>
          </p:cNvPr>
          <p:cNvSpPr/>
          <p:nvPr/>
        </p:nvSpPr>
        <p:spPr bwMode="auto">
          <a:xfrm>
            <a:off x="2404855" y="4814239"/>
            <a:ext cx="1200150" cy="541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0" name="Rectangle 59">
            <a:extLst>
              <a:ext uri="{FF2B5EF4-FFF2-40B4-BE49-F238E27FC236}">
                <a16:creationId xmlns:a16="http://schemas.microsoft.com/office/drawing/2014/main" id="{858ED80C-5315-F2B7-BCB2-FFFC94F31620}"/>
              </a:ext>
            </a:extLst>
          </p:cNvPr>
          <p:cNvSpPr/>
          <p:nvPr/>
        </p:nvSpPr>
        <p:spPr bwMode="auto">
          <a:xfrm>
            <a:off x="3619292" y="4791168"/>
            <a:ext cx="1567180" cy="8608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1" name="Rectangle 60">
            <a:extLst>
              <a:ext uri="{FF2B5EF4-FFF2-40B4-BE49-F238E27FC236}">
                <a16:creationId xmlns:a16="http://schemas.microsoft.com/office/drawing/2014/main" id="{1105DF35-62C2-E235-11FF-E6FF5D60E1DA}"/>
              </a:ext>
            </a:extLst>
          </p:cNvPr>
          <p:cNvSpPr/>
          <p:nvPr/>
        </p:nvSpPr>
        <p:spPr bwMode="auto">
          <a:xfrm>
            <a:off x="5057567" y="4791168"/>
            <a:ext cx="1035275" cy="8608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62" name="Rectangle 61">
            <a:extLst>
              <a:ext uri="{FF2B5EF4-FFF2-40B4-BE49-F238E27FC236}">
                <a16:creationId xmlns:a16="http://schemas.microsoft.com/office/drawing/2014/main" id="{AC33008C-7F2C-F5F9-5A80-234B7A2E61E6}"/>
              </a:ext>
            </a:extLst>
          </p:cNvPr>
          <p:cNvSpPr/>
          <p:nvPr/>
        </p:nvSpPr>
        <p:spPr bwMode="auto">
          <a:xfrm>
            <a:off x="1459532" y="4814239"/>
            <a:ext cx="931036" cy="541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pic>
        <p:nvPicPr>
          <p:cNvPr id="64" name="Picture 63">
            <a:extLst>
              <a:ext uri="{FF2B5EF4-FFF2-40B4-BE49-F238E27FC236}">
                <a16:creationId xmlns:a16="http://schemas.microsoft.com/office/drawing/2014/main" id="{50BC690D-617C-77BC-CCED-E67BC89C9D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69045" y="1801806"/>
            <a:ext cx="3984756" cy="2117972"/>
          </a:xfrm>
          <a:prstGeom prst="rect">
            <a:avLst/>
          </a:prstGeom>
        </p:spPr>
      </p:pic>
      <p:pic>
        <p:nvPicPr>
          <p:cNvPr id="65" name="Picture 64">
            <a:extLst>
              <a:ext uri="{FF2B5EF4-FFF2-40B4-BE49-F238E27FC236}">
                <a16:creationId xmlns:a16="http://schemas.microsoft.com/office/drawing/2014/main" id="{69B12943-0119-8514-89C8-5F30B80808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19532" y="4403222"/>
            <a:ext cx="4475109" cy="1469684"/>
          </a:xfrm>
          <a:prstGeom prst="rect">
            <a:avLst/>
          </a:prstGeom>
        </p:spPr>
      </p:pic>
      <p:pic>
        <p:nvPicPr>
          <p:cNvPr id="4" name="Picture 3" descr="A graph of different colored bars&#10;&#10;AI-generated content may be incorrect.">
            <a:extLst>
              <a:ext uri="{FF2B5EF4-FFF2-40B4-BE49-F238E27FC236}">
                <a16:creationId xmlns:a16="http://schemas.microsoft.com/office/drawing/2014/main" id="{16EBC1C0-8959-BB8C-C6C0-98A8A6992461}"/>
              </a:ext>
            </a:extLst>
          </p:cNvPr>
          <p:cNvPicPr>
            <a:picLocks noChangeAspect="1"/>
          </p:cNvPicPr>
          <p:nvPr/>
        </p:nvPicPr>
        <p:blipFill>
          <a:blip r:embed="rId5"/>
          <a:stretch>
            <a:fillRect/>
          </a:stretch>
        </p:blipFill>
        <p:spPr>
          <a:xfrm>
            <a:off x="977585" y="1765158"/>
            <a:ext cx="6053143" cy="3960000"/>
          </a:xfrm>
          <a:prstGeom prst="rect">
            <a:avLst/>
          </a:prstGeom>
        </p:spPr>
      </p:pic>
    </p:spTree>
    <p:extLst>
      <p:ext uri="{BB962C8B-B14F-4D97-AF65-F5344CB8AC3E}">
        <p14:creationId xmlns:p14="http://schemas.microsoft.com/office/powerpoint/2010/main" val="33257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D6548B-8261-447C-0F7E-01A0ADD63E1C}"/>
              </a:ext>
            </a:extLst>
          </p:cNvPr>
          <p:cNvGrpSpPr/>
          <p:nvPr/>
        </p:nvGrpSpPr>
        <p:grpSpPr>
          <a:xfrm>
            <a:off x="1627717" y="1690688"/>
            <a:ext cx="3654425" cy="3652146"/>
            <a:chOff x="407988" y="1044473"/>
            <a:chExt cx="3654425" cy="3652146"/>
          </a:xfrm>
        </p:grpSpPr>
        <p:sp>
          <p:nvSpPr>
            <p:cNvPr id="4" name="TextBox 3">
              <a:extLst>
                <a:ext uri="{FF2B5EF4-FFF2-40B4-BE49-F238E27FC236}">
                  <a16:creationId xmlns:a16="http://schemas.microsoft.com/office/drawing/2014/main" id="{08574C9C-2735-503F-FEAD-2931CF2C1682}"/>
                </a:ext>
              </a:extLst>
            </p:cNvPr>
            <p:cNvSpPr txBox="1"/>
            <p:nvPr/>
          </p:nvSpPr>
          <p:spPr>
            <a:xfrm>
              <a:off x="407988" y="3465513"/>
              <a:ext cx="3654425" cy="1231106"/>
            </a:xfrm>
            <a:prstGeom prst="rect">
              <a:avLst/>
            </a:prstGeom>
            <a:noFill/>
          </p:spPr>
          <p:txBody>
            <a:bodyPr wrap="square" rtlCol="0">
              <a:spAutoFit/>
            </a:bodyPr>
            <a:lstStyle/>
            <a:p>
              <a:r>
                <a:rPr lang="en-GB" b="1">
                  <a:solidFill>
                    <a:srgbClr val="1E22AA"/>
                  </a:solidFill>
                  <a:latin typeface="+mn-lt"/>
                </a:rPr>
                <a:t>Carl Jackson</a:t>
              </a:r>
            </a:p>
            <a:p>
              <a:r>
                <a:rPr lang="en-GB" sz="1400"/>
                <a:t>Senior Digital Chemical Engineer</a:t>
              </a:r>
            </a:p>
            <a:p>
              <a:r>
                <a:rPr lang="en-GB" sz="1400"/>
                <a:t>Core Capabilities</a:t>
              </a:r>
            </a:p>
            <a:p>
              <a:r>
                <a:rPr lang="en-GB" sz="1400"/>
                <a:t>Group Technology</a:t>
              </a:r>
            </a:p>
            <a:p>
              <a:r>
                <a:rPr lang="en-GB" sz="1400"/>
                <a:t>Johnson Matthey</a:t>
              </a:r>
            </a:p>
          </p:txBody>
        </p:sp>
        <p:pic>
          <p:nvPicPr>
            <p:cNvPr id="5" name="Picture 4">
              <a:extLst>
                <a:ext uri="{FF2B5EF4-FFF2-40B4-BE49-F238E27FC236}">
                  <a16:creationId xmlns:a16="http://schemas.microsoft.com/office/drawing/2014/main" id="{71891ADB-18C9-EDC1-4C7C-1A2BEC5488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4680" y="1044473"/>
              <a:ext cx="2421040" cy="2421040"/>
            </a:xfrm>
            <a:prstGeom prst="ellipse">
              <a:avLst/>
            </a:prstGeom>
          </p:spPr>
        </p:pic>
      </p:grpSp>
      <p:grpSp>
        <p:nvGrpSpPr>
          <p:cNvPr id="6" name="Group 5">
            <a:extLst>
              <a:ext uri="{FF2B5EF4-FFF2-40B4-BE49-F238E27FC236}">
                <a16:creationId xmlns:a16="http://schemas.microsoft.com/office/drawing/2014/main" id="{4C04D337-E7C6-0AC1-9FFD-D9E5C03269E7}"/>
              </a:ext>
            </a:extLst>
          </p:cNvPr>
          <p:cNvGrpSpPr/>
          <p:nvPr/>
        </p:nvGrpSpPr>
        <p:grpSpPr>
          <a:xfrm>
            <a:off x="6909859" y="1690688"/>
            <a:ext cx="3654425" cy="3652146"/>
            <a:chOff x="407988" y="1044473"/>
            <a:chExt cx="3654425" cy="3652146"/>
          </a:xfrm>
        </p:grpSpPr>
        <p:sp>
          <p:nvSpPr>
            <p:cNvPr id="7" name="TextBox 6">
              <a:extLst>
                <a:ext uri="{FF2B5EF4-FFF2-40B4-BE49-F238E27FC236}">
                  <a16:creationId xmlns:a16="http://schemas.microsoft.com/office/drawing/2014/main" id="{08E0E180-6EAE-E201-458A-B404DB2699FB}"/>
                </a:ext>
              </a:extLst>
            </p:cNvPr>
            <p:cNvSpPr txBox="1"/>
            <p:nvPr/>
          </p:nvSpPr>
          <p:spPr>
            <a:xfrm>
              <a:off x="407988" y="3465513"/>
              <a:ext cx="3654425" cy="1231106"/>
            </a:xfrm>
            <a:prstGeom prst="rect">
              <a:avLst/>
            </a:prstGeom>
            <a:noFill/>
          </p:spPr>
          <p:txBody>
            <a:bodyPr wrap="square" rtlCol="0">
              <a:spAutoFit/>
            </a:bodyPr>
            <a:lstStyle/>
            <a:p>
              <a:r>
                <a:rPr lang="en-GB" b="1">
                  <a:solidFill>
                    <a:srgbClr val="1E22AA"/>
                  </a:solidFill>
                  <a:latin typeface="+mn-lt"/>
                </a:rPr>
                <a:t>Mingzhe Yu PhD</a:t>
              </a:r>
            </a:p>
            <a:p>
              <a:r>
                <a:rPr lang="en-GB" sz="1400"/>
                <a:t>Senior Solids Engineer</a:t>
              </a:r>
            </a:p>
            <a:p>
              <a:r>
                <a:rPr lang="en-GB" sz="1400">
                  <a:latin typeface="+mn-lt"/>
                </a:rPr>
                <a:t>Core Capabilities</a:t>
              </a:r>
            </a:p>
            <a:p>
              <a:r>
                <a:rPr lang="en-GB" sz="1400"/>
                <a:t>Group Technology</a:t>
              </a:r>
            </a:p>
            <a:p>
              <a:r>
                <a:rPr lang="en-GB" sz="1400">
                  <a:latin typeface="+mn-lt"/>
                </a:rPr>
                <a:t>Johnson Matthey</a:t>
              </a:r>
            </a:p>
          </p:txBody>
        </p:sp>
        <p:pic>
          <p:nvPicPr>
            <p:cNvPr id="8" name="Picture 7">
              <a:extLst>
                <a:ext uri="{FF2B5EF4-FFF2-40B4-BE49-F238E27FC236}">
                  <a16:creationId xmlns:a16="http://schemas.microsoft.com/office/drawing/2014/main" id="{3902C2D5-788D-D1D8-B76F-3EE3F50B1B5B}"/>
                </a:ext>
              </a:extLst>
            </p:cNvPr>
            <p:cNvPicPr>
              <a:picLocks noChangeAspect="1"/>
            </p:cNvPicPr>
            <p:nvPr/>
          </p:nvPicPr>
          <p:blipFill>
            <a:blip r:embed="rId3">
              <a:extLst>
                <a:ext uri="{28A0092B-C50C-407E-A947-70E740481C1C}">
                  <a14:useLocalDpi xmlns:a14="http://schemas.microsoft.com/office/drawing/2010/main" val="0"/>
                </a:ext>
              </a:extLst>
            </a:blip>
            <a:srcRect t="11315" b="11315"/>
            <a:stretch/>
          </p:blipFill>
          <p:spPr>
            <a:xfrm>
              <a:off x="1024680" y="1044473"/>
              <a:ext cx="2421040" cy="2421040"/>
            </a:xfrm>
            <a:prstGeom prst="ellipse">
              <a:avLst/>
            </a:prstGeom>
          </p:spPr>
        </p:pic>
      </p:grpSp>
      <p:sp>
        <p:nvSpPr>
          <p:cNvPr id="11" name="Title 10">
            <a:extLst>
              <a:ext uri="{FF2B5EF4-FFF2-40B4-BE49-F238E27FC236}">
                <a16:creationId xmlns:a16="http://schemas.microsoft.com/office/drawing/2014/main" id="{68D64392-ED4D-3F7F-6199-F810A9F8C2AA}"/>
              </a:ext>
            </a:extLst>
          </p:cNvPr>
          <p:cNvSpPr>
            <a:spLocks noGrp="1"/>
          </p:cNvSpPr>
          <p:nvPr>
            <p:ph type="title"/>
          </p:nvPr>
        </p:nvSpPr>
        <p:spPr/>
        <p:txBody>
          <a:bodyPr/>
          <a:lstStyle/>
          <a:p>
            <a:r>
              <a:rPr lang="en-GB"/>
              <a:t>About Us</a:t>
            </a:r>
          </a:p>
        </p:txBody>
      </p:sp>
    </p:spTree>
    <p:extLst>
      <p:ext uri="{BB962C8B-B14F-4D97-AF65-F5344CB8AC3E}">
        <p14:creationId xmlns:p14="http://schemas.microsoft.com/office/powerpoint/2010/main" val="27097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F807D8-5F56-F01C-8529-FEFBCF12D4A8}"/>
              </a:ext>
            </a:extLst>
          </p:cNvPr>
          <p:cNvSpPr/>
          <p:nvPr/>
        </p:nvSpPr>
        <p:spPr bwMode="auto">
          <a:xfrm>
            <a:off x="6096000" y="0"/>
            <a:ext cx="6096000" cy="6858000"/>
          </a:xfrm>
          <a:prstGeom prst="rect">
            <a:avLst/>
          </a:prstGeom>
          <a:solidFill>
            <a:srgbClr val="B3198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2" name="Footer Placeholder 1">
            <a:extLst>
              <a:ext uri="{FF2B5EF4-FFF2-40B4-BE49-F238E27FC236}">
                <a16:creationId xmlns:a16="http://schemas.microsoft.com/office/drawing/2014/main" id="{F9710A84-683B-2B0B-D03B-CB13786EA51F}"/>
              </a:ext>
            </a:extLst>
          </p:cNvPr>
          <p:cNvSpPr>
            <a:spLocks noGrp="1"/>
          </p:cNvSpPr>
          <p:nvPr>
            <p:ph type="ftr" sz="quarter" idx="12"/>
          </p:nvPr>
        </p:nvSpPr>
        <p:spPr>
          <a:xfrm>
            <a:off x="3511685" y="6286392"/>
            <a:ext cx="2495415" cy="501072"/>
          </a:xfrm>
        </p:spPr>
        <p:txBody>
          <a:bodyPr/>
          <a:lstStyle/>
          <a:p>
            <a:pPr algn="r"/>
            <a:r>
              <a:rPr lang="en-GB" sz="1200"/>
              <a:t>Terrifying image generated with Microsoft Copilot</a:t>
            </a:r>
          </a:p>
        </p:txBody>
      </p:sp>
      <p:sp>
        <p:nvSpPr>
          <p:cNvPr id="3" name="Slide Number Placeholder 2">
            <a:extLst>
              <a:ext uri="{FF2B5EF4-FFF2-40B4-BE49-F238E27FC236}">
                <a16:creationId xmlns:a16="http://schemas.microsoft.com/office/drawing/2014/main" id="{D57472C6-208B-CEBB-149C-0151F399F951}"/>
              </a:ext>
            </a:extLst>
          </p:cNvPr>
          <p:cNvSpPr>
            <a:spLocks noGrp="1"/>
          </p:cNvSpPr>
          <p:nvPr>
            <p:ph type="sldNum" sz="quarter" idx="13"/>
          </p:nvPr>
        </p:nvSpPr>
        <p:spPr/>
        <p:txBody>
          <a:bodyPr/>
          <a:lstStyle/>
          <a:p>
            <a:pPr fontAlgn="base">
              <a:spcAft>
                <a:spcPct val="0"/>
              </a:spcAft>
              <a:defRPr/>
            </a:pPr>
            <a:fld id="{7F579488-64CC-414E-9849-01D10FE0EDE0}" type="slidenum">
              <a:rPr lang="en-GB" smtClean="0">
                <a:solidFill>
                  <a:schemeClr val="bg1"/>
                </a:solidFill>
              </a:rPr>
              <a:pPr fontAlgn="base">
                <a:spcAft>
                  <a:spcPct val="0"/>
                </a:spcAft>
                <a:defRPr/>
              </a:pPr>
              <a:t>20</a:t>
            </a:fld>
            <a:endParaRPr lang="en-GB">
              <a:solidFill>
                <a:schemeClr val="bg1"/>
              </a:solidFill>
            </a:endParaRPr>
          </a:p>
        </p:txBody>
      </p:sp>
      <p:sp>
        <p:nvSpPr>
          <p:cNvPr id="4" name="Text Placeholder 3">
            <a:extLst>
              <a:ext uri="{FF2B5EF4-FFF2-40B4-BE49-F238E27FC236}">
                <a16:creationId xmlns:a16="http://schemas.microsoft.com/office/drawing/2014/main" id="{52C6526E-8700-F538-C91D-4AE9E1AEEDF2}"/>
              </a:ext>
            </a:extLst>
          </p:cNvPr>
          <p:cNvSpPr>
            <a:spLocks noGrp="1"/>
          </p:cNvSpPr>
          <p:nvPr>
            <p:ph type="body" sz="quarter" idx="14"/>
          </p:nvPr>
        </p:nvSpPr>
        <p:spPr>
          <a:xfrm>
            <a:off x="413233" y="922809"/>
            <a:ext cx="5593867" cy="360000"/>
          </a:xfrm>
        </p:spPr>
        <p:txBody>
          <a:bodyPr>
            <a:noAutofit/>
          </a:bodyPr>
          <a:lstStyle/>
          <a:p>
            <a:r>
              <a:rPr lang="en-GB">
                <a:solidFill>
                  <a:srgbClr val="B31983"/>
                </a:solidFill>
              </a:rPr>
              <a:t>A bad analogy of inductive bias in hybrid modelling</a:t>
            </a:r>
          </a:p>
        </p:txBody>
      </p:sp>
      <p:sp>
        <p:nvSpPr>
          <p:cNvPr id="5" name="Title 4">
            <a:extLst>
              <a:ext uri="{FF2B5EF4-FFF2-40B4-BE49-F238E27FC236}">
                <a16:creationId xmlns:a16="http://schemas.microsoft.com/office/drawing/2014/main" id="{D4002788-FD34-043E-0733-5991482D27B7}"/>
              </a:ext>
            </a:extLst>
          </p:cNvPr>
          <p:cNvSpPr>
            <a:spLocks noGrp="1"/>
          </p:cNvSpPr>
          <p:nvPr>
            <p:ph type="title"/>
          </p:nvPr>
        </p:nvSpPr>
        <p:spPr/>
        <p:txBody>
          <a:bodyPr>
            <a:normAutofit fontScale="90000"/>
          </a:bodyPr>
          <a:lstStyle/>
          <a:p>
            <a:r>
              <a:rPr lang="en-GB"/>
              <a:t>Key Learnings</a:t>
            </a:r>
          </a:p>
        </p:txBody>
      </p:sp>
      <p:pic>
        <p:nvPicPr>
          <p:cNvPr id="10" name="Picture 9">
            <a:extLst>
              <a:ext uri="{FF2B5EF4-FFF2-40B4-BE49-F238E27FC236}">
                <a16:creationId xmlns:a16="http://schemas.microsoft.com/office/drawing/2014/main" id="{598F9325-0AB6-9FD1-D793-BE92053E7EBA}"/>
              </a:ext>
            </a:extLst>
          </p:cNvPr>
          <p:cNvPicPr>
            <a:picLocks noChangeAspect="1"/>
          </p:cNvPicPr>
          <p:nvPr/>
        </p:nvPicPr>
        <p:blipFill>
          <a:blip r:embed="rId3"/>
          <a:stretch>
            <a:fillRect/>
          </a:stretch>
        </p:blipFill>
        <p:spPr>
          <a:xfrm>
            <a:off x="7165603" y="501070"/>
            <a:ext cx="3956794" cy="5935191"/>
          </a:xfrm>
          <a:prstGeom prst="rect">
            <a:avLst/>
          </a:prstGeom>
        </p:spPr>
      </p:pic>
      <p:sp>
        <p:nvSpPr>
          <p:cNvPr id="9" name="TextBox 8">
            <a:extLst>
              <a:ext uri="{FF2B5EF4-FFF2-40B4-BE49-F238E27FC236}">
                <a16:creationId xmlns:a16="http://schemas.microsoft.com/office/drawing/2014/main" id="{5DA1DB40-7F84-C60A-FFDC-9E7EEC968C98}"/>
              </a:ext>
            </a:extLst>
          </p:cNvPr>
          <p:cNvSpPr txBox="1"/>
          <p:nvPr/>
        </p:nvSpPr>
        <p:spPr>
          <a:xfrm>
            <a:off x="413233" y="1665608"/>
            <a:ext cx="5428766" cy="1938992"/>
          </a:xfrm>
          <a:prstGeom prst="rect">
            <a:avLst/>
          </a:prstGeom>
          <a:noFill/>
        </p:spPr>
        <p:txBody>
          <a:bodyPr wrap="square" rtlCol="0">
            <a:spAutoFit/>
          </a:bodyPr>
          <a:lstStyle/>
          <a:p>
            <a:r>
              <a:rPr lang="en-GB" sz="2000"/>
              <a:t>Imagine you’re cooking from a recipe…</a:t>
            </a:r>
          </a:p>
          <a:p>
            <a:endParaRPr lang="en-GB" sz="2000"/>
          </a:p>
          <a:p>
            <a:r>
              <a:rPr lang="en-GB" sz="2000"/>
              <a:t>Which will produce the best dish:</a:t>
            </a:r>
          </a:p>
          <a:p>
            <a:pPr marL="342900" indent="-342900">
              <a:buFont typeface="+mj-lt"/>
              <a:buAutoNum type="alphaLcPeriod"/>
            </a:pPr>
            <a:r>
              <a:rPr lang="en-GB" sz="2000" b="1"/>
              <a:t>Strictly</a:t>
            </a:r>
            <a:r>
              <a:rPr lang="en-GB" sz="2000"/>
              <a:t> follow a recipe</a:t>
            </a:r>
          </a:p>
          <a:p>
            <a:pPr marL="342900" indent="-342900">
              <a:buFont typeface="+mj-lt"/>
              <a:buAutoNum type="alphaLcPeriod"/>
            </a:pPr>
            <a:r>
              <a:rPr lang="en-GB" sz="2000" b="1">
                <a:latin typeface="+mn-lt"/>
              </a:rPr>
              <a:t>Minor deviations </a:t>
            </a:r>
            <a:r>
              <a:rPr lang="en-GB" sz="2000">
                <a:latin typeface="+mn-lt"/>
              </a:rPr>
              <a:t>from the re</a:t>
            </a:r>
            <a:r>
              <a:rPr lang="en-GB" sz="2000"/>
              <a:t>cipe</a:t>
            </a:r>
          </a:p>
          <a:p>
            <a:pPr marL="342900" indent="-342900">
              <a:buFont typeface="+mj-lt"/>
              <a:buAutoNum type="alphaLcPeriod"/>
            </a:pPr>
            <a:r>
              <a:rPr lang="en-GB" sz="2000" b="1"/>
              <a:t>Major deviations </a:t>
            </a:r>
            <a:r>
              <a:rPr lang="en-GB" sz="2000"/>
              <a:t>from the recipe</a:t>
            </a:r>
          </a:p>
        </p:txBody>
      </p:sp>
      <p:sp>
        <p:nvSpPr>
          <p:cNvPr id="12" name="TextBox 11">
            <a:extLst>
              <a:ext uri="{FF2B5EF4-FFF2-40B4-BE49-F238E27FC236}">
                <a16:creationId xmlns:a16="http://schemas.microsoft.com/office/drawing/2014/main" id="{D21D849F-DA20-46B3-B83E-38736767C95A}"/>
              </a:ext>
            </a:extLst>
          </p:cNvPr>
          <p:cNvSpPr txBox="1"/>
          <p:nvPr/>
        </p:nvSpPr>
        <p:spPr>
          <a:xfrm>
            <a:off x="413233" y="3938855"/>
            <a:ext cx="5428766" cy="1631216"/>
          </a:xfrm>
          <a:prstGeom prst="rect">
            <a:avLst/>
          </a:prstGeom>
          <a:noFill/>
          <a:ln w="38100">
            <a:solidFill>
              <a:schemeClr val="tx1"/>
            </a:solidFill>
          </a:ln>
        </p:spPr>
        <p:txBody>
          <a:bodyPr wrap="square">
            <a:spAutoFit/>
          </a:bodyPr>
          <a:lstStyle/>
          <a:p>
            <a:r>
              <a:rPr lang="en-GB" sz="2000"/>
              <a:t>Depends on:</a:t>
            </a:r>
          </a:p>
          <a:p>
            <a:pPr marL="285750" indent="-285750">
              <a:buFont typeface="Arial" panose="020B0604020202020204" pitchFamily="34" charset="0"/>
              <a:buChar char="•"/>
            </a:pPr>
            <a:r>
              <a:rPr lang="en-GB" sz="2000"/>
              <a:t>Quality of the </a:t>
            </a:r>
            <a:r>
              <a:rPr lang="en-GB" sz="2000" b="1">
                <a:solidFill>
                  <a:srgbClr val="1E22AA"/>
                </a:solidFill>
              </a:rPr>
              <a:t>recipe</a:t>
            </a:r>
          </a:p>
          <a:p>
            <a:pPr marL="742950" lvl="1" indent="-285750">
              <a:buFont typeface="Arial" panose="020B0604020202020204" pitchFamily="34" charset="0"/>
              <a:buChar char="•"/>
            </a:pPr>
            <a:r>
              <a:rPr lang="en-GB" sz="2000"/>
              <a:t>Quality of the</a:t>
            </a:r>
            <a:r>
              <a:rPr lang="en-GB" sz="2000" b="1">
                <a:solidFill>
                  <a:srgbClr val="1E22AA"/>
                </a:solidFill>
              </a:rPr>
              <a:t> first-principles model</a:t>
            </a:r>
          </a:p>
          <a:p>
            <a:pPr marL="285750" indent="-285750">
              <a:buFont typeface="Arial" panose="020B0604020202020204" pitchFamily="34" charset="0"/>
              <a:buChar char="•"/>
            </a:pPr>
            <a:r>
              <a:rPr lang="en-GB" sz="2000"/>
              <a:t>Your </a:t>
            </a:r>
            <a:r>
              <a:rPr lang="en-GB" sz="2000" b="1">
                <a:solidFill>
                  <a:srgbClr val="B31C82"/>
                </a:solidFill>
              </a:rPr>
              <a:t>past experiences and skill </a:t>
            </a:r>
            <a:r>
              <a:rPr lang="en-GB" sz="2000"/>
              <a:t>as a chef </a:t>
            </a:r>
          </a:p>
          <a:p>
            <a:pPr marL="742950" lvl="1" indent="-285750">
              <a:buFont typeface="Arial" panose="020B0604020202020204" pitchFamily="34" charset="0"/>
              <a:buChar char="•"/>
            </a:pPr>
            <a:r>
              <a:rPr lang="en-GB" sz="2000"/>
              <a:t>Quantity and quality of the</a:t>
            </a:r>
            <a:r>
              <a:rPr lang="en-GB" sz="2000" b="1">
                <a:solidFill>
                  <a:srgbClr val="B31C82"/>
                </a:solidFill>
              </a:rPr>
              <a:t> data</a:t>
            </a:r>
          </a:p>
        </p:txBody>
      </p:sp>
    </p:spTree>
    <p:extLst>
      <p:ext uri="{BB962C8B-B14F-4D97-AF65-F5344CB8AC3E}">
        <p14:creationId xmlns:p14="http://schemas.microsoft.com/office/powerpoint/2010/main" val="158495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A27E-63C8-1DE0-6C0B-1514BEC2B1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2DECA0-2CE9-0031-B673-EA4C96C25703}"/>
              </a:ext>
            </a:extLst>
          </p:cNvPr>
          <p:cNvSpPr>
            <a:spLocks noGrp="1"/>
          </p:cNvSpPr>
          <p:nvPr>
            <p:ph type="title"/>
          </p:nvPr>
        </p:nvSpPr>
        <p:spPr/>
        <p:txBody>
          <a:bodyPr/>
          <a:lstStyle/>
          <a:p>
            <a:r>
              <a:rPr lang="en-GB"/>
              <a:t>Key Learnings</a:t>
            </a:r>
          </a:p>
        </p:txBody>
      </p:sp>
      <p:sp>
        <p:nvSpPr>
          <p:cNvPr id="3" name="Slide Number Placeholder 2">
            <a:extLst>
              <a:ext uri="{FF2B5EF4-FFF2-40B4-BE49-F238E27FC236}">
                <a16:creationId xmlns:a16="http://schemas.microsoft.com/office/drawing/2014/main" id="{E485265B-E2EF-106D-E02D-CAC1FED756A4}"/>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21</a:t>
            </a:fld>
            <a:endParaRPr lang="en-GB"/>
          </a:p>
        </p:txBody>
      </p:sp>
      <p:graphicFrame>
        <p:nvGraphicFramePr>
          <p:cNvPr id="2" name="Diagram 1">
            <a:extLst>
              <a:ext uri="{FF2B5EF4-FFF2-40B4-BE49-F238E27FC236}">
                <a16:creationId xmlns:a16="http://schemas.microsoft.com/office/drawing/2014/main" id="{026191DC-56D0-BBFB-F51E-ACD844BAE02B}"/>
              </a:ext>
            </a:extLst>
          </p:cNvPr>
          <p:cNvGraphicFramePr/>
          <p:nvPr>
            <p:extLst>
              <p:ext uri="{D42A27DB-BD31-4B8C-83A1-F6EECF244321}">
                <p14:modId xmlns:p14="http://schemas.microsoft.com/office/powerpoint/2010/main" val="3560349759"/>
              </p:ext>
            </p:extLst>
          </p:nvPr>
        </p:nvGraphicFramePr>
        <p:xfrm>
          <a:off x="570344" y="1459149"/>
          <a:ext cx="10356967" cy="4899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6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6704B3-76AE-0AD3-151F-57F277C4958F}"/>
              </a:ext>
            </a:extLst>
          </p:cNvPr>
          <p:cNvSpPr>
            <a:spLocks noGrp="1"/>
          </p:cNvSpPr>
          <p:nvPr>
            <p:ph type="title"/>
          </p:nvPr>
        </p:nvSpPr>
        <p:spPr/>
        <p:txBody>
          <a:bodyPr/>
          <a:lstStyle/>
          <a:p>
            <a:r>
              <a:rPr lang="en-GB"/>
              <a:t>Conclusions</a:t>
            </a:r>
          </a:p>
        </p:txBody>
      </p:sp>
      <p:sp>
        <p:nvSpPr>
          <p:cNvPr id="3" name="Slide Number Placeholder 2">
            <a:extLst>
              <a:ext uri="{FF2B5EF4-FFF2-40B4-BE49-F238E27FC236}">
                <a16:creationId xmlns:a16="http://schemas.microsoft.com/office/drawing/2014/main" id="{AC478821-56FE-2471-E171-C19C22100EFB}"/>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22</a:t>
            </a:fld>
            <a:endParaRPr lang="en-GB"/>
          </a:p>
        </p:txBody>
      </p:sp>
      <p:sp>
        <p:nvSpPr>
          <p:cNvPr id="8" name="TextBox 7">
            <a:extLst>
              <a:ext uri="{FF2B5EF4-FFF2-40B4-BE49-F238E27FC236}">
                <a16:creationId xmlns:a16="http://schemas.microsoft.com/office/drawing/2014/main" id="{57444EAB-6D70-859D-193F-7FD14873A93B}"/>
              </a:ext>
            </a:extLst>
          </p:cNvPr>
          <p:cNvSpPr txBox="1"/>
          <p:nvPr/>
        </p:nvSpPr>
        <p:spPr>
          <a:xfrm>
            <a:off x="838199" y="1378576"/>
            <a:ext cx="10945811" cy="1631216"/>
          </a:xfrm>
          <a:prstGeom prst="rect">
            <a:avLst/>
          </a:prstGeom>
          <a:noFill/>
        </p:spPr>
        <p:txBody>
          <a:bodyPr wrap="square" rtlCol="0">
            <a:spAutoFit/>
          </a:bodyPr>
          <a:lstStyle/>
          <a:p>
            <a:r>
              <a:rPr lang="en-GB" sz="2000" dirty="0">
                <a:latin typeface="+mn-lt"/>
              </a:rPr>
              <a:t>Corrective hybrid modelling has been beneficial in predicting milled product PSD</a:t>
            </a:r>
          </a:p>
          <a:p>
            <a:r>
              <a:rPr lang="en-GB" sz="2000" dirty="0"/>
              <a:t>Series hybrid modelling…not so much</a:t>
            </a:r>
          </a:p>
          <a:p>
            <a:pPr marL="342900" indent="-342900">
              <a:buFont typeface="Arial" panose="020B0604020202020204" pitchFamily="34" charset="0"/>
              <a:buChar char="•"/>
            </a:pPr>
            <a:r>
              <a:rPr lang="en-GB" sz="2000" dirty="0"/>
              <a:t>Negative inductive bias owing to the challenges of PBMs</a:t>
            </a:r>
          </a:p>
          <a:p>
            <a:r>
              <a:rPr lang="en-GB" sz="2000" dirty="0"/>
              <a:t>Corrective hybrid models with Monte Carlo neural nets show equal performance and provide CI</a:t>
            </a:r>
          </a:p>
          <a:p>
            <a:pPr marL="342900" indent="-342900">
              <a:buFont typeface="Arial" panose="020B0604020202020204" pitchFamily="34" charset="0"/>
              <a:buChar char="•"/>
            </a:pPr>
            <a:r>
              <a:rPr lang="en-GB" sz="2000" dirty="0"/>
              <a:t>But longer inference times make it impractical for series hybrid modelling</a:t>
            </a:r>
          </a:p>
        </p:txBody>
      </p:sp>
      <p:sp>
        <p:nvSpPr>
          <p:cNvPr id="5" name="TextBox 4">
            <a:extLst>
              <a:ext uri="{FF2B5EF4-FFF2-40B4-BE49-F238E27FC236}">
                <a16:creationId xmlns:a16="http://schemas.microsoft.com/office/drawing/2014/main" id="{53F3863A-4525-F557-B3DE-A5323ACBBA80}"/>
              </a:ext>
            </a:extLst>
          </p:cNvPr>
          <p:cNvSpPr txBox="1"/>
          <p:nvPr/>
        </p:nvSpPr>
        <p:spPr>
          <a:xfrm>
            <a:off x="0" y="3128236"/>
            <a:ext cx="12192000" cy="2736061"/>
          </a:xfrm>
          <a:prstGeom prst="rect">
            <a:avLst/>
          </a:prstGeom>
          <a:solidFill>
            <a:srgbClr val="B31983"/>
          </a:solidFill>
        </p:spPr>
        <p:txBody>
          <a:bodyPr wrap="square" lIns="1008000" tIns="288000" rIns="1008000" bIns="288000">
            <a:spAutoFit/>
          </a:bodyPr>
          <a:lstStyle/>
          <a:p>
            <a:r>
              <a:rPr lang="en-GB" sz="2000" b="1" dirty="0">
                <a:solidFill>
                  <a:schemeClr val="bg1"/>
                </a:solidFill>
              </a:rPr>
              <a:t>Considerations for future hybrid modelling work</a:t>
            </a:r>
          </a:p>
          <a:p>
            <a:pPr marL="285750" indent="-285750">
              <a:buFont typeface="Arial" panose="020B0604020202020204" pitchFamily="34" charset="0"/>
              <a:buChar char="•"/>
            </a:pPr>
            <a:r>
              <a:rPr lang="en-GB" sz="2000" dirty="0">
                <a:solidFill>
                  <a:schemeClr val="bg1"/>
                </a:solidFill>
              </a:rPr>
              <a:t>Revisit PBM</a:t>
            </a:r>
          </a:p>
          <a:p>
            <a:pPr marL="285750" indent="-285750">
              <a:buFont typeface="Arial" panose="020B0604020202020204" pitchFamily="34" charset="0"/>
              <a:buChar char="•"/>
            </a:pPr>
            <a:r>
              <a:rPr lang="en-GB" sz="2000" dirty="0">
                <a:solidFill>
                  <a:schemeClr val="bg1"/>
                </a:solidFill>
              </a:rPr>
              <a:t>Hybrid model structure</a:t>
            </a:r>
          </a:p>
          <a:p>
            <a:pPr marL="742950" lvl="1" indent="-285750">
              <a:buFont typeface="Arial" panose="020B0604020202020204" pitchFamily="34" charset="0"/>
              <a:buChar char="•"/>
            </a:pPr>
            <a:r>
              <a:rPr lang="en-GB" sz="2000" dirty="0">
                <a:solidFill>
                  <a:schemeClr val="bg1"/>
                </a:solidFill>
              </a:rPr>
              <a:t>How confident are you in the first-principles model?</a:t>
            </a:r>
          </a:p>
          <a:p>
            <a:pPr marL="742950" lvl="1" indent="-285750">
              <a:buFont typeface="Arial" panose="020B0604020202020204" pitchFamily="34" charset="0"/>
              <a:buChar char="•"/>
            </a:pPr>
            <a:r>
              <a:rPr lang="en-GB" sz="2000" dirty="0">
                <a:solidFill>
                  <a:schemeClr val="bg1"/>
                </a:solidFill>
              </a:rPr>
              <a:t>Are all of the likely phenomena captured?</a:t>
            </a:r>
          </a:p>
          <a:p>
            <a:pPr marL="742950" lvl="1" indent="-285750">
              <a:buFont typeface="Arial" panose="020B0604020202020204" pitchFamily="34" charset="0"/>
              <a:buChar char="•"/>
            </a:pPr>
            <a:r>
              <a:rPr lang="en-GB" sz="2000" dirty="0">
                <a:solidFill>
                  <a:schemeClr val="bg1"/>
                </a:solidFill>
              </a:rPr>
              <a:t>Optimise the hybrid architecture</a:t>
            </a:r>
            <a:endParaRPr lang="en-GB" sz="2000" dirty="0">
              <a:solidFill>
                <a:schemeClr val="bg1"/>
              </a:solidFill>
              <a:latin typeface="+mn-lt"/>
            </a:endParaRPr>
          </a:p>
          <a:p>
            <a:pPr marL="285750" indent="-285750">
              <a:buFont typeface="Arial" panose="020B0604020202020204" pitchFamily="34" charset="0"/>
              <a:buChar char="•"/>
            </a:pPr>
            <a:r>
              <a:rPr lang="en-GB" sz="2000" dirty="0">
                <a:solidFill>
                  <a:schemeClr val="bg1"/>
                </a:solidFill>
                <a:latin typeface="+mn-lt"/>
              </a:rPr>
              <a:t>What are the requirements for implementing into production</a:t>
            </a:r>
          </a:p>
        </p:txBody>
      </p:sp>
    </p:spTree>
    <p:extLst>
      <p:ext uri="{BB962C8B-B14F-4D97-AF65-F5344CB8AC3E}">
        <p14:creationId xmlns:p14="http://schemas.microsoft.com/office/powerpoint/2010/main" val="205511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823298-C458-17D1-A97E-078F3145D2FA}"/>
              </a:ext>
            </a:extLst>
          </p:cNvPr>
          <p:cNvSpPr/>
          <p:nvPr/>
        </p:nvSpPr>
        <p:spPr bwMode="auto">
          <a:xfrm>
            <a:off x="0" y="0"/>
            <a:ext cx="12192000" cy="2082087"/>
          </a:xfrm>
          <a:prstGeom prst="rect">
            <a:avLst/>
          </a:prstGeom>
          <a:solidFill>
            <a:srgbClr val="1E22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3" name="Slide Number Placeholder 2">
            <a:extLst>
              <a:ext uri="{FF2B5EF4-FFF2-40B4-BE49-F238E27FC236}">
                <a16:creationId xmlns:a16="http://schemas.microsoft.com/office/drawing/2014/main" id="{32EA1FBD-F37D-0A5E-1118-F09D943473CF}"/>
              </a:ext>
            </a:extLst>
          </p:cNvPr>
          <p:cNvSpPr>
            <a:spLocks noGrp="1"/>
          </p:cNvSpPr>
          <p:nvPr>
            <p:ph type="sldNum" sz="quarter" idx="13"/>
          </p:nvPr>
        </p:nvSpPr>
        <p:spPr/>
        <p:txBody>
          <a:bodyPr/>
          <a:lstStyle/>
          <a:p>
            <a:pPr fontAlgn="base">
              <a:spcAft>
                <a:spcPct val="0"/>
              </a:spcAft>
              <a:defRPr/>
            </a:pPr>
            <a:fld id="{7F579488-64CC-414E-9849-01D10FE0EDE0}" type="slidenum">
              <a:rPr lang="en-GB" smtClean="0"/>
              <a:pPr fontAlgn="base">
                <a:spcAft>
                  <a:spcPct val="0"/>
                </a:spcAft>
                <a:defRPr/>
              </a:pPr>
              <a:t>23</a:t>
            </a:fld>
            <a:endParaRPr lang="en-GB"/>
          </a:p>
        </p:txBody>
      </p:sp>
      <p:sp>
        <p:nvSpPr>
          <p:cNvPr id="8" name="TextBox 7">
            <a:extLst>
              <a:ext uri="{FF2B5EF4-FFF2-40B4-BE49-F238E27FC236}">
                <a16:creationId xmlns:a16="http://schemas.microsoft.com/office/drawing/2014/main" id="{AA1607C6-3C3F-A4D3-FE29-2D5CF0FE2B61}"/>
              </a:ext>
            </a:extLst>
          </p:cNvPr>
          <p:cNvSpPr txBox="1"/>
          <p:nvPr/>
        </p:nvSpPr>
        <p:spPr>
          <a:xfrm>
            <a:off x="8239125" y="2587742"/>
            <a:ext cx="3124200" cy="1107996"/>
          </a:xfrm>
          <a:prstGeom prst="rect">
            <a:avLst/>
          </a:prstGeom>
          <a:noFill/>
        </p:spPr>
        <p:txBody>
          <a:bodyPr wrap="square" rtlCol="0">
            <a:spAutoFit/>
          </a:bodyPr>
          <a:lstStyle/>
          <a:p>
            <a:r>
              <a:rPr lang="en-GB" b="1">
                <a:solidFill>
                  <a:srgbClr val="1E22AA"/>
                </a:solidFill>
                <a:latin typeface="+mn-lt"/>
              </a:rPr>
              <a:t>Acknowledgments</a:t>
            </a:r>
          </a:p>
          <a:p>
            <a:pPr marL="285750" indent="-285750">
              <a:buFont typeface="Arial" panose="020B0604020202020204" pitchFamily="34" charset="0"/>
              <a:buChar char="•"/>
            </a:pPr>
            <a:r>
              <a:rPr lang="en-GB" sz="1600"/>
              <a:t>Hugh Stitt</a:t>
            </a:r>
          </a:p>
          <a:p>
            <a:pPr marL="285750" indent="-285750">
              <a:buFont typeface="Arial" panose="020B0604020202020204" pitchFamily="34" charset="0"/>
              <a:buChar char="•"/>
            </a:pPr>
            <a:r>
              <a:rPr lang="en-GB" sz="1600"/>
              <a:t>Robert Gallen</a:t>
            </a:r>
          </a:p>
          <a:p>
            <a:pPr marL="285750" indent="-285750">
              <a:buFont typeface="Arial" panose="020B0604020202020204" pitchFamily="34" charset="0"/>
              <a:buChar char="•"/>
            </a:pPr>
            <a:r>
              <a:rPr lang="en-GB" sz="1600"/>
              <a:t>Li Liu</a:t>
            </a:r>
          </a:p>
        </p:txBody>
      </p:sp>
      <p:pic>
        <p:nvPicPr>
          <p:cNvPr id="12" name="Picture 11">
            <a:extLst>
              <a:ext uri="{FF2B5EF4-FFF2-40B4-BE49-F238E27FC236}">
                <a16:creationId xmlns:a16="http://schemas.microsoft.com/office/drawing/2014/main" id="{C103BEAB-2C41-8542-5170-6C27C5CDD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86" y="835675"/>
            <a:ext cx="4179243" cy="507075"/>
          </a:xfrm>
          <a:prstGeom prst="rect">
            <a:avLst/>
          </a:prstGeom>
        </p:spPr>
      </p:pic>
      <p:grpSp>
        <p:nvGrpSpPr>
          <p:cNvPr id="2" name="Group 1">
            <a:extLst>
              <a:ext uri="{FF2B5EF4-FFF2-40B4-BE49-F238E27FC236}">
                <a16:creationId xmlns:a16="http://schemas.microsoft.com/office/drawing/2014/main" id="{69AEB241-F8D1-DC9C-22F2-13A43E8F2858}"/>
              </a:ext>
            </a:extLst>
          </p:cNvPr>
          <p:cNvGrpSpPr/>
          <p:nvPr/>
        </p:nvGrpSpPr>
        <p:grpSpPr>
          <a:xfrm>
            <a:off x="665692" y="2501797"/>
            <a:ext cx="3654425" cy="3405925"/>
            <a:chOff x="407988" y="1044473"/>
            <a:chExt cx="3654425" cy="3405925"/>
          </a:xfrm>
        </p:grpSpPr>
        <p:sp>
          <p:nvSpPr>
            <p:cNvPr id="4" name="TextBox 3">
              <a:extLst>
                <a:ext uri="{FF2B5EF4-FFF2-40B4-BE49-F238E27FC236}">
                  <a16:creationId xmlns:a16="http://schemas.microsoft.com/office/drawing/2014/main" id="{7CFF2858-5661-CCA2-1702-D7C78EC28113}"/>
                </a:ext>
              </a:extLst>
            </p:cNvPr>
            <p:cNvSpPr txBox="1"/>
            <p:nvPr/>
          </p:nvSpPr>
          <p:spPr>
            <a:xfrm>
              <a:off x="407988" y="3465513"/>
              <a:ext cx="3654425" cy="984885"/>
            </a:xfrm>
            <a:prstGeom prst="rect">
              <a:avLst/>
            </a:prstGeom>
            <a:noFill/>
          </p:spPr>
          <p:txBody>
            <a:bodyPr wrap="square" rtlCol="0">
              <a:spAutoFit/>
            </a:bodyPr>
            <a:lstStyle/>
            <a:p>
              <a:r>
                <a:rPr lang="en-GB" sz="1400" b="1">
                  <a:solidFill>
                    <a:srgbClr val="1E22AA"/>
                  </a:solidFill>
                  <a:latin typeface="+mn-lt"/>
                </a:rPr>
                <a:t>Carl Jackson</a:t>
              </a:r>
            </a:p>
            <a:p>
              <a:r>
                <a:rPr lang="en-GB" sz="1100"/>
                <a:t>Senior Digital Chemical Engineer</a:t>
              </a:r>
            </a:p>
            <a:p>
              <a:r>
                <a:rPr lang="en-GB" sz="1100"/>
                <a:t>Core Capabilities</a:t>
              </a:r>
            </a:p>
            <a:p>
              <a:r>
                <a:rPr lang="en-GB" sz="1100"/>
                <a:t>Group Technology</a:t>
              </a:r>
            </a:p>
            <a:p>
              <a:r>
                <a:rPr lang="en-GB" sz="1100">
                  <a:solidFill>
                    <a:schemeClr val="accent1"/>
                  </a:solidFill>
                </a:rPr>
                <a:t>carl.jackson@matthey.com</a:t>
              </a:r>
            </a:p>
          </p:txBody>
        </p:sp>
        <p:pic>
          <p:nvPicPr>
            <p:cNvPr id="5" name="Picture 4">
              <a:extLst>
                <a:ext uri="{FF2B5EF4-FFF2-40B4-BE49-F238E27FC236}">
                  <a16:creationId xmlns:a16="http://schemas.microsoft.com/office/drawing/2014/main" id="{72384A78-398A-AE66-B626-B5B762209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80" y="1044473"/>
              <a:ext cx="2421040" cy="2421040"/>
            </a:xfrm>
            <a:prstGeom prst="ellipse">
              <a:avLst/>
            </a:prstGeom>
          </p:spPr>
        </p:pic>
      </p:grpSp>
      <p:grpSp>
        <p:nvGrpSpPr>
          <p:cNvPr id="6" name="Group 5">
            <a:extLst>
              <a:ext uri="{FF2B5EF4-FFF2-40B4-BE49-F238E27FC236}">
                <a16:creationId xmlns:a16="http://schemas.microsoft.com/office/drawing/2014/main" id="{193996D4-B10D-9F23-CED9-84F127EA3131}"/>
              </a:ext>
            </a:extLst>
          </p:cNvPr>
          <p:cNvGrpSpPr/>
          <p:nvPr/>
        </p:nvGrpSpPr>
        <p:grpSpPr>
          <a:xfrm>
            <a:off x="4309534" y="2501797"/>
            <a:ext cx="3654425" cy="3405925"/>
            <a:chOff x="407988" y="1044473"/>
            <a:chExt cx="3654425" cy="3405925"/>
          </a:xfrm>
        </p:grpSpPr>
        <p:sp>
          <p:nvSpPr>
            <p:cNvPr id="10" name="TextBox 9">
              <a:extLst>
                <a:ext uri="{FF2B5EF4-FFF2-40B4-BE49-F238E27FC236}">
                  <a16:creationId xmlns:a16="http://schemas.microsoft.com/office/drawing/2014/main" id="{59CBF8D9-96AD-6B4F-0233-1AD7D357AC6C}"/>
                </a:ext>
              </a:extLst>
            </p:cNvPr>
            <p:cNvSpPr txBox="1"/>
            <p:nvPr/>
          </p:nvSpPr>
          <p:spPr>
            <a:xfrm>
              <a:off x="407988" y="3465513"/>
              <a:ext cx="3654425" cy="984885"/>
            </a:xfrm>
            <a:prstGeom prst="rect">
              <a:avLst/>
            </a:prstGeom>
            <a:noFill/>
          </p:spPr>
          <p:txBody>
            <a:bodyPr wrap="square" rtlCol="0">
              <a:spAutoFit/>
            </a:bodyPr>
            <a:lstStyle/>
            <a:p>
              <a:r>
                <a:rPr lang="en-GB" sz="1400" b="1">
                  <a:solidFill>
                    <a:srgbClr val="1E22AA"/>
                  </a:solidFill>
                  <a:latin typeface="+mn-lt"/>
                </a:rPr>
                <a:t>Mingzhe Yu PhD</a:t>
              </a:r>
            </a:p>
            <a:p>
              <a:r>
                <a:rPr lang="en-GB" sz="1100"/>
                <a:t>Senior Solids Engineer</a:t>
              </a:r>
            </a:p>
            <a:p>
              <a:r>
                <a:rPr lang="en-GB" sz="1100">
                  <a:latin typeface="+mn-lt"/>
                </a:rPr>
                <a:t>Core Capabilities</a:t>
              </a:r>
            </a:p>
            <a:p>
              <a:r>
                <a:rPr lang="en-GB" sz="1100"/>
                <a:t>Group Technology</a:t>
              </a:r>
            </a:p>
            <a:p>
              <a:r>
                <a:rPr lang="en-GB" sz="1100">
                  <a:solidFill>
                    <a:schemeClr val="accent1"/>
                  </a:solidFill>
                  <a:latin typeface="+mn-lt"/>
                </a:rPr>
                <a:t>mingzhe.yu@matthey.com</a:t>
              </a:r>
            </a:p>
          </p:txBody>
        </p:sp>
        <p:pic>
          <p:nvPicPr>
            <p:cNvPr id="14" name="Picture 13">
              <a:extLst>
                <a:ext uri="{FF2B5EF4-FFF2-40B4-BE49-F238E27FC236}">
                  <a16:creationId xmlns:a16="http://schemas.microsoft.com/office/drawing/2014/main" id="{337FB56B-2876-C46E-2C3F-836B0DAD1D0F}"/>
                </a:ext>
              </a:extLst>
            </p:cNvPr>
            <p:cNvPicPr>
              <a:picLocks noChangeAspect="1"/>
            </p:cNvPicPr>
            <p:nvPr/>
          </p:nvPicPr>
          <p:blipFill>
            <a:blip r:embed="rId5">
              <a:extLst>
                <a:ext uri="{28A0092B-C50C-407E-A947-70E740481C1C}">
                  <a14:useLocalDpi xmlns:a14="http://schemas.microsoft.com/office/drawing/2010/main" val="0"/>
                </a:ext>
              </a:extLst>
            </a:blip>
            <a:srcRect t="11315" b="11315"/>
            <a:stretch/>
          </p:blipFill>
          <p:spPr>
            <a:xfrm>
              <a:off x="1024680" y="1044473"/>
              <a:ext cx="2421040" cy="2421040"/>
            </a:xfrm>
            <a:prstGeom prst="ellipse">
              <a:avLst/>
            </a:prstGeom>
          </p:spPr>
        </p:pic>
      </p:grpSp>
    </p:spTree>
    <p:extLst>
      <p:ext uri="{BB962C8B-B14F-4D97-AF65-F5344CB8AC3E}">
        <p14:creationId xmlns:p14="http://schemas.microsoft.com/office/powerpoint/2010/main" val="28532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6719CD-052D-782B-B544-FC0075924E24}"/>
              </a:ext>
            </a:extLst>
          </p:cNvPr>
          <p:cNvSpPr>
            <a:spLocks noGrp="1"/>
          </p:cNvSpPr>
          <p:nvPr>
            <p:ph type="ftr" sz="quarter" idx="4294967295"/>
          </p:nvPr>
        </p:nvSpPr>
        <p:spPr>
          <a:xfrm>
            <a:off x="2868613" y="6540500"/>
            <a:ext cx="9323387" cy="1793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35658"/>
                </a:solidFill>
                <a:effectLst/>
                <a:uLnTx/>
                <a:uFillTx/>
                <a:latin typeface="Verdana"/>
                <a:ea typeface="+mn-ea"/>
                <a:cs typeface="+mn-cs"/>
              </a:rPr>
              <a:t>Insert footer here</a:t>
            </a:r>
          </a:p>
        </p:txBody>
      </p:sp>
      <p:sp>
        <p:nvSpPr>
          <p:cNvPr id="4" name="Slide Number Placeholder 3">
            <a:extLst>
              <a:ext uri="{FF2B5EF4-FFF2-40B4-BE49-F238E27FC236}">
                <a16:creationId xmlns:a16="http://schemas.microsoft.com/office/drawing/2014/main" id="{D87AF731-64EE-0C68-5F38-B5A9FC622C3B}"/>
              </a:ext>
            </a:extLst>
          </p:cNvPr>
          <p:cNvSpPr>
            <a:spLocks noGrp="1"/>
          </p:cNvSpPr>
          <p:nvPr>
            <p:ph type="sldNum" sz="quarter" idx="4294967295"/>
          </p:nvPr>
        </p:nvSpPr>
        <p:spPr>
          <a:xfrm>
            <a:off x="11642725" y="6540500"/>
            <a:ext cx="549275" cy="17938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579488-64CC-414E-9849-01D10FE0EDE0}" type="slidenum">
              <a:rPr kumimoji="0" lang="en-GB" sz="800" b="0" i="0" u="none" strike="noStrike" kern="1200" cap="none" spc="0" normalizeH="0" baseline="0" noProof="0" smtClean="0">
                <a:ln>
                  <a:noFill/>
                </a:ln>
                <a:solidFill>
                  <a:srgbClr val="535658"/>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800" b="0" i="0" u="none" strike="noStrike" kern="1200" cap="none" spc="0" normalizeH="0" baseline="0" noProof="0">
              <a:ln>
                <a:noFill/>
              </a:ln>
              <a:solidFill>
                <a:srgbClr val="535658"/>
              </a:solidFill>
              <a:effectLst/>
              <a:uLnTx/>
              <a:uFillTx/>
              <a:latin typeface="Verdana"/>
              <a:ea typeface="+mn-ea"/>
              <a:cs typeface="+mn-cs"/>
            </a:endParaRPr>
          </a:p>
        </p:txBody>
      </p:sp>
    </p:spTree>
    <p:extLst>
      <p:ext uri="{BB962C8B-B14F-4D97-AF65-F5344CB8AC3E}">
        <p14:creationId xmlns:p14="http://schemas.microsoft.com/office/powerpoint/2010/main" val="40351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AC6B3D-010B-B1A0-E99E-ADE7B61B980B}"/>
              </a:ext>
            </a:extLst>
          </p:cNvPr>
          <p:cNvSpPr/>
          <p:nvPr/>
        </p:nvSpPr>
        <p:spPr bwMode="auto">
          <a:xfrm>
            <a:off x="5766317" y="0"/>
            <a:ext cx="6425683" cy="6858000"/>
          </a:xfrm>
          <a:prstGeom prst="rect">
            <a:avLst/>
          </a:prstGeom>
          <a:solidFill>
            <a:srgbClr val="1E22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4" name="TextBox 3">
            <a:extLst>
              <a:ext uri="{FF2B5EF4-FFF2-40B4-BE49-F238E27FC236}">
                <a16:creationId xmlns:a16="http://schemas.microsoft.com/office/drawing/2014/main" id="{060B873F-F0C1-1A71-4F0C-820EC26A0DC2}"/>
              </a:ext>
            </a:extLst>
          </p:cNvPr>
          <p:cNvSpPr txBox="1"/>
          <p:nvPr/>
        </p:nvSpPr>
        <p:spPr>
          <a:xfrm>
            <a:off x="6391474" y="2428726"/>
            <a:ext cx="5226892" cy="2000548"/>
          </a:xfrm>
          <a:prstGeom prst="rect">
            <a:avLst/>
          </a:prstGeom>
          <a:noFill/>
        </p:spPr>
        <p:txBody>
          <a:bodyPr wrap="square" rtlCol="0">
            <a:spAutoFit/>
          </a:bodyPr>
          <a:lstStyle/>
          <a:p>
            <a:pPr algn="ctr"/>
            <a:r>
              <a:rPr lang="en-GB" sz="2400" b="1">
                <a:solidFill>
                  <a:schemeClr val="bg1"/>
                </a:solidFill>
                <a:latin typeface="JM Sans Extended" panose="020B0500040202020203" pitchFamily="34" charset="0"/>
              </a:rPr>
              <a:t>Johnson Matthey</a:t>
            </a:r>
          </a:p>
          <a:p>
            <a:pPr algn="ctr"/>
            <a:endParaRPr lang="en-GB" sz="1000" b="1">
              <a:solidFill>
                <a:schemeClr val="bg1"/>
              </a:solidFill>
              <a:latin typeface="JM Sans Extended" panose="020B0500040202020203" pitchFamily="34" charset="0"/>
            </a:endParaRPr>
          </a:p>
          <a:p>
            <a:pPr algn="ctr"/>
            <a:r>
              <a:rPr lang="en-GB">
                <a:solidFill>
                  <a:schemeClr val="bg1"/>
                </a:solidFill>
                <a:latin typeface="JM Sans Extended" panose="020B0500040202020203" pitchFamily="34" charset="0"/>
              </a:rPr>
              <a:t>A global leader in advanced materials and sustainable technologies, established in 1817 and listed on the London Stock Exchange as a constituent of the FTSE 250 Index.</a:t>
            </a:r>
          </a:p>
        </p:txBody>
      </p:sp>
      <p:pic>
        <p:nvPicPr>
          <p:cNvPr id="5" name="Picture 4" descr="Blue letters on a black background&#10;&#10;AI-generated content may be incorrect.">
            <a:extLst>
              <a:ext uri="{FF2B5EF4-FFF2-40B4-BE49-F238E27FC236}">
                <a16:creationId xmlns:a16="http://schemas.microsoft.com/office/drawing/2014/main" id="{E6161315-3DEA-1CDD-8D54-513EFBBDF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84" y="2819832"/>
            <a:ext cx="5071862" cy="1218335"/>
          </a:xfrm>
          <a:prstGeom prst="rect">
            <a:avLst/>
          </a:prstGeom>
        </p:spPr>
      </p:pic>
    </p:spTree>
    <p:extLst>
      <p:ext uri="{BB962C8B-B14F-4D97-AF65-F5344CB8AC3E}">
        <p14:creationId xmlns:p14="http://schemas.microsoft.com/office/powerpoint/2010/main" val="26540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3A33-791F-2ED8-DB2F-3CC9A31D7A38}"/>
            </a:ext>
          </a:extLst>
        </p:cNvPr>
        <p:cNvGrpSpPr/>
        <p:nvPr/>
      </p:nvGrpSpPr>
      <p:grpSpPr>
        <a:xfrm>
          <a:off x="0" y="0"/>
          <a:ext cx="0" cy="0"/>
          <a:chOff x="0" y="0"/>
          <a:chExt cx="0" cy="0"/>
        </a:xfrm>
      </p:grpSpPr>
      <p:sp>
        <p:nvSpPr>
          <p:cNvPr id="66" name="Slide Number Placeholder 65">
            <a:extLst>
              <a:ext uri="{FF2B5EF4-FFF2-40B4-BE49-F238E27FC236}">
                <a16:creationId xmlns:a16="http://schemas.microsoft.com/office/drawing/2014/main" id="{6D8081E7-AC28-0EB8-4A8C-C3A0EE549B5C}"/>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4</a:t>
            </a:fld>
            <a:endParaRPr lang="en-GB"/>
          </a:p>
        </p:txBody>
      </p:sp>
      <p:pic>
        <p:nvPicPr>
          <p:cNvPr id="3" name="Picture 2">
            <a:extLst>
              <a:ext uri="{FF2B5EF4-FFF2-40B4-BE49-F238E27FC236}">
                <a16:creationId xmlns:a16="http://schemas.microsoft.com/office/drawing/2014/main" id="{5BD5630E-10FC-A547-79A4-30DF82DC0DC7}"/>
              </a:ext>
            </a:extLst>
          </p:cNvPr>
          <p:cNvPicPr>
            <a:picLocks noChangeAspect="1"/>
          </p:cNvPicPr>
          <p:nvPr/>
        </p:nvPicPr>
        <p:blipFill>
          <a:blip r:embed="rId3"/>
          <a:stretch>
            <a:fillRect/>
          </a:stretch>
        </p:blipFill>
        <p:spPr>
          <a:xfrm>
            <a:off x="876327" y="77821"/>
            <a:ext cx="10439346" cy="6001966"/>
          </a:xfrm>
          <a:prstGeom prst="rect">
            <a:avLst/>
          </a:prstGeom>
        </p:spPr>
      </p:pic>
    </p:spTree>
    <p:extLst>
      <p:ext uri="{BB962C8B-B14F-4D97-AF65-F5344CB8AC3E}">
        <p14:creationId xmlns:p14="http://schemas.microsoft.com/office/powerpoint/2010/main" val="388304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B5FEFB-48BA-B21B-7CF8-AAA2F032AB93}"/>
              </a:ext>
            </a:extLst>
          </p:cNvPr>
          <p:cNvSpPr/>
          <p:nvPr/>
        </p:nvSpPr>
        <p:spPr bwMode="auto">
          <a:xfrm>
            <a:off x="6093178" y="5175202"/>
            <a:ext cx="6098822" cy="899395"/>
          </a:xfrm>
          <a:prstGeom prst="rect">
            <a:avLst/>
          </a:prstGeom>
          <a:solidFill>
            <a:srgbClr val="1E22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900" b="0" i="0" u="none" strike="noStrike" cap="none" normalizeH="0" baseline="0">
              <a:ln>
                <a:noFill/>
              </a:ln>
              <a:solidFill>
                <a:schemeClr val="tx1"/>
              </a:solidFill>
              <a:effectLst/>
              <a:latin typeface="+mn-lt"/>
            </a:endParaRPr>
          </a:p>
        </p:txBody>
      </p:sp>
      <p:pic>
        <p:nvPicPr>
          <p:cNvPr id="7" name="Content Placeholder 10">
            <a:extLst>
              <a:ext uri="{FF2B5EF4-FFF2-40B4-BE49-F238E27FC236}">
                <a16:creationId xmlns:a16="http://schemas.microsoft.com/office/drawing/2014/main" id="{3E74E3FB-0367-0D81-7402-3D15A7DA0E91}"/>
              </a:ext>
            </a:extLst>
          </p:cNvPr>
          <p:cNvPicPr>
            <a:picLocks noChangeAspect="1"/>
          </p:cNvPicPr>
          <p:nvPr/>
        </p:nvPicPr>
        <p:blipFill rotWithShape="1">
          <a:blip r:embed="rId3">
            <a:extLst>
              <a:ext uri="{28A0092B-C50C-407E-A947-70E740481C1C}">
                <a14:useLocalDpi xmlns:a14="http://schemas.microsoft.com/office/drawing/2010/main" val="0"/>
              </a:ext>
            </a:extLst>
          </a:blip>
          <a:srcRect l="44771" t="24404" r="7773" b="28345"/>
          <a:stretch/>
        </p:blipFill>
        <p:spPr bwMode="auto">
          <a:xfrm>
            <a:off x="-5645" y="2027070"/>
            <a:ext cx="6091799" cy="404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7CEB320-AEA3-E4A5-C42C-C27AEACDBF44}"/>
              </a:ext>
            </a:extLst>
          </p:cNvPr>
          <p:cNvSpPr>
            <a:spLocks noGrp="1"/>
          </p:cNvSpPr>
          <p:nvPr>
            <p:ph type="sldNum" sz="quarter" idx="13"/>
          </p:nvPr>
        </p:nvSpPr>
        <p:spPr/>
        <p:txBody>
          <a:bodyPr/>
          <a:lstStyle/>
          <a:p>
            <a:pPr fontAlgn="base">
              <a:spcAft>
                <a:spcPct val="0"/>
              </a:spcAft>
              <a:defRPr/>
            </a:pPr>
            <a:fld id="{7F579488-64CC-414E-9849-01D10FE0EDE0}" type="slidenum">
              <a:rPr lang="en-GB" smtClean="0">
                <a:solidFill>
                  <a:schemeClr val="bg1"/>
                </a:solidFill>
              </a:rPr>
              <a:pPr fontAlgn="base">
                <a:spcAft>
                  <a:spcPct val="0"/>
                </a:spcAft>
                <a:defRPr/>
              </a:pPr>
              <a:t>5</a:t>
            </a:fld>
            <a:endParaRPr lang="en-GB">
              <a:solidFill>
                <a:schemeClr val="bg1"/>
              </a:solidFill>
            </a:endParaRPr>
          </a:p>
        </p:txBody>
      </p:sp>
      <p:sp>
        <p:nvSpPr>
          <p:cNvPr id="4" name="Title 3">
            <a:extLst>
              <a:ext uri="{FF2B5EF4-FFF2-40B4-BE49-F238E27FC236}">
                <a16:creationId xmlns:a16="http://schemas.microsoft.com/office/drawing/2014/main" id="{506AA703-692C-1766-CD38-DE93A1C12E4F}"/>
              </a:ext>
            </a:extLst>
          </p:cNvPr>
          <p:cNvSpPr>
            <a:spLocks noGrp="1"/>
          </p:cNvSpPr>
          <p:nvPr>
            <p:ph type="title"/>
          </p:nvPr>
        </p:nvSpPr>
        <p:spPr/>
        <p:txBody>
          <a:bodyPr/>
          <a:lstStyle/>
          <a:p>
            <a:r>
              <a:rPr lang="en-GB">
                <a:solidFill>
                  <a:srgbClr val="1E22AA"/>
                </a:solidFill>
              </a:rPr>
              <a:t>Driving down automotive emissions</a:t>
            </a:r>
          </a:p>
        </p:txBody>
      </p:sp>
      <p:sp>
        <p:nvSpPr>
          <p:cNvPr id="13" name="Rectangle 12">
            <a:extLst>
              <a:ext uri="{FF2B5EF4-FFF2-40B4-BE49-F238E27FC236}">
                <a16:creationId xmlns:a16="http://schemas.microsoft.com/office/drawing/2014/main" id="{D704F577-108D-0A57-3004-3545F54B6D19}"/>
              </a:ext>
            </a:extLst>
          </p:cNvPr>
          <p:cNvSpPr/>
          <p:nvPr/>
        </p:nvSpPr>
        <p:spPr bwMode="auto">
          <a:xfrm>
            <a:off x="-9846" y="1146543"/>
            <a:ext cx="6103023" cy="880352"/>
          </a:xfrm>
          <a:prstGeom prst="rect">
            <a:avLst/>
          </a:prstGeom>
          <a:solidFill>
            <a:srgbClr val="1E22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900" b="0" i="0" u="none" strike="noStrike" cap="none" normalizeH="0" baseline="0">
              <a:ln>
                <a:noFill/>
              </a:ln>
              <a:solidFill>
                <a:srgbClr val="1E22AA"/>
              </a:solidFill>
              <a:effectLst/>
              <a:latin typeface="+mn-lt"/>
            </a:endParaRPr>
          </a:p>
        </p:txBody>
      </p:sp>
      <p:sp>
        <p:nvSpPr>
          <p:cNvPr id="15" name="Content Placeholder 7">
            <a:extLst>
              <a:ext uri="{FF2B5EF4-FFF2-40B4-BE49-F238E27FC236}">
                <a16:creationId xmlns:a16="http://schemas.microsoft.com/office/drawing/2014/main" id="{370B9C0A-8969-0A16-EBB5-06F9FDE0A86A}"/>
              </a:ext>
            </a:extLst>
          </p:cNvPr>
          <p:cNvSpPr>
            <a:spLocks noGrp="1"/>
          </p:cNvSpPr>
          <p:nvPr>
            <p:ph idx="1"/>
          </p:nvPr>
        </p:nvSpPr>
        <p:spPr>
          <a:xfrm>
            <a:off x="413491" y="1218929"/>
            <a:ext cx="5429783" cy="780249"/>
          </a:xfrm>
        </p:spPr>
        <p:txBody>
          <a:bodyPr>
            <a:noAutofit/>
          </a:bodyPr>
          <a:lstStyle/>
          <a:p>
            <a:r>
              <a:rPr lang="en-GB" sz="2000">
                <a:solidFill>
                  <a:schemeClr val="bg1"/>
                </a:solidFill>
              </a:rPr>
              <a:t>Global leader in </a:t>
            </a:r>
            <a:r>
              <a:rPr lang="en-GB" sz="2000" err="1">
                <a:solidFill>
                  <a:schemeClr val="bg1"/>
                </a:solidFill>
              </a:rPr>
              <a:t>autocatalysts</a:t>
            </a:r>
            <a:r>
              <a:rPr lang="en-GB" sz="2000">
                <a:solidFill>
                  <a:schemeClr val="bg1"/>
                </a:solidFill>
              </a:rPr>
              <a:t> for diesel and gasoline vehicles</a:t>
            </a:r>
          </a:p>
        </p:txBody>
      </p:sp>
      <p:sp>
        <p:nvSpPr>
          <p:cNvPr id="8" name="Content Placeholder 7">
            <a:extLst>
              <a:ext uri="{FF2B5EF4-FFF2-40B4-BE49-F238E27FC236}">
                <a16:creationId xmlns:a16="http://schemas.microsoft.com/office/drawing/2014/main" id="{B9C70C73-A33B-38D8-A503-B4A334417B83}"/>
              </a:ext>
            </a:extLst>
          </p:cNvPr>
          <p:cNvSpPr txBox="1">
            <a:spLocks/>
          </p:cNvSpPr>
          <p:nvPr/>
        </p:nvSpPr>
        <p:spPr bwMode="auto">
          <a:xfrm>
            <a:off x="6226817" y="5273142"/>
            <a:ext cx="5429783" cy="78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lvl1pPr marL="0" indent="0" algn="l" rtl="0" eaLnBrk="0" fontAlgn="base" hangingPunct="0">
              <a:lnSpc>
                <a:spcPct val="110000"/>
              </a:lnSpc>
              <a:spcBef>
                <a:spcPts val="0"/>
              </a:spcBef>
              <a:spcAft>
                <a:spcPts val="1000"/>
              </a:spcAft>
              <a:buNone/>
              <a:defRPr sz="1800">
                <a:solidFill>
                  <a:schemeClr val="tx1"/>
                </a:solidFill>
                <a:latin typeface="+mn-lt"/>
                <a:ea typeface="+mn-ea"/>
                <a:cs typeface="+mn-cs"/>
              </a:defRPr>
            </a:lvl1pPr>
            <a:lvl2pPr marL="2667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800">
                <a:solidFill>
                  <a:schemeClr val="tx1"/>
                </a:solidFill>
                <a:latin typeface="+mn-lt"/>
                <a:cs typeface="+mn-cs"/>
              </a:defRPr>
            </a:lvl2pPr>
            <a:lvl3pPr marL="5334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3pPr>
            <a:lvl4pPr marL="812800" indent="-2794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4pPr>
            <a:lvl5pPr marL="1079500" indent="-266700" algn="l" rtl="0" eaLnBrk="0" fontAlgn="base" hangingPunct="0">
              <a:lnSpc>
                <a:spcPct val="110000"/>
              </a:lnSpc>
              <a:spcBef>
                <a:spcPts val="0"/>
              </a:spcBef>
              <a:spcAft>
                <a:spcPts val="1000"/>
              </a:spcAft>
              <a:buClr>
                <a:srgbClr val="535658"/>
              </a:buClr>
              <a:buFont typeface="Arial" panose="020B0604020202020204" pitchFamily="34" charset="0"/>
              <a:buChar char="•"/>
              <a:defRPr sz="1600">
                <a:solidFill>
                  <a:schemeClr val="tx1"/>
                </a:solidFill>
                <a:latin typeface="+mn-lt"/>
                <a:cs typeface="+mn-cs"/>
              </a:defRPr>
            </a:lvl5pPr>
            <a:lvl6pPr marL="2321227" indent="-211021" algn="l" rtl="0" fontAlgn="base">
              <a:spcBef>
                <a:spcPct val="20000"/>
              </a:spcBef>
              <a:spcAft>
                <a:spcPct val="0"/>
              </a:spcAft>
              <a:buChar char="•"/>
              <a:defRPr>
                <a:solidFill>
                  <a:srgbClr val="414B56"/>
                </a:solidFill>
                <a:latin typeface="+mn-lt"/>
                <a:cs typeface="+mn-cs"/>
              </a:defRPr>
            </a:lvl6pPr>
            <a:lvl7pPr marL="2743269" indent="-211021" algn="l" rtl="0" fontAlgn="base">
              <a:spcBef>
                <a:spcPct val="20000"/>
              </a:spcBef>
              <a:spcAft>
                <a:spcPct val="0"/>
              </a:spcAft>
              <a:buChar char="•"/>
              <a:defRPr>
                <a:solidFill>
                  <a:srgbClr val="414B56"/>
                </a:solidFill>
                <a:latin typeface="+mn-lt"/>
                <a:cs typeface="+mn-cs"/>
              </a:defRPr>
            </a:lvl7pPr>
            <a:lvl8pPr marL="3165310" indent="-211021" algn="l" rtl="0" fontAlgn="base">
              <a:spcBef>
                <a:spcPct val="20000"/>
              </a:spcBef>
              <a:spcAft>
                <a:spcPct val="0"/>
              </a:spcAft>
              <a:buChar char="•"/>
              <a:defRPr>
                <a:solidFill>
                  <a:srgbClr val="414B56"/>
                </a:solidFill>
                <a:latin typeface="+mn-lt"/>
                <a:cs typeface="+mn-cs"/>
              </a:defRPr>
            </a:lvl8pPr>
            <a:lvl9pPr marL="3587351" indent="-211021" algn="l" rtl="0" fontAlgn="base">
              <a:spcBef>
                <a:spcPct val="20000"/>
              </a:spcBef>
              <a:spcAft>
                <a:spcPct val="0"/>
              </a:spcAft>
              <a:buChar char="•"/>
              <a:defRPr>
                <a:solidFill>
                  <a:srgbClr val="414B56"/>
                </a:solidFill>
                <a:latin typeface="+mn-lt"/>
                <a:cs typeface="+mn-cs"/>
              </a:defRPr>
            </a:lvl9pPr>
          </a:lstStyle>
          <a:p>
            <a:r>
              <a:rPr lang="en-GB" sz="2000" kern="0">
                <a:solidFill>
                  <a:schemeClr val="bg1"/>
                </a:solidFill>
              </a:rPr>
              <a:t>Market leader in high-performance components for hydrogen fuel cells</a:t>
            </a:r>
          </a:p>
        </p:txBody>
      </p:sp>
      <p:pic>
        <p:nvPicPr>
          <p:cNvPr id="9" name="Content Placeholder 10">
            <a:extLst>
              <a:ext uri="{FF2B5EF4-FFF2-40B4-BE49-F238E27FC236}">
                <a16:creationId xmlns:a16="http://schemas.microsoft.com/office/drawing/2014/main" id="{8B88EB6C-F66E-32FF-4CC5-1FDD0331FFD4}"/>
              </a:ext>
            </a:extLst>
          </p:cNvPr>
          <p:cNvPicPr>
            <a:picLocks noChangeAspect="1"/>
          </p:cNvPicPr>
          <p:nvPr/>
        </p:nvPicPr>
        <p:blipFill rotWithShape="1">
          <a:blip r:embed="rId4">
            <a:extLst>
              <a:ext uri="{28A0092B-C50C-407E-A947-70E740481C1C}">
                <a14:useLocalDpi xmlns:a14="http://schemas.microsoft.com/office/drawing/2010/main" val="0"/>
              </a:ext>
            </a:extLst>
          </a:blip>
          <a:srcRect t="21902" r="43232" b="21902"/>
          <a:stretch/>
        </p:blipFill>
        <p:spPr bwMode="auto">
          <a:xfrm>
            <a:off x="6087138" y="1146543"/>
            <a:ext cx="6098822" cy="40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9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4BC8-24EB-2F3A-1AC8-CE77FA9AD2C4}"/>
              </a:ext>
            </a:extLst>
          </p:cNvPr>
          <p:cNvSpPr>
            <a:spLocks noGrp="1"/>
          </p:cNvSpPr>
          <p:nvPr>
            <p:ph type="title"/>
          </p:nvPr>
        </p:nvSpPr>
        <p:spPr/>
        <p:txBody>
          <a:bodyPr/>
          <a:lstStyle/>
          <a:p>
            <a:r>
              <a:rPr lang="en-GB"/>
              <a:t>Agenda</a:t>
            </a:r>
          </a:p>
        </p:txBody>
      </p:sp>
      <p:graphicFrame>
        <p:nvGraphicFramePr>
          <p:cNvPr id="4" name="Diagram 3">
            <a:extLst>
              <a:ext uri="{FF2B5EF4-FFF2-40B4-BE49-F238E27FC236}">
                <a16:creationId xmlns:a16="http://schemas.microsoft.com/office/drawing/2014/main" id="{5FBD43BA-C252-41E5-0B1F-58C4A4ADEE29}"/>
              </a:ext>
            </a:extLst>
          </p:cNvPr>
          <p:cNvGraphicFramePr/>
          <p:nvPr>
            <p:extLst>
              <p:ext uri="{D42A27DB-BD31-4B8C-83A1-F6EECF244321}">
                <p14:modId xmlns:p14="http://schemas.microsoft.com/office/powerpoint/2010/main" val="3429487940"/>
              </p:ext>
            </p:extLst>
          </p:nvPr>
        </p:nvGraphicFramePr>
        <p:xfrm>
          <a:off x="1182687" y="1439694"/>
          <a:ext cx="10187677" cy="4639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88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0386-4F53-4018-5338-BDC248AE66E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0C086A5-2D79-CB11-D8FF-EF6A82FB6D3A}"/>
              </a:ext>
            </a:extLst>
          </p:cNvPr>
          <p:cNvSpPr/>
          <p:nvPr/>
        </p:nvSpPr>
        <p:spPr bwMode="auto">
          <a:xfrm>
            <a:off x="7269481" y="-1"/>
            <a:ext cx="4922520" cy="6858001"/>
          </a:xfrm>
          <a:prstGeom prst="rect">
            <a:avLst/>
          </a:prstGeom>
          <a:solidFill>
            <a:srgbClr val="B3198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mn-lt"/>
            </a:endParaRPr>
          </a:p>
        </p:txBody>
      </p:sp>
      <p:sp>
        <p:nvSpPr>
          <p:cNvPr id="5" name="Title 4">
            <a:extLst>
              <a:ext uri="{FF2B5EF4-FFF2-40B4-BE49-F238E27FC236}">
                <a16:creationId xmlns:a16="http://schemas.microsoft.com/office/drawing/2014/main" id="{C098075B-C22B-B24F-3E3C-6708182C5050}"/>
              </a:ext>
            </a:extLst>
          </p:cNvPr>
          <p:cNvSpPr>
            <a:spLocks noGrp="1"/>
          </p:cNvSpPr>
          <p:nvPr>
            <p:ph type="title"/>
          </p:nvPr>
        </p:nvSpPr>
        <p:spPr>
          <a:xfrm>
            <a:off x="838200" y="365125"/>
            <a:ext cx="6431281" cy="1325563"/>
          </a:xfrm>
        </p:spPr>
        <p:txBody>
          <a:bodyPr/>
          <a:lstStyle/>
          <a:p>
            <a:r>
              <a:rPr lang="en-GB"/>
              <a:t>Importance of Particle Size Distributions</a:t>
            </a:r>
          </a:p>
        </p:txBody>
      </p:sp>
      <p:sp>
        <p:nvSpPr>
          <p:cNvPr id="4" name="Slide Number Placeholder 3">
            <a:extLst>
              <a:ext uri="{FF2B5EF4-FFF2-40B4-BE49-F238E27FC236}">
                <a16:creationId xmlns:a16="http://schemas.microsoft.com/office/drawing/2014/main" id="{6083340B-05B5-234F-6367-4E3D6F4D1196}"/>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7</a:t>
            </a:fld>
            <a:endParaRPr lang="en-GB"/>
          </a:p>
        </p:txBody>
      </p:sp>
      <p:sp>
        <p:nvSpPr>
          <p:cNvPr id="12" name="TextBox 11">
            <a:extLst>
              <a:ext uri="{FF2B5EF4-FFF2-40B4-BE49-F238E27FC236}">
                <a16:creationId xmlns:a16="http://schemas.microsoft.com/office/drawing/2014/main" id="{E7F9D2E5-CCBA-21F5-4149-C027B8E30601}"/>
              </a:ext>
            </a:extLst>
          </p:cNvPr>
          <p:cNvSpPr txBox="1"/>
          <p:nvPr/>
        </p:nvSpPr>
        <p:spPr>
          <a:xfrm>
            <a:off x="7728155" y="421738"/>
            <a:ext cx="4055857" cy="5814629"/>
          </a:xfrm>
          <a:prstGeom prst="rect">
            <a:avLst/>
          </a:prstGeom>
          <a:noFill/>
        </p:spPr>
        <p:txBody>
          <a:bodyPr wrap="square" rtlCol="0" anchor="ctr">
            <a:noAutofit/>
          </a:bodyPr>
          <a:lstStyle/>
          <a:p>
            <a:r>
              <a:rPr lang="en-GB" sz="2400">
                <a:solidFill>
                  <a:schemeClr val="bg1"/>
                </a:solidFill>
                <a:latin typeface="+mn-lt"/>
              </a:rPr>
              <a:t>Both product performance and manufacturing capability are sensitive to PSD</a:t>
            </a:r>
          </a:p>
          <a:p>
            <a:endParaRPr lang="en-GB" sz="2400">
              <a:solidFill>
                <a:schemeClr val="bg1"/>
              </a:solidFill>
            </a:endParaRPr>
          </a:p>
          <a:p>
            <a:r>
              <a:rPr lang="en-GB" sz="2400" b="1">
                <a:solidFill>
                  <a:schemeClr val="bg1"/>
                </a:solidFill>
              </a:rPr>
              <a:t>Motivations for modelling</a:t>
            </a:r>
          </a:p>
          <a:p>
            <a:pPr marL="342900" indent="-342900">
              <a:buFont typeface="+mj-lt"/>
              <a:buAutoNum type="arabicPeriod"/>
            </a:pPr>
            <a:r>
              <a:rPr lang="en-GB" sz="2400">
                <a:solidFill>
                  <a:schemeClr val="bg1"/>
                </a:solidFill>
              </a:rPr>
              <a:t>Reduce trial and error of mill settings</a:t>
            </a:r>
          </a:p>
          <a:p>
            <a:pPr marL="800100" lvl="1" indent="-342900">
              <a:buFont typeface="Arial" panose="020B0604020202020204" pitchFamily="34" charset="0"/>
              <a:buChar char="•"/>
            </a:pPr>
            <a:r>
              <a:rPr lang="en-GB" sz="2400">
                <a:solidFill>
                  <a:schemeClr val="bg1"/>
                </a:solidFill>
              </a:rPr>
              <a:t>At scale-&gt;material wastage and time</a:t>
            </a:r>
          </a:p>
          <a:p>
            <a:pPr marL="342900" indent="-342900">
              <a:buFont typeface="+mj-lt"/>
              <a:buAutoNum type="arabicPeriod"/>
            </a:pPr>
            <a:r>
              <a:rPr lang="en-GB" sz="2400">
                <a:solidFill>
                  <a:schemeClr val="bg1"/>
                </a:solidFill>
              </a:rPr>
              <a:t>Model to inform toll manufacturers</a:t>
            </a:r>
          </a:p>
          <a:p>
            <a:pPr marL="342900" indent="-342900">
              <a:buFont typeface="+mj-lt"/>
              <a:buAutoNum type="arabicPeriod"/>
            </a:pPr>
            <a:r>
              <a:rPr lang="en-GB" sz="2400">
                <a:solidFill>
                  <a:schemeClr val="bg1"/>
                </a:solidFill>
              </a:rPr>
              <a:t>Troubleshooting</a:t>
            </a:r>
            <a:endParaRPr lang="en-GB" sz="2400">
              <a:solidFill>
                <a:schemeClr val="bg1"/>
              </a:solidFill>
              <a:latin typeface="+mn-lt"/>
            </a:endParaRPr>
          </a:p>
        </p:txBody>
      </p:sp>
      <p:pic>
        <p:nvPicPr>
          <p:cNvPr id="14" name="Picture 13" descr="A close-up of a blue bucket with a blue container with a white substance&#10;&#10;AI-generated content may be incorrect.">
            <a:extLst>
              <a:ext uri="{FF2B5EF4-FFF2-40B4-BE49-F238E27FC236}">
                <a16:creationId xmlns:a16="http://schemas.microsoft.com/office/drawing/2014/main" id="{DB1E67D8-DF4C-098F-989B-3A45AA975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21" y="1990621"/>
            <a:ext cx="2154875" cy="1438379"/>
          </a:xfrm>
          <a:prstGeom prst="rect">
            <a:avLst/>
          </a:prstGeom>
        </p:spPr>
      </p:pic>
      <p:pic>
        <p:nvPicPr>
          <p:cNvPr id="6" name="Picture 5" descr="Several cylinder heads on a conveyor belt&#10;&#10;AI-generated content may be incorrect.">
            <a:extLst>
              <a:ext uri="{FF2B5EF4-FFF2-40B4-BE49-F238E27FC236}">
                <a16:creationId xmlns:a16="http://schemas.microsoft.com/office/drawing/2014/main" id="{58FD7B12-6DD3-2D6F-73D8-32B3F3287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244" y="1515158"/>
            <a:ext cx="2456440" cy="1636604"/>
          </a:xfrm>
          <a:prstGeom prst="rect">
            <a:avLst/>
          </a:prstGeom>
        </p:spPr>
      </p:pic>
      <p:pic>
        <p:nvPicPr>
          <p:cNvPr id="16" name="Picture 15" descr="A person looking at a car in a car repair shop&#10;&#10;AI-generated content may be incorrect.">
            <a:extLst>
              <a:ext uri="{FF2B5EF4-FFF2-40B4-BE49-F238E27FC236}">
                <a16:creationId xmlns:a16="http://schemas.microsoft.com/office/drawing/2014/main" id="{43EA11F2-96C2-F2DF-9644-2EB520ED3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748" y="4193542"/>
            <a:ext cx="2747396" cy="1833887"/>
          </a:xfrm>
          <a:prstGeom prst="rect">
            <a:avLst/>
          </a:prstGeom>
        </p:spPr>
      </p:pic>
      <p:pic>
        <p:nvPicPr>
          <p:cNvPr id="7" name="Graphic 6">
            <a:extLst>
              <a:ext uri="{FF2B5EF4-FFF2-40B4-BE49-F238E27FC236}">
                <a16:creationId xmlns:a16="http://schemas.microsoft.com/office/drawing/2014/main" id="{124FA90C-4817-955C-CC3F-6B898C33B7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618" y="3209354"/>
            <a:ext cx="2747395" cy="2064516"/>
          </a:xfrm>
          <a:prstGeom prst="rect">
            <a:avLst/>
          </a:prstGeom>
        </p:spPr>
      </p:pic>
      <p:sp>
        <p:nvSpPr>
          <p:cNvPr id="8" name="Right Brace 7">
            <a:extLst>
              <a:ext uri="{FF2B5EF4-FFF2-40B4-BE49-F238E27FC236}">
                <a16:creationId xmlns:a16="http://schemas.microsoft.com/office/drawing/2014/main" id="{B69A0873-FCDC-CB86-A9A6-403432A32C6C}"/>
              </a:ext>
            </a:extLst>
          </p:cNvPr>
          <p:cNvSpPr/>
          <p:nvPr/>
        </p:nvSpPr>
        <p:spPr bwMode="auto">
          <a:xfrm rot="10800000">
            <a:off x="3745231" y="1971461"/>
            <a:ext cx="495300" cy="3139025"/>
          </a:xfrm>
          <a:prstGeom prst="rightBrac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459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81EC06-FB59-04DB-220D-0EDE0C895239}"/>
              </a:ext>
            </a:extLst>
          </p:cNvPr>
          <p:cNvSpPr>
            <a:spLocks noGrp="1"/>
          </p:cNvSpPr>
          <p:nvPr>
            <p:ph type="title"/>
          </p:nvPr>
        </p:nvSpPr>
        <p:spPr/>
        <p:txBody>
          <a:bodyPr/>
          <a:lstStyle/>
          <a:p>
            <a:r>
              <a:rPr lang="en-GB"/>
              <a:t>Jet Mills</a:t>
            </a:r>
          </a:p>
        </p:txBody>
      </p:sp>
      <p:sp>
        <p:nvSpPr>
          <p:cNvPr id="3" name="Footer Placeholder 2">
            <a:extLst>
              <a:ext uri="{FF2B5EF4-FFF2-40B4-BE49-F238E27FC236}">
                <a16:creationId xmlns:a16="http://schemas.microsoft.com/office/drawing/2014/main" id="{9A143F2C-BF4C-6996-BC64-F23045D7EFA7}"/>
              </a:ext>
            </a:extLst>
          </p:cNvPr>
          <p:cNvSpPr>
            <a:spLocks noGrp="1"/>
          </p:cNvSpPr>
          <p:nvPr>
            <p:ph type="ftr" sz="quarter" idx="12"/>
          </p:nvPr>
        </p:nvSpPr>
        <p:spPr>
          <a:xfrm>
            <a:off x="4140200" y="6435652"/>
            <a:ext cx="6219757" cy="318110"/>
          </a:xfrm>
        </p:spPr>
        <p:txBody>
          <a:bodyPr/>
          <a:lstStyle/>
          <a:p>
            <a:r>
              <a:rPr lang="fr-FR" sz="1200">
                <a:solidFill>
                  <a:schemeClr val="tx1"/>
                </a:solidFill>
              </a:rPr>
              <a:t>[1] Spiral Jet Mill AS </a:t>
            </a:r>
            <a:r>
              <a:rPr lang="fr-FR" sz="1200" err="1">
                <a:solidFill>
                  <a:schemeClr val="tx1"/>
                </a:solidFill>
              </a:rPr>
              <a:t>Technical</a:t>
            </a:r>
            <a:r>
              <a:rPr lang="fr-FR" sz="1200">
                <a:solidFill>
                  <a:schemeClr val="tx1"/>
                </a:solidFill>
              </a:rPr>
              <a:t> Documentation. Hosokawa Micron Corporation</a:t>
            </a:r>
            <a:endParaRPr lang="en-GB" sz="1200">
              <a:solidFill>
                <a:schemeClr val="tx1"/>
              </a:solidFill>
            </a:endParaRPr>
          </a:p>
        </p:txBody>
      </p:sp>
      <p:sp>
        <p:nvSpPr>
          <p:cNvPr id="4" name="Slide Number Placeholder 3">
            <a:extLst>
              <a:ext uri="{FF2B5EF4-FFF2-40B4-BE49-F238E27FC236}">
                <a16:creationId xmlns:a16="http://schemas.microsoft.com/office/drawing/2014/main" id="{DB9CECC5-7DE1-55B2-61C8-D65F23293ECB}"/>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8</a:t>
            </a:fld>
            <a:endParaRPr lang="en-GB"/>
          </a:p>
        </p:txBody>
      </p:sp>
      <p:pic>
        <p:nvPicPr>
          <p:cNvPr id="7" name="Picture 6">
            <a:extLst>
              <a:ext uri="{FF2B5EF4-FFF2-40B4-BE49-F238E27FC236}">
                <a16:creationId xmlns:a16="http://schemas.microsoft.com/office/drawing/2014/main" id="{337B0D46-2845-769B-BED4-0C050C0BAD2B}"/>
              </a:ext>
            </a:extLst>
          </p:cNvPr>
          <p:cNvPicPr>
            <a:picLocks noChangeAspect="1"/>
          </p:cNvPicPr>
          <p:nvPr/>
        </p:nvPicPr>
        <p:blipFill>
          <a:blip r:embed="rId2"/>
          <a:stretch>
            <a:fillRect/>
          </a:stretch>
        </p:blipFill>
        <p:spPr>
          <a:xfrm>
            <a:off x="838200" y="1569362"/>
            <a:ext cx="5927178" cy="3305888"/>
          </a:xfrm>
          <a:prstGeom prst="rect">
            <a:avLst/>
          </a:prstGeom>
        </p:spPr>
      </p:pic>
      <p:sp>
        <p:nvSpPr>
          <p:cNvPr id="10" name="Rectangle: Rounded Corners 9">
            <a:extLst>
              <a:ext uri="{FF2B5EF4-FFF2-40B4-BE49-F238E27FC236}">
                <a16:creationId xmlns:a16="http://schemas.microsoft.com/office/drawing/2014/main" id="{B9DA3642-7737-4F6A-193B-D2F383D7885C}"/>
              </a:ext>
            </a:extLst>
          </p:cNvPr>
          <p:cNvSpPr/>
          <p:nvPr/>
        </p:nvSpPr>
        <p:spPr bwMode="auto">
          <a:xfrm>
            <a:off x="4161659" y="5131346"/>
            <a:ext cx="1366345" cy="494210"/>
          </a:xfrm>
          <a:prstGeom prst="roundRect">
            <a:avLst/>
          </a:prstGeom>
          <a:solidFill>
            <a:schemeClr val="bg1"/>
          </a:solidFill>
          <a:ln w="38100" cap="flat" cmpd="sng" algn="ctr">
            <a:solidFill>
              <a:srgbClr val="B3198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n-lt"/>
              </a:rPr>
              <a:t>Dry Mill</a:t>
            </a:r>
          </a:p>
        </p:txBody>
      </p:sp>
      <p:sp>
        <p:nvSpPr>
          <p:cNvPr id="11" name="Rectangle: Rounded Corners 10">
            <a:extLst>
              <a:ext uri="{FF2B5EF4-FFF2-40B4-BE49-F238E27FC236}">
                <a16:creationId xmlns:a16="http://schemas.microsoft.com/office/drawing/2014/main" id="{CF30DD5F-F3B4-ABE5-42E9-0FD2B5F102FC}"/>
              </a:ext>
            </a:extLst>
          </p:cNvPr>
          <p:cNvSpPr/>
          <p:nvPr/>
        </p:nvSpPr>
        <p:spPr bwMode="auto">
          <a:xfrm>
            <a:off x="1685158" y="5131346"/>
            <a:ext cx="1366345" cy="49421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n-lt"/>
              </a:rPr>
              <a:t>Wet Mill</a:t>
            </a:r>
          </a:p>
        </p:txBody>
      </p:sp>
      <p:pic>
        <p:nvPicPr>
          <p:cNvPr id="2" name="Picture 1">
            <a:extLst>
              <a:ext uri="{FF2B5EF4-FFF2-40B4-BE49-F238E27FC236}">
                <a16:creationId xmlns:a16="http://schemas.microsoft.com/office/drawing/2014/main" id="{051DF864-7B82-55C1-D6D2-76CAF7F169F7}"/>
              </a:ext>
            </a:extLst>
          </p:cNvPr>
          <p:cNvPicPr>
            <a:picLocks noChangeAspect="1"/>
          </p:cNvPicPr>
          <p:nvPr/>
        </p:nvPicPr>
        <p:blipFill>
          <a:blip r:embed="rId3"/>
          <a:stretch>
            <a:fillRect/>
          </a:stretch>
        </p:blipFill>
        <p:spPr>
          <a:xfrm>
            <a:off x="7450512" y="1283145"/>
            <a:ext cx="3631031" cy="3620889"/>
          </a:xfrm>
          <a:prstGeom prst="rect">
            <a:avLst/>
          </a:prstGeom>
        </p:spPr>
      </p:pic>
      <p:sp>
        <p:nvSpPr>
          <p:cNvPr id="6" name="TextBox 5">
            <a:extLst>
              <a:ext uri="{FF2B5EF4-FFF2-40B4-BE49-F238E27FC236}">
                <a16:creationId xmlns:a16="http://schemas.microsoft.com/office/drawing/2014/main" id="{4E5B2EB2-A479-EE56-3219-BCE5693427E5}"/>
              </a:ext>
            </a:extLst>
          </p:cNvPr>
          <p:cNvSpPr txBox="1"/>
          <p:nvPr/>
        </p:nvSpPr>
        <p:spPr>
          <a:xfrm>
            <a:off x="7450512" y="4992236"/>
            <a:ext cx="3477634" cy="338554"/>
          </a:xfrm>
          <a:prstGeom prst="rect">
            <a:avLst/>
          </a:prstGeom>
          <a:noFill/>
        </p:spPr>
        <p:txBody>
          <a:bodyPr wrap="square" rtlCol="0">
            <a:spAutoFit/>
          </a:bodyPr>
          <a:lstStyle/>
          <a:p>
            <a:r>
              <a:rPr lang="en-GB" sz="1600">
                <a:latin typeface="+mn-lt"/>
              </a:rPr>
              <a:t>Hosokawa jet mill [1]</a:t>
            </a:r>
          </a:p>
        </p:txBody>
      </p:sp>
    </p:spTree>
    <p:extLst>
      <p:ext uri="{BB962C8B-B14F-4D97-AF65-F5344CB8AC3E}">
        <p14:creationId xmlns:p14="http://schemas.microsoft.com/office/powerpoint/2010/main" val="367617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674B-130E-5B00-D256-2090F056AC1E}"/>
              </a:ext>
            </a:extLst>
          </p:cNvPr>
          <p:cNvSpPr>
            <a:spLocks noGrp="1"/>
          </p:cNvSpPr>
          <p:nvPr>
            <p:ph type="title"/>
          </p:nvPr>
        </p:nvSpPr>
        <p:spPr/>
        <p:txBody>
          <a:bodyPr/>
          <a:lstStyle/>
          <a:p>
            <a:r>
              <a:rPr lang="en-GB"/>
              <a:t>Dataset</a:t>
            </a:r>
          </a:p>
        </p:txBody>
      </p:sp>
      <p:sp>
        <p:nvSpPr>
          <p:cNvPr id="4" name="Slide Number Placeholder 3">
            <a:extLst>
              <a:ext uri="{FF2B5EF4-FFF2-40B4-BE49-F238E27FC236}">
                <a16:creationId xmlns:a16="http://schemas.microsoft.com/office/drawing/2014/main" id="{4532F62C-FA01-A5B3-3938-9FB4C3938C2B}"/>
              </a:ext>
            </a:extLst>
          </p:cNvPr>
          <p:cNvSpPr>
            <a:spLocks noGrp="1"/>
          </p:cNvSpPr>
          <p:nvPr>
            <p:ph type="sldNum" sz="quarter" idx="13"/>
          </p:nvPr>
        </p:nvSpPr>
        <p:spPr bwMode="auto">
          <a:xfrm>
            <a:off x="11341893" y="6539890"/>
            <a:ext cx="548457" cy="17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spcBef>
                <a:spcPct val="0"/>
              </a:spcBef>
              <a:defRPr sz="800" kern="1200">
                <a:solidFill>
                  <a:srgbClr val="53565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defRPr/>
            </a:pPr>
            <a:fld id="{7F579488-64CC-414E-9849-01D10FE0EDE0}" type="slidenum">
              <a:rPr lang="en-GB" smtClean="0"/>
              <a:pPr fontAlgn="base">
                <a:spcAft>
                  <a:spcPct val="0"/>
                </a:spcAft>
                <a:defRPr/>
              </a:pPr>
              <a:t>9</a:t>
            </a:fld>
            <a:endParaRPr lang="en-GB"/>
          </a:p>
        </p:txBody>
      </p:sp>
      <p:pic>
        <p:nvPicPr>
          <p:cNvPr id="20" name="Picture 19" descr="A diagram of a diagram of a flow rate&#10;&#10;AI-generated content may be incorrect.">
            <a:extLst>
              <a:ext uri="{FF2B5EF4-FFF2-40B4-BE49-F238E27FC236}">
                <a16:creationId xmlns:a16="http://schemas.microsoft.com/office/drawing/2014/main" id="{AA0DBE6E-2D74-4A24-2153-6E2FEBEE16B1}"/>
              </a:ext>
            </a:extLst>
          </p:cNvPr>
          <p:cNvPicPr>
            <a:picLocks noChangeAspect="1"/>
          </p:cNvPicPr>
          <p:nvPr/>
        </p:nvPicPr>
        <p:blipFill>
          <a:blip r:embed="rId2">
            <a:extLst>
              <a:ext uri="{28A0092B-C50C-407E-A947-70E740481C1C}">
                <a14:useLocalDpi xmlns:a14="http://schemas.microsoft.com/office/drawing/2010/main" val="0"/>
              </a:ext>
            </a:extLst>
          </a:blip>
          <a:srcRect t="13787" b="5231"/>
          <a:stretch>
            <a:fillRect/>
          </a:stretch>
        </p:blipFill>
        <p:spPr>
          <a:xfrm>
            <a:off x="6750376" y="365125"/>
            <a:ext cx="3934622" cy="3102709"/>
          </a:xfrm>
          <a:prstGeom prst="rect">
            <a:avLst/>
          </a:prstGeom>
        </p:spPr>
      </p:pic>
      <p:pic>
        <p:nvPicPr>
          <p:cNvPr id="14" name="Graphic 13">
            <a:extLst>
              <a:ext uri="{FF2B5EF4-FFF2-40B4-BE49-F238E27FC236}">
                <a16:creationId xmlns:a16="http://schemas.microsoft.com/office/drawing/2014/main" id="{66E8EC91-358A-3932-1325-4E793C465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6127" y="3674725"/>
            <a:ext cx="3483121" cy="2617374"/>
          </a:xfrm>
          <a:prstGeom prst="rect">
            <a:avLst/>
          </a:prstGeom>
        </p:spPr>
      </p:pic>
      <p:graphicFrame>
        <p:nvGraphicFramePr>
          <p:cNvPr id="3" name="Table 2">
            <a:extLst>
              <a:ext uri="{FF2B5EF4-FFF2-40B4-BE49-F238E27FC236}">
                <a16:creationId xmlns:a16="http://schemas.microsoft.com/office/drawing/2014/main" id="{3BA67D76-1E8F-6C1F-8C6D-808A5C5CD4ED}"/>
              </a:ext>
            </a:extLst>
          </p:cNvPr>
          <p:cNvGraphicFramePr>
            <a:graphicFrameLocks noGrp="1"/>
          </p:cNvGraphicFramePr>
          <p:nvPr>
            <p:extLst>
              <p:ext uri="{D42A27DB-BD31-4B8C-83A1-F6EECF244321}">
                <p14:modId xmlns:p14="http://schemas.microsoft.com/office/powerpoint/2010/main" val="3386014149"/>
              </p:ext>
            </p:extLst>
          </p:nvPr>
        </p:nvGraphicFramePr>
        <p:xfrm>
          <a:off x="913826" y="1387204"/>
          <a:ext cx="5355108" cy="2997200"/>
        </p:xfrm>
        <a:graphic>
          <a:graphicData uri="http://schemas.openxmlformats.org/drawingml/2006/table">
            <a:tbl>
              <a:tblPr firstRow="1" bandRow="1"/>
              <a:tblGrid>
                <a:gridCol w="1761280">
                  <a:extLst>
                    <a:ext uri="{9D8B030D-6E8A-4147-A177-3AD203B41FA5}">
                      <a16:colId xmlns:a16="http://schemas.microsoft.com/office/drawing/2014/main" val="2851838453"/>
                    </a:ext>
                  </a:extLst>
                </a:gridCol>
                <a:gridCol w="3593828">
                  <a:extLst>
                    <a:ext uri="{9D8B030D-6E8A-4147-A177-3AD203B41FA5}">
                      <a16:colId xmlns:a16="http://schemas.microsoft.com/office/drawing/2014/main" val="2524621984"/>
                    </a:ext>
                  </a:extLst>
                </a:gridCol>
              </a:tblGrid>
              <a:tr h="333586">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r>
                        <a:rPr lang="en-GB" sz="1800"/>
                        <a:t>Features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31983"/>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endParaRPr lang="en-GB" sz="14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31983"/>
                    </a:solidFill>
                  </a:tcPr>
                </a:tc>
                <a:extLst>
                  <a:ext uri="{0D108BD9-81ED-4DB2-BD59-A6C34878D82A}">
                    <a16:rowId xmlns:a16="http://schemas.microsoft.com/office/drawing/2014/main" val="3759737077"/>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Initial PSD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Average of 3 measurements</a:t>
                      </a:r>
                    </a:p>
                    <a:p>
                      <a:r>
                        <a:rPr lang="en-GB" sz="1400"/>
                        <a:t>30 bins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545430472"/>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Feed pressure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Pressure going into the mill. Grind pressure is always 80% of feed pressure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315368656"/>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Feed rate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Mass feed rate into the mill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431947341"/>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Run duration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Duration of the batch</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755283216"/>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Number of passes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Passes through the mill previously.</a:t>
                      </a:r>
                    </a:p>
                    <a:p>
                      <a:r>
                        <a:rPr lang="en-GB" sz="1400"/>
                        <a:t>1-3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062969283"/>
                  </a:ext>
                </a:extLst>
              </a:tr>
            </a:tbl>
          </a:graphicData>
        </a:graphic>
      </p:graphicFrame>
      <p:graphicFrame>
        <p:nvGraphicFramePr>
          <p:cNvPr id="5" name="Table 4">
            <a:extLst>
              <a:ext uri="{FF2B5EF4-FFF2-40B4-BE49-F238E27FC236}">
                <a16:creationId xmlns:a16="http://schemas.microsoft.com/office/drawing/2014/main" id="{6B3AE0B3-39B7-38E1-3BFE-8B37ACD3E534}"/>
              </a:ext>
            </a:extLst>
          </p:cNvPr>
          <p:cNvGraphicFramePr>
            <a:graphicFrameLocks noGrp="1"/>
          </p:cNvGraphicFramePr>
          <p:nvPr>
            <p:extLst>
              <p:ext uri="{D42A27DB-BD31-4B8C-83A1-F6EECF244321}">
                <p14:modId xmlns:p14="http://schemas.microsoft.com/office/powerpoint/2010/main" val="2159110040"/>
              </p:ext>
            </p:extLst>
          </p:nvPr>
        </p:nvGraphicFramePr>
        <p:xfrm>
          <a:off x="913826" y="4540941"/>
          <a:ext cx="5355108" cy="1407160"/>
        </p:xfrm>
        <a:graphic>
          <a:graphicData uri="http://schemas.openxmlformats.org/drawingml/2006/table">
            <a:tbl>
              <a:tblPr firstRow="1" bandRow="1"/>
              <a:tblGrid>
                <a:gridCol w="2179569">
                  <a:extLst>
                    <a:ext uri="{9D8B030D-6E8A-4147-A177-3AD203B41FA5}">
                      <a16:colId xmlns:a16="http://schemas.microsoft.com/office/drawing/2014/main" val="2851838453"/>
                    </a:ext>
                  </a:extLst>
                </a:gridCol>
                <a:gridCol w="3175539">
                  <a:extLst>
                    <a:ext uri="{9D8B030D-6E8A-4147-A177-3AD203B41FA5}">
                      <a16:colId xmlns:a16="http://schemas.microsoft.com/office/drawing/2014/main" val="2524621984"/>
                    </a:ext>
                  </a:extLst>
                </a:gridCol>
              </a:tblGrid>
              <a:tr h="370840">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r>
                        <a:rPr lang="en-GB" sz="1800"/>
                        <a:t>Targets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31983"/>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endParaRPr lang="en-GB" sz="16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31983"/>
                    </a:solidFill>
                  </a:tcPr>
                </a:tc>
                <a:extLst>
                  <a:ext uri="{0D108BD9-81ED-4DB2-BD59-A6C34878D82A}">
                    <a16:rowId xmlns:a16="http://schemas.microsoft.com/office/drawing/2014/main" val="3759737077"/>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Product PSD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Average of 3 measurements</a:t>
                      </a:r>
                    </a:p>
                    <a:p>
                      <a:r>
                        <a:rPr lang="en-GB" sz="1400"/>
                        <a:t>30 bins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545430472"/>
                  </a:ext>
                </a:extLst>
              </a:tr>
              <a:tr h="37084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800"/>
                        <a:t>Yield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en-GB" sz="1400"/>
                        <a:t>Mass of product relative to feed.</a:t>
                      </a:r>
                    </a:p>
                    <a:p>
                      <a:r>
                        <a:rPr lang="en-GB" sz="1400"/>
                        <a:t>Typically 75-90%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315368656"/>
                  </a:ext>
                </a:extLst>
              </a:tr>
            </a:tbl>
          </a:graphicData>
        </a:graphic>
      </p:graphicFrame>
    </p:spTree>
    <p:extLst>
      <p:ext uri="{BB962C8B-B14F-4D97-AF65-F5344CB8AC3E}">
        <p14:creationId xmlns:p14="http://schemas.microsoft.com/office/powerpoint/2010/main" val="427099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M Template">
  <a:themeElements>
    <a:clrScheme name="Johnson Matthey">
      <a:dk1>
        <a:srgbClr val="000000"/>
      </a:dk1>
      <a:lt1>
        <a:srgbClr val="FFFFFF"/>
      </a:lt1>
      <a:dk2>
        <a:srgbClr val="1E22AA"/>
      </a:dk2>
      <a:lt2>
        <a:srgbClr val="575756"/>
      </a:lt2>
      <a:accent1>
        <a:srgbClr val="1E22AA"/>
      </a:accent1>
      <a:accent2>
        <a:srgbClr val="E50076"/>
      </a:accent2>
      <a:accent3>
        <a:srgbClr val="9DD3CB"/>
      </a:accent3>
      <a:accent4>
        <a:srgbClr val="00ACE9"/>
      </a:accent4>
      <a:accent5>
        <a:srgbClr val="6E368C"/>
      </a:accent5>
      <a:accent6>
        <a:srgbClr val="E3E3E3"/>
      </a:accent6>
      <a:hlink>
        <a:srgbClr val="575756"/>
      </a:hlink>
      <a:folHlink>
        <a:srgbClr val="575756"/>
      </a:folHlink>
    </a:clrScheme>
    <a:fontScheme name="Johnson Matth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R="0" algn="ctr" defTabSz="914400" rtl="0" eaLnBrk="1" fontAlgn="base" latinLnBrk="0" hangingPunct="1">
          <a:lnSpc>
            <a:spcPct val="100000"/>
          </a:lnSpc>
          <a:spcBef>
            <a:spcPct val="20000"/>
          </a:spcBef>
          <a:spcAft>
            <a:spcPct val="0"/>
          </a:spcAft>
          <a:buClrTx/>
          <a:buSzTx/>
          <a:buFontTx/>
          <a:buNone/>
          <a:tabLst/>
          <a:defRPr kumimoji="0" sz="1000" b="0" i="0" u="none" strike="noStrike" cap="none" normalizeH="0" baseline="0" dirty="0" smtClean="0">
            <a:ln>
              <a:noFill/>
            </a:ln>
            <a:solidFill>
              <a:schemeClr val="tx1"/>
            </a:solidFill>
            <a:effectLst/>
            <a:latin typeface="+mn-lt"/>
          </a:defRPr>
        </a:defPPr>
      </a:lstStyle>
    </a:spDef>
    <a:lnDef>
      <a:spPr bwMode="auto">
        <a:xfrm>
          <a:off x="0" y="0"/>
          <a:ext cx="1" cy="1"/>
        </a:xfrm>
        <a:custGeom>
          <a:avLst/>
          <a:gdLst/>
          <a:ahLst/>
          <a:cxnLst/>
          <a:rect l="0" t="0" r="0" b="0"/>
          <a:pathLst/>
        </a:custGeom>
        <a:solidFill>
          <a:srgbClr val="E57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latin typeface="+mn-lt"/>
          </a:defRPr>
        </a:defPPr>
      </a:lstStyle>
    </a:txDef>
  </a:objectDefaults>
  <a:extraClrSchemeLst>
    <a:extraClrScheme>
      <a:clrScheme name="Calibri 1">
        <a:dk1>
          <a:srgbClr val="414B56"/>
        </a:dk1>
        <a:lt1>
          <a:srgbClr val="FFFFFF"/>
        </a:lt1>
        <a:dk2>
          <a:srgbClr val="000000"/>
        </a:dk2>
        <a:lt2>
          <a:srgbClr val="A0A5AA"/>
        </a:lt2>
        <a:accent1>
          <a:srgbClr val="C4D3E8"/>
        </a:accent1>
        <a:accent2>
          <a:srgbClr val="0F6259"/>
        </a:accent2>
        <a:accent3>
          <a:srgbClr val="FFFFFF"/>
        </a:accent3>
        <a:accent4>
          <a:srgbClr val="363F48"/>
        </a:accent4>
        <a:accent5>
          <a:srgbClr val="DEE6F2"/>
        </a:accent5>
        <a:accent6>
          <a:srgbClr val="0C5850"/>
        </a:accent6>
        <a:hlink>
          <a:srgbClr val="4F1F91"/>
        </a:hlink>
        <a:folHlink>
          <a:srgbClr val="9528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F07A9DF-D828-45D2-9AA0-D0512D1A71A7}" vid="{2643BB14-8F32-49DC-8D09-E2F7ACF85B8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92E7EF1C-07A1-4D48-B6C1-3DF3598B345D}">
  <ds:schemaRefs>
    <ds:schemaRef ds:uri="7604e031-f840-4ad5-97d2-0b99280ee730"/>
    <ds:schemaRef ds:uri="c4b40482-04a4-480f-b826-6548c4a2bc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270066-E339-403A-A07C-C5D6CA5DD6FB}">
  <ds:schemaRefs>
    <ds:schemaRef ds:uri="http://schemas.microsoft.com/sharepoint/v3/contenttype/forms"/>
  </ds:schemaRefs>
</ds:datastoreItem>
</file>

<file path=customXml/itemProps3.xml><?xml version="1.0" encoding="utf-8"?>
<ds:datastoreItem xmlns:ds="http://schemas.openxmlformats.org/officeDocument/2006/customXml" ds:itemID="{8BB3B905-CB06-42ED-917E-65A386393ABC}">
  <ds:schemaRefs>
    <ds:schemaRef ds:uri="7604e031-f840-4ad5-97d2-0b99280ee730"/>
    <ds:schemaRef ds:uri="c4b40482-04a4-480f-b826-6548c4a2bcf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1541</Words>
  <Application>Microsoft Office PowerPoint</Application>
  <PresentationFormat>Widescreen</PresentationFormat>
  <Paragraphs>334</Paragraphs>
  <Slides>24</Slides>
  <Notes>11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Aptos</vt:lpstr>
      <vt:lpstr>Arial</vt:lpstr>
      <vt:lpstr>Calibri</vt:lpstr>
      <vt:lpstr>Calibri Light</vt:lpstr>
      <vt:lpstr>Cambria Math</vt:lpstr>
      <vt:lpstr>JM Sans Extended</vt:lpstr>
      <vt:lpstr>JMSansRegular</vt:lpstr>
      <vt:lpstr>Segoe UI</vt:lpstr>
      <vt:lpstr>Verdana</vt:lpstr>
      <vt:lpstr>Wingdings</vt:lpstr>
      <vt:lpstr>Custom Design</vt:lpstr>
      <vt:lpstr>Office Theme</vt:lpstr>
      <vt:lpstr>JM Template</vt:lpstr>
      <vt:lpstr>PowerPoint Presentation</vt:lpstr>
      <vt:lpstr>About Us</vt:lpstr>
      <vt:lpstr>PowerPoint Presentation</vt:lpstr>
      <vt:lpstr>PowerPoint Presentation</vt:lpstr>
      <vt:lpstr>Driving down automotive emissions</vt:lpstr>
      <vt:lpstr>Agenda</vt:lpstr>
      <vt:lpstr>Importance of Particle Size Distributions</vt:lpstr>
      <vt:lpstr>Jet Mills</vt:lpstr>
      <vt:lpstr>Dataset</vt:lpstr>
      <vt:lpstr>Population Balance Model (PBM)</vt:lpstr>
      <vt:lpstr>Population Balance Model (PBM)</vt:lpstr>
      <vt:lpstr>Hybrid models</vt:lpstr>
      <vt:lpstr>Hybrid models</vt:lpstr>
      <vt:lpstr>Hybrid models</vt:lpstr>
      <vt:lpstr>Model Architectures</vt:lpstr>
      <vt:lpstr>Model Evaluation and Optimisation</vt:lpstr>
      <vt:lpstr>Results</vt:lpstr>
      <vt:lpstr>Results</vt:lpstr>
      <vt:lpstr>Results</vt:lpstr>
      <vt:lpstr>Key Learnings</vt:lpstr>
      <vt:lpstr>Key Learnings</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Shoaib Kiyani</cp:lastModifiedBy>
  <cp:revision>3</cp:revision>
  <dcterms:created xsi:type="dcterms:W3CDTF">2020-10-02T10:29:52Z</dcterms:created>
  <dcterms:modified xsi:type="dcterms:W3CDTF">2025-10-13T16:56:43Z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MSIP_Label_4e511531-3b62-4ad0-a3e4-a04202c385ac_Enabled">
    <vt:lpwstr>true</vt:lpwstr>
  </property>
  <property fmtid="{D5CDD505-2E9C-101B-9397-08002B2CF9AE}" pid="4" name="MSIP_Label_4e511531-3b62-4ad0-a3e4-a04202c385ac_SetDate">
    <vt:lpwstr>2025-10-07T14:49:22Z</vt:lpwstr>
  </property>
  <property fmtid="{D5CDD505-2E9C-101B-9397-08002B2CF9AE}" pid="5" name="MSIP_Label_4e511531-3b62-4ad0-a3e4-a04202c385ac_Method">
    <vt:lpwstr>Standard</vt:lpwstr>
  </property>
  <property fmtid="{D5CDD505-2E9C-101B-9397-08002B2CF9AE}" pid="6" name="MSIP_Label_4e511531-3b62-4ad0-a3e4-a04202c385ac_Name">
    <vt:lpwstr>4e511531-3b62-4ad0-a3e4-a04202c385ac</vt:lpwstr>
  </property>
  <property fmtid="{D5CDD505-2E9C-101B-9397-08002B2CF9AE}" pid="7" name="MSIP_Label_4e511531-3b62-4ad0-a3e4-a04202c385ac_SiteId">
    <vt:lpwstr>cc7f83dd-bc5a-4682-9b3e-062a900202a2</vt:lpwstr>
  </property>
  <property fmtid="{D5CDD505-2E9C-101B-9397-08002B2CF9AE}" pid="8" name="MSIP_Label_4e511531-3b62-4ad0-a3e4-a04202c385ac_ActionId">
    <vt:lpwstr>3bd48835-b707-4b35-8c10-4749dffe073c</vt:lpwstr>
  </property>
  <property fmtid="{D5CDD505-2E9C-101B-9397-08002B2CF9AE}" pid="9" name="MSIP_Label_4e511531-3b62-4ad0-a3e4-a04202c385ac_ContentBits">
    <vt:lpwstr>0</vt:lpwstr>
  </property>
  <property fmtid="{D5CDD505-2E9C-101B-9397-08002B2CF9AE}" pid="10" name="MSIP_Label_4e511531-3b62-4ad0-a3e4-a04202c385ac_Tag">
    <vt:lpwstr>10, 3, 0, 1</vt:lpwstr>
  </property>
  <property fmtid="{D5CDD505-2E9C-101B-9397-08002B2CF9AE}" pid="11" name="MediaServiceImageTags">
    <vt:lpwstr/>
  </property>
</Properties>
</file>